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84" r:id="rId3"/>
    <p:sldId id="283" r:id="rId4"/>
    <p:sldId id="279" r:id="rId5"/>
    <p:sldId id="280" r:id="rId6"/>
    <p:sldId id="281" r:id="rId7"/>
    <p:sldId id="282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01" autoAdjust="0"/>
    <p:restoredTop sz="94660"/>
  </p:normalViewPr>
  <p:slideViewPr>
    <p:cSldViewPr>
      <p:cViewPr varScale="1">
        <p:scale>
          <a:sx n="123" d="100"/>
          <a:sy n="123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6AFE6A-6BFC-400F-ADEA-79672BC84EB4}" type="datetimeFigureOut">
              <a:rPr lang="fr-FR" smtClean="0"/>
              <a:t>30/11/2015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A099F-2B07-4C52-A074-FB22924DEE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243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30/11/2015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4479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30/11/2015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681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30/11/2015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3453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30/11/2015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4247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30/11/2015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7453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30/11/2015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8035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30/11/2015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4477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30/11/2015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4959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30/11/2015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3052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30/11/2015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9706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30/11/2015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1752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0A631-6F2B-47DF-A107-AB099CB0D613}" type="datetimeFigureOut">
              <a:rPr lang="fr-FR" smtClean="0"/>
              <a:t>30/11/2015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279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052736"/>
            <a:ext cx="8496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4400" dirty="0">
              <a:solidFill>
                <a:schemeClr val="bg1"/>
              </a:solidFill>
            </a:endParaRPr>
          </a:p>
          <a:p>
            <a:pPr algn="ctr"/>
            <a:r>
              <a:rPr lang="en-GB" sz="4400" dirty="0" smtClean="0">
                <a:solidFill>
                  <a:schemeClr val="bg1"/>
                </a:solidFill>
              </a:rPr>
              <a:t>GENDER AND REPRESENTATION IN </a:t>
            </a:r>
            <a:r>
              <a:rPr lang="en-GB" sz="4400" dirty="0" smtClean="0"/>
              <a:t>FRENCH MEDIA SINCE 1970</a:t>
            </a:r>
          </a:p>
          <a:p>
            <a:pPr algn="ctr"/>
            <a:endParaRPr lang="en-GB" sz="2800" dirty="0" smtClean="0"/>
          </a:p>
          <a:p>
            <a:pPr algn="ctr"/>
            <a:endParaRPr lang="en-GB" sz="2800" dirty="0"/>
          </a:p>
          <a:p>
            <a:pPr algn="ctr"/>
            <a:r>
              <a:rPr lang="en-GB" sz="2800" dirty="0" smtClean="0"/>
              <a:t>Week 9: Gender in Television and New Media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61080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92696"/>
            <a:ext cx="741682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/>
              <a:t>Structure of the Session</a:t>
            </a:r>
          </a:p>
          <a:p>
            <a:endParaRPr lang="en-GB" b="1" u="sng" dirty="0" smtClean="0"/>
          </a:p>
          <a:p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Television in France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The possibility of feminist perspectives within the mainstream: Adele King and Judith Butler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Postfeminist television in a global context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dirty="0" smtClean="0"/>
              <a:t>Un gars, </a:t>
            </a:r>
            <a:r>
              <a:rPr lang="en-GB" b="1" i="1" dirty="0" err="1" smtClean="0"/>
              <a:t>une</a:t>
            </a:r>
            <a:r>
              <a:rPr lang="en-GB" b="1" i="1" dirty="0" smtClean="0"/>
              <a:t> </a:t>
            </a:r>
            <a:r>
              <a:rPr lang="en-GB" b="1" i="1" dirty="0" err="1" smtClean="0"/>
              <a:t>fille</a:t>
            </a:r>
            <a:r>
              <a:rPr lang="en-GB" b="1" i="1" dirty="0" smtClean="0"/>
              <a:t> </a:t>
            </a:r>
            <a:r>
              <a:rPr lang="en-GB" b="1" dirty="0" smtClean="0"/>
              <a:t>– general discussion and textual analysis</a:t>
            </a:r>
          </a:p>
          <a:p>
            <a:endParaRPr lang="en-GB" b="1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dirty="0" err="1" smtClean="0"/>
              <a:t>Engrenages</a:t>
            </a:r>
            <a:r>
              <a:rPr lang="en-GB" b="1" i="1" dirty="0" smtClean="0"/>
              <a:t> </a:t>
            </a:r>
            <a:r>
              <a:rPr lang="en-GB" b="1" dirty="0" smtClean="0"/>
              <a:t>– McCabe, general discussion and textual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err="1" smtClean="0"/>
              <a:t>Despentes</a:t>
            </a:r>
            <a:r>
              <a:rPr lang="en-GB" b="1" dirty="0" smtClean="0"/>
              <a:t> article analysis – demonstration for next week (MH).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564556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764704"/>
            <a:ext cx="799288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u="sng" dirty="0"/>
              <a:t>Television in France </a:t>
            </a:r>
            <a:endParaRPr lang="en-GB" sz="2000" b="1" u="sng" dirty="0" smtClean="0"/>
          </a:p>
          <a:p>
            <a:pPr algn="ctr"/>
            <a:endParaRPr lang="en-GB" b="1" u="sng" dirty="0"/>
          </a:p>
          <a:p>
            <a:endParaRPr lang="en-GB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medium holds a different, lower status than in Anglo-American nations thanks to the links between French national identity and high intellectual culture.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After a slow start in the early 1950s, 1958-64: ownership went from 10% to over 40%; it was a truly mass medium by the end of the 1960s. </a:t>
            </a:r>
          </a:p>
          <a:p>
            <a:r>
              <a:rPr lang="en-GB" sz="1400" dirty="0"/>
              <a:t>	</a:t>
            </a:r>
            <a:r>
              <a:rPr lang="en-GB" sz="1400" dirty="0" smtClean="0"/>
              <a:t>See Lucy </a:t>
            </a:r>
            <a:r>
              <a:rPr lang="en-GB" sz="1400" dirty="0" err="1" smtClean="0"/>
              <a:t>Mazdon</a:t>
            </a:r>
            <a:r>
              <a:rPr lang="en-GB" sz="1400" dirty="0" smtClean="0"/>
              <a:t>, ‘French </a:t>
            </a:r>
            <a:r>
              <a:rPr lang="en-GB" sz="1400" dirty="0"/>
              <a:t>Television: Negotiating the National Popular.’ </a:t>
            </a:r>
            <a:r>
              <a:rPr lang="en-GB" sz="1400" dirty="0" smtClean="0"/>
              <a:t>( </a:t>
            </a:r>
            <a:r>
              <a:rPr lang="en-GB" sz="1400" dirty="0"/>
              <a:t>further reading</a:t>
            </a:r>
            <a:r>
              <a:rPr lang="en-GB" sz="1400" dirty="0" smtClean="0"/>
              <a:t>).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33" y="4674190"/>
            <a:ext cx="4009363" cy="161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464" y="4470701"/>
            <a:ext cx="4824536" cy="2122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20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620688"/>
            <a:ext cx="756084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/>
              <a:t>Television in France </a:t>
            </a:r>
          </a:p>
          <a:p>
            <a:pPr algn="just"/>
            <a:endParaRPr lang="en-GB" dirty="0" smtClean="0"/>
          </a:p>
          <a:p>
            <a:pPr algn="just"/>
            <a:endParaRPr lang="en-GB" dirty="0"/>
          </a:p>
          <a:p>
            <a:pPr algn="just"/>
            <a:r>
              <a:rPr lang="en-GB" dirty="0" smtClean="0"/>
              <a:t>‘Television in France is at once more adult and more amateurish than in Britain or some other countries. A relatively high intellectual level in programmes goes hand in hand with clumsy technical blunders of presentation due to lack of discipline or preparation.’ </a:t>
            </a:r>
          </a:p>
          <a:p>
            <a:pPr algn="just"/>
            <a:endParaRPr lang="en-GB" dirty="0"/>
          </a:p>
          <a:p>
            <a:pPr algn="just"/>
            <a:r>
              <a:rPr lang="en-GB" sz="1600" dirty="0" smtClean="0"/>
              <a:t>Charles </a:t>
            </a:r>
            <a:r>
              <a:rPr lang="en-GB" sz="1600" dirty="0" err="1" smtClean="0"/>
              <a:t>Hildesley</a:t>
            </a:r>
            <a:r>
              <a:rPr lang="en-GB" sz="1600" dirty="0" smtClean="0"/>
              <a:t>, </a:t>
            </a:r>
            <a:r>
              <a:rPr lang="en-GB" sz="1600" i="1" dirty="0" smtClean="0"/>
              <a:t>Sight and Sound</a:t>
            </a:r>
            <a:r>
              <a:rPr lang="en-GB" sz="1600" dirty="0" smtClean="0"/>
              <a:t>, 1958, cited </a:t>
            </a:r>
            <a:r>
              <a:rPr lang="en-GB" sz="1600" dirty="0" smtClean="0"/>
              <a:t>by </a:t>
            </a:r>
            <a:r>
              <a:rPr lang="en-GB" sz="1600" dirty="0" err="1" smtClean="0"/>
              <a:t>Mazdon</a:t>
            </a:r>
            <a:r>
              <a:rPr lang="en-GB" sz="1600" dirty="0" smtClean="0"/>
              <a:t>.</a:t>
            </a:r>
          </a:p>
          <a:p>
            <a:pPr algn="just"/>
            <a:endParaRPr lang="en-GB" dirty="0"/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July 1982: Broadcasting Bill – end of State monopoly control of television.</a:t>
            </a:r>
          </a:p>
          <a:p>
            <a:pPr algn="just"/>
            <a:endParaRPr lang="en-GB" sz="1600" dirty="0"/>
          </a:p>
          <a:p>
            <a:pPr algn="just"/>
            <a:endParaRPr lang="en-GB" sz="1600" dirty="0" smtClean="0"/>
          </a:p>
          <a:p>
            <a:pPr algn="just"/>
            <a:r>
              <a:rPr lang="en-GB" sz="1600" dirty="0" smtClean="0"/>
              <a:t>See also </a:t>
            </a:r>
            <a:r>
              <a:rPr lang="en-GB" sz="1600" dirty="0" err="1" smtClean="0"/>
              <a:t>Mazdon</a:t>
            </a:r>
            <a:r>
              <a:rPr lang="en-GB" sz="1600" dirty="0" smtClean="0"/>
              <a:t>, ‘Contemporary French Television, the Nation, and the Family: Continuity and Change.’ </a:t>
            </a:r>
            <a:r>
              <a:rPr lang="en-GB" sz="1600" i="1" dirty="0" smtClean="0"/>
              <a:t>Television and New Media </a:t>
            </a:r>
            <a:r>
              <a:rPr lang="en-GB" sz="1600" dirty="0" smtClean="0"/>
              <a:t>2, pp.335-339 (2001).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48750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92696"/>
            <a:ext cx="85689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More recently…</a:t>
            </a:r>
          </a:p>
          <a:p>
            <a:endParaRPr lang="en-GB" dirty="0"/>
          </a:p>
          <a:p>
            <a:r>
              <a:rPr lang="en-GB" dirty="0" smtClean="0"/>
              <a:t>‘The demise of the state monopoly, the advent of cable and satellite television, coupled with the development of new terrestrial channels and the privatization of TF1 [the original, State-controlled station] have caused a fragmentation of the French televisual landscape and undermined the apparent certainties of the national broadcast to a national audience carried out by a state-controlled public television.’ </a:t>
            </a:r>
            <a:r>
              <a:rPr lang="en-GB" dirty="0" err="1" smtClean="0"/>
              <a:t>Mazdon</a:t>
            </a:r>
            <a:r>
              <a:rPr lang="en-GB" dirty="0" smtClean="0"/>
              <a:t> 2001, p.338.</a:t>
            </a:r>
          </a:p>
          <a:p>
            <a:endParaRPr lang="en-GB" dirty="0"/>
          </a:p>
          <a:p>
            <a:r>
              <a:rPr lang="en-GB" dirty="0" smtClean="0">
                <a:solidFill>
                  <a:schemeClr val="bg1"/>
                </a:solidFill>
              </a:rPr>
              <a:t>And more global circulation.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57005"/>
            <a:ext cx="2371725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385902"/>
            <a:ext cx="2110799" cy="3123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485" y="3357005"/>
            <a:ext cx="2293942" cy="3152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88224" y="6538355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1998-2004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5896" y="6538355"/>
            <a:ext cx="2110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1997-2003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4370" y="655710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2001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4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92696"/>
            <a:ext cx="7416824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>
              <a:solidFill>
                <a:schemeClr val="bg1"/>
              </a:solidFill>
            </a:endParaRP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‘The brunt of the joke in the end, in post-feminist television comedy […], is on men not measuring up to very traditional standards, in which a real guy is not gay, already sports a stiff upper lip and so on. With only a few exceptions, men are paraded in a freak show, whether as discarded sexual partners deemed unsuitable, or as gay men. […]’ </a:t>
            </a:r>
          </a:p>
          <a:p>
            <a:endParaRPr lang="en-GB" dirty="0"/>
          </a:p>
          <a:p>
            <a:r>
              <a:rPr lang="en-GB" sz="1600" dirty="0" smtClean="0"/>
              <a:t>Joke Hermes, </a:t>
            </a:r>
            <a:r>
              <a:rPr lang="en-GB" sz="1600" dirty="0"/>
              <a:t>‘“Ally </a:t>
            </a:r>
            <a:r>
              <a:rPr lang="en-GB" sz="1600" dirty="0" err="1"/>
              <a:t>McBeal</a:t>
            </a:r>
            <a:r>
              <a:rPr lang="en-GB" sz="1600" dirty="0"/>
              <a:t>”, “Sex and the City” and </a:t>
            </a:r>
            <a:r>
              <a:rPr lang="en-GB" sz="1600" dirty="0" smtClean="0"/>
              <a:t>The Tragic Success of Feminism (extra reading). 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02046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71296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u="sng" dirty="0" smtClean="0"/>
          </a:p>
          <a:p>
            <a:pPr algn="ctr"/>
            <a:r>
              <a:rPr lang="en-GB" u="sng" dirty="0" smtClean="0"/>
              <a:t>Deborah Jermyn on </a:t>
            </a:r>
            <a:r>
              <a:rPr lang="en-GB" i="1" u="sng" dirty="0" smtClean="0"/>
              <a:t>Prime Suspect </a:t>
            </a:r>
            <a:r>
              <a:rPr lang="en-GB" u="sng" dirty="0" smtClean="0"/>
              <a:t>(extra reading)</a:t>
            </a:r>
          </a:p>
          <a:p>
            <a:pPr algn="ctr"/>
            <a:endParaRPr lang="en-GB" u="sng" dirty="0"/>
          </a:p>
          <a:p>
            <a:pPr algn="just"/>
            <a:endParaRPr lang="en-GB" u="sng" dirty="0" smtClean="0"/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“</a:t>
            </a:r>
            <a:r>
              <a:rPr lang="en-GB" dirty="0" smtClean="0"/>
              <a:t>[</a:t>
            </a:r>
            <a:r>
              <a:rPr lang="en-GB" dirty="0" smtClean="0"/>
              <a:t>D]</a:t>
            </a:r>
            <a:r>
              <a:rPr lang="en-GB" dirty="0" err="1" smtClean="0"/>
              <a:t>espite</a:t>
            </a:r>
            <a:r>
              <a:rPr lang="en-GB" dirty="0" smtClean="0"/>
              <a:t> the prominence of […] male protagonists throughout the history of crime fiction, a number of the finer attributes we admire and expect to find in a good detective are generally thought of in wider cultural terms as ‘female’. An attention to detail; the capacity to listen and ‘read’ people; the ability to multitask as clues and leads mount; all of these characteristics are typically (though not </a:t>
            </a:r>
            <a:r>
              <a:rPr lang="en-GB" dirty="0" err="1" smtClean="0"/>
              <a:t>unproblematically</a:t>
            </a:r>
            <a:r>
              <a:rPr lang="en-GB" dirty="0" smtClean="0"/>
              <a:t>) culturally designated ‘feminine</a:t>
            </a:r>
            <a:r>
              <a:rPr lang="en-GB" dirty="0" smtClean="0"/>
              <a:t>’.” </a:t>
            </a:r>
            <a:r>
              <a:rPr lang="en-GB" dirty="0" smtClean="0"/>
              <a:t>P. 29.</a:t>
            </a:r>
          </a:p>
          <a:p>
            <a:pPr algn="just"/>
            <a:endParaRPr lang="en-GB" dirty="0" smtClean="0"/>
          </a:p>
          <a:p>
            <a:pPr algn="just"/>
            <a:endParaRPr lang="en-GB" dirty="0"/>
          </a:p>
          <a:p>
            <a:pPr algn="just"/>
            <a:r>
              <a:rPr lang="en-GB" dirty="0" smtClean="0"/>
              <a:t>Cf. Miss </a:t>
            </a:r>
            <a:r>
              <a:rPr lang="en-GB" dirty="0" err="1" smtClean="0"/>
              <a:t>Marple</a:t>
            </a:r>
            <a:r>
              <a:rPr lang="en-GB" dirty="0" smtClean="0"/>
              <a:t> as ‘a slightly dotty, inquisitive old lady’ p. 30.</a:t>
            </a:r>
          </a:p>
          <a:p>
            <a:pPr algn="just"/>
            <a:endParaRPr lang="en-GB" dirty="0" smtClean="0"/>
          </a:p>
          <a:p>
            <a:pPr algn="just"/>
            <a:endParaRPr lang="en-GB" dirty="0"/>
          </a:p>
          <a:p>
            <a:pPr algn="just"/>
            <a:r>
              <a:rPr lang="en-GB" dirty="0" smtClean="0"/>
              <a:t>Discusses DCI </a:t>
            </a:r>
            <a:r>
              <a:rPr lang="en-GB" dirty="0" err="1" smtClean="0"/>
              <a:t>Tennison’s</a:t>
            </a:r>
            <a:r>
              <a:rPr lang="en-GB" dirty="0" smtClean="0"/>
              <a:t>  interweaving of ‘masculine’ and ‘feminine’ traits.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869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2172</TotalTime>
  <Words>548</Words>
  <Application>Microsoft Office PowerPoint</Application>
  <PresentationFormat>On-screen Show (4:3)</PresentationFormat>
  <Paragraphs>73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</dc:creator>
  <cp:lastModifiedBy>Mary</cp:lastModifiedBy>
  <cp:revision>156</cp:revision>
  <dcterms:created xsi:type="dcterms:W3CDTF">2014-10-03T09:09:37Z</dcterms:created>
  <dcterms:modified xsi:type="dcterms:W3CDTF">2015-11-30T12:31:01Z</dcterms:modified>
</cp:coreProperties>
</file>