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0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</p:sldIdLst>
  <p:sldSz cx="9144000" cy="6858000" type="screen4x3"/>
  <p:notesSz cx="6805613" cy="99393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22" autoAdjust="0"/>
    <p:restoredTop sz="94684" autoAdjust="0"/>
  </p:normalViewPr>
  <p:slideViewPr>
    <p:cSldViewPr>
      <p:cViewPr varScale="1">
        <p:scale>
          <a:sx n="95" d="100"/>
          <a:sy n="95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2-17T13:14:46.241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05CC8-E2B3-485A-85E0-F56738277FF0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76F29-9DC8-48D0-AA66-5BECF289E1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5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6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8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341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97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50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5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15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45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264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34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31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9F2AC-27FE-4BD8-A1A6-FC5B20CB3BA3}" type="datetimeFigureOut">
              <a:rPr lang="fr-FR" smtClean="0"/>
              <a:t>02/02/2016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654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indiewire.com/womenandhollywood/what-bigelow-effect-number-of-women-directors-in-hollywood-falls-to-5-percent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368752" cy="2641848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Week 4: Women’s Auteur Filmmaking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980728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000" dirty="0" smtClean="0">
              <a:latin typeface="+mj-lt"/>
            </a:endParaRPr>
          </a:p>
          <a:p>
            <a:pPr algn="ctr"/>
            <a:r>
              <a:rPr lang="en-GB" sz="4000" dirty="0" smtClean="0">
                <a:latin typeface="+mj-lt"/>
              </a:rPr>
              <a:t>STATES OF THE NATION: FRENCH CINEMA AND SOCIETY FROM 1990 TO THE PRESENT</a:t>
            </a:r>
            <a:endParaRPr lang="fr-FR" sz="4000" dirty="0">
              <a:latin typeface="+mj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3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ry\Desktop\Iconic New Wave film images\Vagabond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81515"/>
            <a:ext cx="2592288" cy="1626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1" y="1484784"/>
            <a:ext cx="3287861" cy="190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38899"/>
            <a:ext cx="3312368" cy="250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815" y="1403415"/>
            <a:ext cx="3383868" cy="1982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13844"/>
            <a:ext cx="3527376" cy="26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332655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i="1" dirty="0" smtClean="0"/>
          </a:p>
          <a:p>
            <a:endParaRPr lang="en-GB" i="1" dirty="0"/>
          </a:p>
          <a:p>
            <a:endParaRPr lang="en-GB" i="1" dirty="0" smtClean="0"/>
          </a:p>
          <a:p>
            <a:pPr algn="ctr"/>
            <a:r>
              <a:rPr lang="en-GB" i="1" dirty="0" smtClean="0"/>
              <a:t>Sans </a:t>
            </a:r>
            <a:r>
              <a:rPr lang="en-GB" i="1" dirty="0" err="1" smtClean="0"/>
              <a:t>toit</a:t>
            </a:r>
            <a:r>
              <a:rPr lang="en-GB" i="1" dirty="0" smtClean="0"/>
              <a:t> </a:t>
            </a:r>
            <a:r>
              <a:rPr lang="en-GB" i="1" dirty="0" err="1" smtClean="0"/>
              <a:t>ni</a:t>
            </a:r>
            <a:r>
              <a:rPr lang="en-GB" i="1" dirty="0" smtClean="0"/>
              <a:t> </a:t>
            </a:r>
            <a:r>
              <a:rPr lang="en-GB" i="1" dirty="0" err="1" smtClean="0"/>
              <a:t>loi</a:t>
            </a:r>
            <a:r>
              <a:rPr lang="en-GB" i="1" dirty="0" smtClean="0"/>
              <a:t> </a:t>
            </a:r>
            <a:r>
              <a:rPr lang="en-GB" dirty="0" smtClean="0"/>
              <a:t>(1985)</a:t>
            </a:r>
            <a:endParaRPr lang="fr-FR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4869160"/>
            <a:ext cx="8640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La Pointe </a:t>
            </a:r>
            <a:r>
              <a:rPr lang="en-GB" sz="1600" i="1" dirty="0" err="1" smtClean="0"/>
              <a:t>courte</a:t>
            </a:r>
            <a:r>
              <a:rPr lang="en-GB" sz="1600" i="1" dirty="0" smtClean="0"/>
              <a:t>, </a:t>
            </a:r>
            <a:r>
              <a:rPr lang="en-GB" sz="1600" dirty="0" smtClean="0"/>
              <a:t>1955</a:t>
            </a:r>
            <a:endParaRPr lang="fr-FR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4869160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O </a:t>
            </a:r>
            <a:r>
              <a:rPr lang="en-GB" i="1" dirty="0" err="1" smtClean="0"/>
              <a:t>saisons</a:t>
            </a:r>
            <a:r>
              <a:rPr lang="en-GB" i="1" dirty="0" smtClean="0"/>
              <a:t>, ȏ châteaux</a:t>
            </a:r>
            <a:endParaRPr lang="fr-FR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116632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algn="ctr"/>
            <a:r>
              <a:rPr lang="en-GB" sz="2400" b="1" u="sng" dirty="0" smtClean="0"/>
              <a:t>The Focus on Women’s Relationships and Experience</a:t>
            </a:r>
            <a:endParaRPr lang="en-GB" sz="24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2267744" y="3501008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… and some aesthetic particularities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49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41" y="1124744"/>
            <a:ext cx="3384376" cy="2672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4347808" cy="2617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18864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Filming the (Ageing) Female Body</a:t>
            </a:r>
            <a:endParaRPr lang="en-GB" sz="2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608004" y="1628800"/>
            <a:ext cx="2628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 smtClean="0"/>
              <a:t>L’Une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chante</a:t>
            </a:r>
            <a:r>
              <a:rPr lang="en-GB" sz="2000" i="1" dirty="0" smtClean="0"/>
              <a:t>, </a:t>
            </a:r>
            <a:r>
              <a:rPr lang="en-GB" sz="2000" i="1" dirty="0" err="1" smtClean="0"/>
              <a:t>l’autre</a:t>
            </a:r>
            <a:r>
              <a:rPr lang="en-GB" sz="2000" i="1" dirty="0" smtClean="0"/>
              <a:t> pas</a:t>
            </a:r>
            <a:endParaRPr lang="en-GB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450912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Les </a:t>
            </a:r>
            <a:r>
              <a:rPr lang="en-GB" sz="2000" i="1" dirty="0" err="1" smtClean="0"/>
              <a:t>Glaneurs</a:t>
            </a:r>
            <a:r>
              <a:rPr lang="en-GB" sz="2000" i="1" dirty="0" smtClean="0"/>
              <a:t> et la </a:t>
            </a:r>
            <a:r>
              <a:rPr lang="en-GB" sz="2000" i="1" dirty="0" err="1" smtClean="0"/>
              <a:t>glaneuse</a:t>
            </a:r>
            <a:endParaRPr lang="en-GB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5157192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dirty="0" smtClean="0"/>
          </a:p>
          <a:p>
            <a:pPr algn="just"/>
            <a:r>
              <a:rPr lang="en-GB" dirty="0" smtClean="0"/>
              <a:t>‘[W]e keep hidden from view the grotesque, fearful and laughable signs of female ageing.’ (Wearing 2007: 290).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1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42" y="980728"/>
            <a:ext cx="3557555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Mary\Desktop\Iconic New Wave film images\gleaners and i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43" y="4157039"/>
            <a:ext cx="3637607" cy="2415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1663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u="sng" dirty="0" smtClean="0"/>
              <a:t>Les </a:t>
            </a:r>
            <a:r>
              <a:rPr lang="en-GB" b="1" i="1" u="sng" dirty="0" err="1" smtClean="0"/>
              <a:t>Glaneurs</a:t>
            </a:r>
            <a:r>
              <a:rPr lang="en-GB" b="1" i="1" u="sng" dirty="0" smtClean="0"/>
              <a:t>: </a:t>
            </a:r>
            <a:r>
              <a:rPr lang="en-GB" b="1" u="sng" dirty="0" smtClean="0"/>
              <a:t>Formal Innovation at a Structural Level</a:t>
            </a:r>
            <a:endParaRPr lang="en-GB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196752"/>
            <a:ext cx="39604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Episodic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Akin to Julia Kristeva’s ‘women’s time’ as outside official histories and narratives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Self-reflexivity: beyond the (male) voiceover.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Cf. </a:t>
            </a:r>
            <a:r>
              <a:rPr lang="en-GB" i="1" dirty="0" smtClean="0"/>
              <a:t>Jane B par </a:t>
            </a:r>
            <a:r>
              <a:rPr lang="en-GB" i="1" dirty="0" err="1" smtClean="0"/>
              <a:t>Agnès</a:t>
            </a:r>
            <a:r>
              <a:rPr lang="en-GB" i="1" dirty="0" smtClean="0"/>
              <a:t> V </a:t>
            </a:r>
            <a:r>
              <a:rPr lang="en-GB" dirty="0" smtClean="0"/>
              <a:t>(1988)(</a:t>
            </a:r>
            <a:r>
              <a:rPr lang="en-GB" i="1" dirty="0" smtClean="0"/>
              <a:t>, </a:t>
            </a:r>
            <a:r>
              <a:rPr lang="en-GB" i="1" dirty="0" err="1" smtClean="0"/>
              <a:t>Jacquot</a:t>
            </a:r>
            <a:r>
              <a:rPr lang="en-GB" i="1" dirty="0" smtClean="0"/>
              <a:t> de Nantes </a:t>
            </a:r>
            <a:r>
              <a:rPr lang="en-GB" dirty="0" smtClean="0"/>
              <a:t>(</a:t>
            </a:r>
            <a:r>
              <a:rPr lang="en-GB" smtClean="0"/>
              <a:t>1991)?), </a:t>
            </a:r>
            <a:r>
              <a:rPr lang="en-GB" i="1" dirty="0" smtClean="0"/>
              <a:t>Les </a:t>
            </a:r>
            <a:r>
              <a:rPr lang="en-GB" i="1" dirty="0" err="1" smtClean="0"/>
              <a:t>Plages</a:t>
            </a:r>
            <a:r>
              <a:rPr lang="en-GB" i="1" dirty="0" smtClean="0"/>
              <a:t> </a:t>
            </a:r>
            <a:r>
              <a:rPr lang="en-GB" i="1" dirty="0" err="1" smtClean="0"/>
              <a:t>d’Agnès</a:t>
            </a:r>
            <a:r>
              <a:rPr lang="en-GB" i="1" dirty="0" smtClean="0"/>
              <a:t> (2008)</a:t>
            </a: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Varda</a:t>
            </a:r>
            <a:r>
              <a:rPr lang="en-GB" dirty="0" smtClean="0"/>
              <a:t> reversing Laura </a:t>
            </a:r>
            <a:r>
              <a:rPr lang="en-GB" dirty="0" err="1" smtClean="0"/>
              <a:t>Mulvey’s</a:t>
            </a:r>
            <a:r>
              <a:rPr lang="en-GB" dirty="0" smtClean="0"/>
              <a:t> (1975)  description of classical narrative cinema as making woman ‘the bearer, not the maker, of meaning’.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8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96944" cy="597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 smtClean="0"/>
              <a:t>Additional Bibliography</a:t>
            </a:r>
          </a:p>
          <a:p>
            <a:pPr algn="just"/>
            <a:endParaRPr lang="en-GB" sz="1600" u="sng" dirty="0" smtClean="0"/>
          </a:p>
          <a:p>
            <a:r>
              <a:rPr lang="en-GB" sz="1600" dirty="0" smtClean="0"/>
              <a:t>Stella </a:t>
            </a:r>
            <a:r>
              <a:rPr lang="en-GB" sz="1600" dirty="0" err="1" smtClean="0"/>
              <a:t>Bruzzi</a:t>
            </a:r>
            <a:r>
              <a:rPr lang="en-GB" sz="1600" dirty="0" smtClean="0"/>
              <a:t>, ‘Narration: The film and its voice.’ In S. </a:t>
            </a:r>
            <a:r>
              <a:rPr lang="en-GB" sz="1600" dirty="0" err="1" smtClean="0"/>
              <a:t>Bruzzi</a:t>
            </a:r>
            <a:r>
              <a:rPr lang="en-GB" sz="1600" dirty="0" smtClean="0"/>
              <a:t>, </a:t>
            </a:r>
            <a:r>
              <a:rPr lang="en-GB" sz="1600" i="1" dirty="0" smtClean="0"/>
              <a:t>New Documentary: A Critical Introduction</a:t>
            </a:r>
            <a:r>
              <a:rPr lang="en-GB" sz="1600" dirty="0" smtClean="0"/>
              <a:t>, London: </a:t>
            </a:r>
            <a:r>
              <a:rPr lang="en-GB" sz="1600" dirty="0" err="1" smtClean="0"/>
              <a:t>Routlegde</a:t>
            </a:r>
            <a:r>
              <a:rPr lang="en-GB" sz="1600" dirty="0" smtClean="0"/>
              <a:t>, 2000, pp. 40-65.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Sandy </a:t>
            </a:r>
            <a:r>
              <a:rPr lang="en-GB" sz="1600" dirty="0" err="1" smtClean="0"/>
              <a:t>Flitterman</a:t>
            </a:r>
            <a:r>
              <a:rPr lang="en-GB" sz="1600" dirty="0" smtClean="0"/>
              <a:t>-Lewis, </a:t>
            </a:r>
            <a:r>
              <a:rPr lang="en-GB" sz="1600" i="1" dirty="0" smtClean="0"/>
              <a:t>To Desire Differently</a:t>
            </a:r>
            <a:r>
              <a:rPr lang="en-GB" sz="1600" dirty="0" smtClean="0"/>
              <a:t>, </a:t>
            </a:r>
            <a:r>
              <a:rPr lang="en-GB" sz="1600" dirty="0"/>
              <a:t>C</a:t>
            </a:r>
            <a:r>
              <a:rPr lang="en-GB" sz="1600" dirty="0" smtClean="0"/>
              <a:t>olumbia: Columbia University Press, 1996.</a:t>
            </a:r>
          </a:p>
          <a:p>
            <a:endParaRPr lang="en-GB" sz="1600" dirty="0"/>
          </a:p>
          <a:p>
            <a:r>
              <a:rPr lang="en-GB" sz="1600" dirty="0" smtClean="0"/>
              <a:t>Julia </a:t>
            </a:r>
            <a:r>
              <a:rPr lang="en-GB" sz="1600" dirty="0" err="1" smtClean="0"/>
              <a:t>Kristeva</a:t>
            </a:r>
            <a:r>
              <a:rPr lang="en-GB" sz="1600" dirty="0" smtClean="0"/>
              <a:t>, ‘</a:t>
            </a:r>
            <a:r>
              <a:rPr lang="en-GB" sz="1600" dirty="0"/>
              <a:t>Le Temps des femmes.’ In </a:t>
            </a:r>
            <a:r>
              <a:rPr lang="en-GB" sz="1600" dirty="0" err="1"/>
              <a:t>Kristeva</a:t>
            </a:r>
            <a:r>
              <a:rPr lang="en-GB" sz="1600" dirty="0"/>
              <a:t>, </a:t>
            </a:r>
            <a:r>
              <a:rPr lang="en-GB" sz="1600" i="1" dirty="0"/>
              <a:t>Les </a:t>
            </a:r>
            <a:r>
              <a:rPr lang="en-GB" sz="1600" i="1" dirty="0" err="1"/>
              <a:t>Nouvelles</a:t>
            </a:r>
            <a:r>
              <a:rPr lang="en-GB" sz="1600" i="1" dirty="0"/>
              <a:t> maladies de </a:t>
            </a:r>
            <a:endParaRPr lang="fr-FR" sz="1600" dirty="0"/>
          </a:p>
          <a:p>
            <a:r>
              <a:rPr lang="en-GB" sz="1600" i="1" dirty="0" err="1" smtClean="0"/>
              <a:t>l’âme</a:t>
            </a:r>
            <a:r>
              <a:rPr lang="en-GB" sz="1600" dirty="0"/>
              <a:t>,</a:t>
            </a:r>
            <a:r>
              <a:rPr lang="en-GB" sz="1600" i="1" dirty="0" smtClean="0"/>
              <a:t> </a:t>
            </a:r>
            <a:r>
              <a:rPr lang="en-GB" sz="1600" dirty="0"/>
              <a:t>Paris: </a:t>
            </a:r>
            <a:r>
              <a:rPr lang="en-GB" sz="1600" dirty="0" err="1"/>
              <a:t>Fayard</a:t>
            </a:r>
            <a:r>
              <a:rPr lang="en-GB" sz="1600" dirty="0"/>
              <a:t>, </a:t>
            </a:r>
            <a:r>
              <a:rPr lang="en-GB" sz="1600" dirty="0" smtClean="0"/>
              <a:t>1993, pp.297-332.</a:t>
            </a:r>
          </a:p>
          <a:p>
            <a:endParaRPr lang="en-GB" sz="1600" dirty="0" smtClean="0"/>
          </a:p>
          <a:p>
            <a:pPr>
              <a:lnSpc>
                <a:spcPct val="90000"/>
              </a:lnSpc>
            </a:pPr>
            <a:r>
              <a:rPr lang="en-GB" altLang="fr-FR" sz="1600" dirty="0" smtClean="0"/>
              <a:t>Laura </a:t>
            </a:r>
            <a:r>
              <a:rPr lang="en-GB" altLang="fr-FR" sz="1600" dirty="0" err="1" smtClean="0"/>
              <a:t>Mulvey</a:t>
            </a:r>
            <a:r>
              <a:rPr lang="en-GB" altLang="fr-FR" sz="1600" dirty="0" smtClean="0"/>
              <a:t>, ‘Visual </a:t>
            </a:r>
            <a:r>
              <a:rPr lang="en-GB" altLang="fr-FR" sz="1600" dirty="0"/>
              <a:t>Pleasure and Narrative Cinema’, </a:t>
            </a:r>
            <a:r>
              <a:rPr lang="en-GB" altLang="fr-FR" sz="1600" i="1" dirty="0"/>
              <a:t>Screen</a:t>
            </a:r>
            <a:r>
              <a:rPr lang="en-GB" altLang="fr-FR" sz="1600" dirty="0"/>
              <a:t>, 16, </a:t>
            </a:r>
            <a:r>
              <a:rPr lang="en-GB" altLang="fr-FR" sz="1600" dirty="0" smtClean="0"/>
              <a:t>3 (1975): </a:t>
            </a:r>
            <a:r>
              <a:rPr lang="en-GB" altLang="fr-FR" sz="1600" dirty="0"/>
              <a:t>6-18.</a:t>
            </a:r>
          </a:p>
          <a:p>
            <a:endParaRPr lang="en-GB" sz="1600" dirty="0"/>
          </a:p>
          <a:p>
            <a:r>
              <a:rPr lang="en-GB" sz="1600" dirty="0" smtClean="0"/>
              <a:t>Sadie Wearing, </a:t>
            </a:r>
            <a:r>
              <a:rPr lang="x-none" sz="1600" smtClean="0"/>
              <a:t>‘Subjects </a:t>
            </a:r>
            <a:r>
              <a:rPr lang="x-none" sz="1600"/>
              <a:t>of Rejuvenation.’  In Y. Tasker and D. Negra (eds), </a:t>
            </a:r>
            <a:endParaRPr lang="fr-FR" sz="1600" dirty="0"/>
          </a:p>
          <a:p>
            <a:r>
              <a:rPr lang="x-none" sz="1600" i="1"/>
              <a:t>Interrogating Postfeminism</a:t>
            </a:r>
            <a:r>
              <a:rPr lang="x-none" sz="1600"/>
              <a:t>. Durham and London: Duke University Press</a:t>
            </a:r>
            <a:r>
              <a:rPr lang="x-none" sz="1600" smtClean="0"/>
              <a:t>,</a:t>
            </a:r>
            <a:r>
              <a:rPr lang="en-GB" sz="1600" dirty="0" smtClean="0"/>
              <a:t> 2007,</a:t>
            </a:r>
            <a:r>
              <a:rPr lang="x-none" sz="1600" smtClean="0"/>
              <a:t> </a:t>
            </a:r>
            <a:r>
              <a:rPr lang="x-none" sz="1600"/>
              <a:t>pp. 277-310</a:t>
            </a:r>
            <a:r>
              <a:rPr lang="x-none" sz="1600" smtClean="0"/>
              <a:t>.</a:t>
            </a:r>
            <a:endParaRPr lang="en-GB" sz="1600" dirty="0" smtClean="0"/>
          </a:p>
          <a:p>
            <a:endParaRPr lang="en-GB" sz="1600" dirty="0"/>
          </a:p>
          <a:p>
            <a:pPr algn="ctr"/>
            <a:r>
              <a:rPr lang="en-GB" sz="1600" u="sng" dirty="0" smtClean="0"/>
              <a:t>On Contemporary </a:t>
            </a:r>
            <a:r>
              <a:rPr lang="en-GB" sz="1600" u="sng" dirty="0" err="1" smtClean="0"/>
              <a:t>Auteurism</a:t>
            </a:r>
            <a:r>
              <a:rPr lang="en-GB" sz="1600" u="sng" dirty="0" smtClean="0"/>
              <a:t>/Authorship</a:t>
            </a:r>
          </a:p>
          <a:p>
            <a:pPr algn="ctr"/>
            <a:endParaRPr lang="en-GB" sz="1600" u="sng" dirty="0"/>
          </a:p>
          <a:p>
            <a:r>
              <a:rPr lang="en-GB" sz="1600" dirty="0" smtClean="0"/>
              <a:t>Pam</a:t>
            </a:r>
            <a:r>
              <a:rPr lang="en-GB" sz="1600" dirty="0"/>
              <a:t> Cook, 'Authorship and Cinema.' In </a:t>
            </a:r>
            <a:r>
              <a:rPr lang="en-GB" sz="1600" i="1" dirty="0"/>
              <a:t>The Cinema Book</a:t>
            </a:r>
            <a:r>
              <a:rPr lang="en-GB" sz="1600" dirty="0"/>
              <a:t> (2nd Edition), eds. Pam Cook and </a:t>
            </a:r>
            <a:r>
              <a:rPr lang="en-GB" sz="1600" dirty="0" err="1"/>
              <a:t>Mieke</a:t>
            </a:r>
            <a:r>
              <a:rPr lang="en-GB" sz="1600" dirty="0"/>
              <a:t> </a:t>
            </a:r>
            <a:r>
              <a:rPr lang="en-GB" sz="1600" dirty="0" err="1"/>
              <a:t>Bernik</a:t>
            </a:r>
            <a:r>
              <a:rPr lang="en-GB" sz="1600" dirty="0"/>
              <a:t>, 235-241, 246, 250-8. London: BFI, 1999</a:t>
            </a:r>
            <a:r>
              <a:rPr lang="en-GB" sz="1600" dirty="0" smtClean="0"/>
              <a:t>.</a:t>
            </a:r>
          </a:p>
          <a:p>
            <a:endParaRPr lang="en-GB" sz="1600" dirty="0"/>
          </a:p>
          <a:p>
            <a:r>
              <a:rPr lang="en-GB" sz="1600" dirty="0"/>
              <a:t>Pam Cook, 'Authorship revised and revived.' In In </a:t>
            </a:r>
            <a:r>
              <a:rPr lang="en-GB" sz="1600" i="1" dirty="0"/>
              <a:t>The Cinema Book </a:t>
            </a:r>
            <a:r>
              <a:rPr lang="en-GB" sz="1600" dirty="0"/>
              <a:t>(3rd Edition), ed. Pam Cook, 479-482. London: BFI, 2007</a:t>
            </a:r>
            <a:r>
              <a:rPr lang="en-GB" sz="1600" dirty="0" smtClean="0"/>
              <a:t>.</a:t>
            </a:r>
            <a:endParaRPr lang="en-GB" sz="1600" dirty="0"/>
          </a:p>
          <a:p>
            <a:r>
              <a:rPr lang="en-GB" sz="1600" dirty="0"/>
              <a:t> </a:t>
            </a:r>
          </a:p>
          <a:p>
            <a:r>
              <a:rPr lang="en-GB" sz="1600" dirty="0" smtClean="0"/>
              <a:t>Noel </a:t>
            </a:r>
            <a:r>
              <a:rPr lang="en-GB" sz="1600" dirty="0"/>
              <a:t>King and Toby Miller, '</a:t>
            </a:r>
            <a:r>
              <a:rPr lang="en-GB" sz="1600" dirty="0" err="1"/>
              <a:t>Auteurism</a:t>
            </a:r>
            <a:r>
              <a:rPr lang="en-GB" sz="1600" dirty="0"/>
              <a:t> in the 1990s.' In </a:t>
            </a:r>
            <a:r>
              <a:rPr lang="en-GB" sz="1600" i="1" dirty="0"/>
              <a:t>The Cinema Book</a:t>
            </a:r>
            <a:r>
              <a:rPr lang="en-GB" sz="1600" dirty="0"/>
              <a:t> (2nd Edition), 311-14</a:t>
            </a:r>
            <a:r>
              <a:rPr lang="en-GB" sz="1600" dirty="0" smtClean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277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99288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STRUCTURE OF PART 1 OF THE SESSION</a:t>
            </a:r>
            <a:endParaRPr lang="en-GB" sz="2400" b="1" u="sng" dirty="0"/>
          </a:p>
          <a:p>
            <a:pPr algn="ctr"/>
            <a:endParaRPr lang="en-GB" sz="2400" b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Overview of women’s filmmaking in France</a:t>
            </a:r>
          </a:p>
          <a:p>
            <a:pPr marL="285750" indent="-285750">
              <a:buFontTx/>
              <a:buChar char="-"/>
            </a:pPr>
            <a:r>
              <a:rPr lang="en-GB" b="1" i="1" dirty="0"/>
              <a:t>W</a:t>
            </a:r>
            <a:r>
              <a:rPr lang="en-GB" b="1" i="1" dirty="0" smtClean="0"/>
              <a:t>omen’s auteur filmmaking</a:t>
            </a:r>
          </a:p>
          <a:p>
            <a:endParaRPr lang="en-GB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Introduction to </a:t>
            </a:r>
            <a:r>
              <a:rPr lang="en-GB" sz="2400" b="1" dirty="0" err="1" smtClean="0"/>
              <a:t>Agnès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Varda</a:t>
            </a:r>
            <a:endParaRPr lang="en-GB" sz="2400" b="1" dirty="0" smtClean="0"/>
          </a:p>
          <a:p>
            <a:pPr marL="342900" indent="-342900">
              <a:buFontTx/>
              <a:buChar char="-"/>
            </a:pPr>
            <a:r>
              <a:rPr lang="en-GB" b="1" i="1" dirty="0" smtClean="0"/>
              <a:t>Background and relationship to the Nouvelle Vague</a:t>
            </a:r>
          </a:p>
          <a:p>
            <a:pPr marL="342900" indent="-342900">
              <a:buFontTx/>
              <a:buChar char="-"/>
            </a:pPr>
            <a:r>
              <a:rPr lang="en-GB" b="1" i="1" dirty="0" smtClean="0"/>
              <a:t>Group exercise: formal analysis of Cleo de 5 à 7 (1962</a:t>
            </a:r>
            <a:r>
              <a:rPr lang="en-GB" b="1" dirty="0" smtClean="0"/>
              <a:t>) </a:t>
            </a:r>
            <a:r>
              <a:rPr lang="en-GB" sz="1600" dirty="0" smtClean="0"/>
              <a:t>as a way into…</a:t>
            </a:r>
          </a:p>
          <a:p>
            <a:pPr marL="342900" indent="-342900">
              <a:buFontTx/>
              <a:buChar char="-"/>
            </a:pPr>
            <a:r>
              <a:rPr lang="en-GB" b="1" i="1" dirty="0" err="1" smtClean="0"/>
              <a:t>Varda’s</a:t>
            </a:r>
            <a:r>
              <a:rPr lang="en-GB" b="1" i="1" dirty="0" smtClean="0"/>
              <a:t> relationship with feminism</a:t>
            </a:r>
            <a:r>
              <a:rPr lang="en-GB" sz="1600" dirty="0" smtClean="0"/>
              <a:t>, as this relates to recurring tropes in her work (e.g. the relationship with literature and art, the treatment of time and character, self-reflexivity and the theme of ageing)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Learning outcomes: by the end of the session students should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Be able to discuss in general terms the place of women in French auteur filmmaking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Have consolidated their skills in close formal analysis of film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Ba familiar with typical features of the work of </a:t>
            </a:r>
            <a:r>
              <a:rPr lang="en-GB" dirty="0" err="1" smtClean="0"/>
              <a:t>Agnès</a:t>
            </a:r>
            <a:r>
              <a:rPr lang="en-GB" dirty="0" smtClean="0"/>
              <a:t> </a:t>
            </a:r>
            <a:r>
              <a:rPr lang="en-GB" dirty="0" err="1" smtClean="0"/>
              <a:t>Varda</a:t>
            </a:r>
            <a:r>
              <a:rPr lang="en-GB" dirty="0" smtClean="0"/>
              <a:t> and how these relate in general terms to feminist themes and issues</a:t>
            </a:r>
          </a:p>
          <a:p>
            <a:pPr marL="342900" indent="-34290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0708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28092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French Women Filmmakers</a:t>
            </a:r>
          </a:p>
          <a:p>
            <a:pPr algn="ctr"/>
            <a:endParaRPr lang="en-GB" sz="2400" u="sng" dirty="0" smtClean="0"/>
          </a:p>
          <a:p>
            <a:pPr algn="just"/>
            <a:r>
              <a:rPr lang="en-GB" sz="2400" dirty="0" smtClean="0">
                <a:solidFill>
                  <a:srgbClr val="FF0000"/>
                </a:solidFill>
              </a:rPr>
              <a:t>1990-2010: female </a:t>
            </a:r>
            <a:r>
              <a:rPr lang="en-GB" sz="2400" dirty="0">
                <a:solidFill>
                  <a:srgbClr val="FF0000"/>
                </a:solidFill>
              </a:rPr>
              <a:t>directors have been responsible for between 14 and 19% of overall production during the </a:t>
            </a:r>
            <a:r>
              <a:rPr lang="en-GB" sz="2400" dirty="0" smtClean="0">
                <a:solidFill>
                  <a:srgbClr val="FF0000"/>
                </a:solidFill>
              </a:rPr>
              <a:t>period</a:t>
            </a:r>
            <a:r>
              <a:rPr lang="en-GB" sz="2400" dirty="0" smtClean="0"/>
              <a:t>, compared </a:t>
            </a:r>
            <a:r>
              <a:rPr lang="en-GB" sz="2400" dirty="0"/>
              <a:t>with 9% in Hollywood in 1998, falling to only 5% in </a:t>
            </a:r>
            <a:r>
              <a:rPr lang="en-GB" sz="2400" dirty="0" smtClean="0"/>
              <a:t>2010.  </a:t>
            </a:r>
            <a:r>
              <a:rPr lang="x-none"/>
              <a:t>	 </a:t>
            </a:r>
            <a:endParaRPr lang="en-GB" dirty="0" smtClean="0"/>
          </a:p>
          <a:p>
            <a:pPr algn="ctr"/>
            <a:endParaRPr lang="en-GB" dirty="0"/>
          </a:p>
          <a:p>
            <a:r>
              <a:rPr lang="en-GB" dirty="0" smtClean="0"/>
              <a:t>More specifically, f</a:t>
            </a:r>
            <a:r>
              <a:rPr lang="x-none" smtClean="0"/>
              <a:t>or </a:t>
            </a:r>
            <a:r>
              <a:rPr lang="x-none"/>
              <a:t>France, Carrie Tarr </a:t>
            </a:r>
            <a:r>
              <a:rPr lang="en-GB" dirty="0"/>
              <a:t>with</a:t>
            </a:r>
            <a:r>
              <a:rPr lang="x-none"/>
              <a:t> </a:t>
            </a:r>
            <a:r>
              <a:rPr lang="en-GB" dirty="0" smtClean="0"/>
              <a:t>Brigitte </a:t>
            </a:r>
            <a:r>
              <a:rPr lang="x-none" smtClean="0"/>
              <a:t>Rollet cite </a:t>
            </a:r>
            <a:r>
              <a:rPr lang="x-none"/>
              <a:t>14% for the </a:t>
            </a:r>
            <a:r>
              <a:rPr lang="x-none" smtClean="0"/>
              <a:t>1990s</a:t>
            </a:r>
            <a:r>
              <a:rPr lang="en-GB" dirty="0" smtClean="0"/>
              <a:t> </a:t>
            </a:r>
            <a:r>
              <a:rPr lang="en-GB" sz="1400" dirty="0" smtClean="0"/>
              <a:t>(</a:t>
            </a:r>
            <a:r>
              <a:rPr lang="x-none" sz="1400" smtClean="0"/>
              <a:t>Tarr</a:t>
            </a:r>
            <a:r>
              <a:rPr lang="en-GB" sz="1400" dirty="0" smtClean="0"/>
              <a:t> </a:t>
            </a:r>
            <a:r>
              <a:rPr lang="x-none" sz="1400" smtClean="0"/>
              <a:t>with Rollet</a:t>
            </a:r>
            <a:r>
              <a:rPr lang="en-GB" sz="1400" dirty="0"/>
              <a:t>,</a:t>
            </a:r>
            <a:r>
              <a:rPr lang="x-none" sz="1400" smtClean="0"/>
              <a:t> </a:t>
            </a:r>
            <a:r>
              <a:rPr lang="x-none" sz="1400"/>
              <a:t>2001. </a:t>
            </a:r>
            <a:r>
              <a:rPr lang="x-none" sz="1400" i="1"/>
              <a:t>Cinema and the Second Sex: Women’s Filmmaking in </a:t>
            </a:r>
            <a:r>
              <a:rPr lang="x-none" sz="1400" i="1" smtClean="0"/>
              <a:t>France  </a:t>
            </a:r>
            <a:r>
              <a:rPr lang="x-none" sz="1400" i="1"/>
              <a:t>in the1980s and 1990s. </a:t>
            </a:r>
            <a:r>
              <a:rPr lang="x-none" sz="1400"/>
              <a:t>London and New York: </a:t>
            </a:r>
            <a:r>
              <a:rPr lang="x-none" sz="1400" smtClean="0"/>
              <a:t>Continuum</a:t>
            </a:r>
            <a:r>
              <a:rPr lang="en-GB" sz="1400" dirty="0" smtClean="0"/>
              <a:t>, p.1)</a:t>
            </a:r>
            <a:r>
              <a:rPr lang="x-none" sz="1400" smtClean="0"/>
              <a:t>; </a:t>
            </a:r>
            <a:endParaRPr lang="en-GB" sz="1400" dirty="0" smtClean="0"/>
          </a:p>
          <a:p>
            <a:endParaRPr lang="en-GB" dirty="0" smtClean="0"/>
          </a:p>
          <a:p>
            <a:r>
              <a:rPr lang="en-GB" dirty="0" smtClean="0"/>
              <a:t> and</a:t>
            </a:r>
            <a:r>
              <a:rPr lang="x-none" smtClean="0"/>
              <a:t> </a:t>
            </a:r>
            <a:r>
              <a:rPr lang="x-none"/>
              <a:t>Ginette Vincendeau (2010) finds this to rise to 19.4% in the year </a:t>
            </a:r>
            <a:r>
              <a:rPr lang="x-none" smtClean="0"/>
              <a:t>2009</a:t>
            </a:r>
            <a:r>
              <a:rPr lang="en-GB" dirty="0" smtClean="0"/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Vincendeau</a:t>
            </a:r>
            <a:r>
              <a:rPr lang="en-GB" sz="1400" dirty="0" smtClean="0"/>
              <a:t>, 2010. </a:t>
            </a:r>
            <a:r>
              <a:rPr lang="en-GB" sz="1400" dirty="0"/>
              <a:t>‘The Rise and Rise of French Women Filmmakers: Victory </a:t>
            </a:r>
            <a:r>
              <a:rPr lang="en-GB" sz="1400" dirty="0" smtClean="0"/>
              <a:t>for </a:t>
            </a:r>
            <a:r>
              <a:rPr lang="en-GB" sz="1400" dirty="0"/>
              <a:t>Feminism or French Exception?’ Paper delivered at ‘Women’s Filmmaking in France 2000-201’ conference, Institute of Germanic and Romance Studies, London, 4 December</a:t>
            </a:r>
            <a:r>
              <a:rPr lang="en-GB" sz="1400" dirty="0" smtClean="0"/>
              <a:t>.)</a:t>
            </a:r>
            <a:endParaRPr lang="fr-FR" sz="1400" dirty="0"/>
          </a:p>
          <a:p>
            <a:r>
              <a:rPr lang="en-GB" dirty="0"/>
              <a:t> </a:t>
            </a:r>
            <a:endParaRPr lang="fr-FR" dirty="0"/>
          </a:p>
          <a:p>
            <a:r>
              <a:rPr lang="fr-FR" dirty="0"/>
              <a:t>A</a:t>
            </a:r>
            <a:r>
              <a:rPr lang="x-none" smtClean="0"/>
              <a:t>ll </a:t>
            </a:r>
            <a:r>
              <a:rPr lang="x-none"/>
              <a:t>basing data on CNC </a:t>
            </a:r>
            <a:r>
              <a:rPr lang="x-none" smtClean="0"/>
              <a:t>statistics</a:t>
            </a:r>
            <a:r>
              <a:rPr lang="en-GB" dirty="0"/>
              <a:t> – see http://www.cnc.fr/web/fr;jsessionid=16DB5765B3ABCB94C9C6F54059F50602.liferay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</a:t>
            </a:r>
            <a:r>
              <a:rPr lang="x-none" smtClean="0"/>
              <a:t>or </a:t>
            </a:r>
            <a:r>
              <a:rPr lang="x-none"/>
              <a:t>Hollywood</a:t>
            </a:r>
            <a:r>
              <a:rPr lang="x-none" smtClean="0"/>
              <a:t>, </a:t>
            </a:r>
            <a:r>
              <a:rPr lang="x-none"/>
              <a:t>see </a:t>
            </a:r>
            <a:r>
              <a:rPr lang="en-GB" dirty="0" smtClean="0"/>
              <a:t>Melissa Silverstein, 2014</a:t>
            </a:r>
            <a:r>
              <a:rPr lang="en-GB" dirty="0"/>
              <a:t>. ‘The Celluloid Ceiling: Behind-the-Scenes </a:t>
            </a:r>
            <a:r>
              <a:rPr lang="en-GB" dirty="0">
                <a:solidFill>
                  <a:schemeClr val="bg1"/>
                </a:solidFill>
              </a:rPr>
              <a:t>Employment of </a:t>
            </a:r>
            <a:r>
              <a:rPr lang="en-GB" dirty="0" smtClean="0">
                <a:solidFill>
                  <a:schemeClr val="bg1"/>
                </a:solidFill>
              </a:rPr>
              <a:t>Women </a:t>
            </a:r>
            <a:r>
              <a:rPr lang="en-GB" dirty="0">
                <a:solidFill>
                  <a:schemeClr val="bg1"/>
                </a:solidFill>
              </a:rPr>
              <a:t>on the Top 250 </a:t>
            </a:r>
            <a:r>
              <a:rPr lang="en-GB" dirty="0" smtClean="0">
                <a:solidFill>
                  <a:schemeClr val="bg1"/>
                </a:solidFill>
              </a:rPr>
              <a:t>Films of 2011.’ </a:t>
            </a:r>
            <a:r>
              <a:rPr lang="en-GB" u="sng" dirty="0" smtClean="0">
                <a:hlinkClick r:id="rId2"/>
              </a:rPr>
              <a:t>http</a:t>
            </a:r>
            <a:r>
              <a:rPr lang="en-GB" u="sng" dirty="0">
                <a:hlinkClick r:id="rId2"/>
              </a:rPr>
              <a:t>://blogs.indiewire.com/womenandhollywood/what-bigelow-effect-number-of-women-directors-in-hollywood-falls-to-5-percent#.</a:t>
            </a:r>
            <a:r>
              <a:rPr lang="en-GB" u="sng" dirty="0" smtClean="0">
                <a:hlinkClick r:id="rId2"/>
              </a:rPr>
              <a:t>T_r9RpH_yVo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72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778098"/>
          </a:xfrm>
        </p:spPr>
        <p:txBody>
          <a:bodyPr>
            <a:normAutofit/>
          </a:bodyPr>
          <a:lstStyle/>
          <a:p>
            <a:r>
              <a:rPr lang="en-GB" sz="2800" u="sng" dirty="0" smtClean="0"/>
              <a:t>French Women Auteurs</a:t>
            </a:r>
            <a:endParaRPr lang="fr-FR" sz="2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Some prominent names include </a:t>
            </a:r>
            <a:r>
              <a:rPr lang="en-GB" sz="1600" dirty="0" err="1" smtClean="0"/>
              <a:t>Varda</a:t>
            </a:r>
            <a:r>
              <a:rPr lang="en-GB" sz="1600" dirty="0" smtClean="0"/>
              <a:t>, Marion </a:t>
            </a:r>
            <a:r>
              <a:rPr lang="en-GB" sz="1600" dirty="0" err="1" smtClean="0"/>
              <a:t>Vernoux</a:t>
            </a:r>
            <a:r>
              <a:rPr lang="en-GB" sz="1600" dirty="0" smtClean="0"/>
              <a:t>, Laetitia Masson, Claire Denis, Catherine </a:t>
            </a:r>
            <a:r>
              <a:rPr lang="en-GB" sz="1600" dirty="0" err="1" smtClean="0"/>
              <a:t>Breillat</a:t>
            </a:r>
            <a:r>
              <a:rPr lang="en-GB" sz="1600" dirty="0" smtClean="0"/>
              <a:t>, Céline </a:t>
            </a:r>
            <a:r>
              <a:rPr lang="en-GB" sz="1600" dirty="0" err="1" smtClean="0"/>
              <a:t>Sciamma</a:t>
            </a:r>
            <a:r>
              <a:rPr lang="en-GB" sz="1600" dirty="0" smtClean="0"/>
              <a:t> and many more. Associated with:</a:t>
            </a:r>
          </a:p>
          <a:p>
            <a:pPr>
              <a:buFontTx/>
              <a:buChar char="-"/>
            </a:pPr>
            <a:r>
              <a:rPr lang="en-GB" sz="1600" dirty="0" smtClean="0"/>
              <a:t>An intellectually elite target audience and market positioning (through publicity materials, festival exhibition, awards, type of cinema run)</a:t>
            </a:r>
          </a:p>
          <a:p>
            <a:pPr>
              <a:buFontTx/>
              <a:buChar char="-"/>
            </a:pPr>
            <a:r>
              <a:rPr lang="en-GB" sz="1600" dirty="0" smtClean="0"/>
              <a:t>Often ‘serious’ themes</a:t>
            </a:r>
          </a:p>
          <a:p>
            <a:pPr>
              <a:buFontTx/>
              <a:buChar char="-"/>
            </a:pPr>
            <a:r>
              <a:rPr lang="en-GB" sz="1600" dirty="0" smtClean="0"/>
              <a:t>A recognisable style?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2526212" cy="3723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99854"/>
            <a:ext cx="2611878" cy="3684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12360"/>
            <a:ext cx="2839741" cy="334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65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u="sng" dirty="0" err="1" smtClean="0"/>
              <a:t>Agnès</a:t>
            </a:r>
            <a:r>
              <a:rPr lang="en-GB" sz="2400" b="1" u="sng" dirty="0" smtClean="0"/>
              <a:t> </a:t>
            </a:r>
            <a:r>
              <a:rPr lang="en-GB" sz="2400" b="1" u="sng" dirty="0" err="1" smtClean="0"/>
              <a:t>Varda</a:t>
            </a:r>
            <a:r>
              <a:rPr lang="en-GB" sz="2400" b="1" u="sng" dirty="0" smtClean="0"/>
              <a:t>, born 1928 (Brussels)</a:t>
            </a:r>
            <a:endParaRPr lang="fr-FR" sz="2400" b="1" u="sng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2" y="1583930"/>
            <a:ext cx="6213445" cy="357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09311" y="4869160"/>
            <a:ext cx="96490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sz="2000" dirty="0" smtClean="0"/>
              <a:t>Background in philosophy, history of art and photography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091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ry\Desktop\Iconic New Wave film images\La Pointe Cour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46" y="908720"/>
            <a:ext cx="4261232" cy="5158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3204864" y="2564904"/>
            <a:ext cx="11665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1955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692696"/>
            <a:ext cx="33843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Structure borrowed from Faulkner’s novel </a:t>
            </a:r>
            <a:r>
              <a:rPr lang="en-GB" b="1" i="1" dirty="0" smtClean="0"/>
              <a:t>The Wild Palms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Cultural eclecticism</a:t>
            </a:r>
            <a:r>
              <a:rPr lang="en-GB" dirty="0" smtClean="0"/>
              <a:t>: focus on the realism of the everyday alongside modernist formal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Marginal exhibition and positioning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116632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The First Film of the New Wave?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149570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ry\Desktop\Iconic New Wave film images\cle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20" y="1187623"/>
            <a:ext cx="3744416" cy="267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96" y="4334010"/>
            <a:ext cx="4090664" cy="242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1187623"/>
            <a:ext cx="4510191" cy="267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8081"/>
            <a:ext cx="4355976" cy="2416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648" y="332656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u="sng" dirty="0" err="1" smtClean="0"/>
              <a:t>Cléo</a:t>
            </a:r>
            <a:r>
              <a:rPr lang="en-GB" sz="2400" b="1" i="1" u="sng" dirty="0" smtClean="0"/>
              <a:t> de 5 à 7</a:t>
            </a:r>
            <a:r>
              <a:rPr lang="en-GB" sz="2400" b="1" u="sng" dirty="0" smtClean="0"/>
              <a:t> (1962): </a:t>
            </a:r>
            <a:r>
              <a:rPr lang="en-GB" sz="2400" b="1" u="sng" dirty="0" err="1" smtClean="0"/>
              <a:t>Varda’s</a:t>
            </a:r>
            <a:r>
              <a:rPr lang="en-GB" sz="2400" b="1" u="sng" dirty="0" smtClean="0"/>
              <a:t> interest in Gender Politics (cf. </a:t>
            </a:r>
            <a:r>
              <a:rPr lang="en-GB" sz="2400" b="1" u="sng" dirty="0" err="1" smtClean="0"/>
              <a:t>Flitterman</a:t>
            </a:r>
            <a:r>
              <a:rPr lang="en-GB" sz="2400" b="1" u="sng" dirty="0" smtClean="0"/>
              <a:t>-Lewis)</a:t>
            </a:r>
            <a:endParaRPr lang="fr-FR" sz="2400" b="1" u="sng" dirty="0"/>
          </a:p>
        </p:txBody>
      </p:sp>
    </p:spTree>
    <p:extLst>
      <p:ext uri="{BB962C8B-B14F-4D97-AF65-F5344CB8AC3E}">
        <p14:creationId xmlns:p14="http://schemas.microsoft.com/office/powerpoint/2010/main" val="113270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91264" cy="1733054"/>
          </a:xfrm>
        </p:spPr>
        <p:txBody>
          <a:bodyPr>
            <a:normAutofit/>
          </a:bodyPr>
          <a:lstStyle/>
          <a:p>
            <a:r>
              <a:rPr lang="en-GB" sz="2400" b="1" u="sng" dirty="0"/>
              <a:t>A ‘committed rather than militant’ feminist? (Smith 1998: 8</a:t>
            </a:r>
            <a:r>
              <a:rPr lang="en-GB" sz="2400" b="1" u="sng" dirty="0" smtClean="0"/>
              <a:t>) Films Typified by Apparent Contradiction</a:t>
            </a:r>
            <a:endParaRPr lang="en-GB" altLang="fr-FR" sz="2400" b="1" dirty="0" smtClean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6687"/>
            <a:ext cx="3744416" cy="5166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Mary\Desktop\Iconic New Wave film images\Le Bonhe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9614"/>
            <a:ext cx="4032448" cy="514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623731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1977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62373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1965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327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19256" cy="1661046"/>
          </a:xfrm>
        </p:spPr>
        <p:txBody>
          <a:bodyPr>
            <a:normAutofit/>
          </a:bodyPr>
          <a:lstStyle/>
          <a:p>
            <a:r>
              <a:rPr lang="en-GB" sz="2000" b="1" u="sng" dirty="0" smtClean="0"/>
              <a:t>The Ambivalence of </a:t>
            </a:r>
            <a:r>
              <a:rPr lang="en-GB" sz="2000" b="1" u="sng" dirty="0" err="1" smtClean="0"/>
              <a:t>Varda’s</a:t>
            </a:r>
            <a:r>
              <a:rPr lang="en-GB" sz="2000" b="1" u="sng" dirty="0" smtClean="0"/>
              <a:t> </a:t>
            </a:r>
            <a:r>
              <a:rPr lang="en-GB" sz="2000" b="1" u="sng" dirty="0" err="1" smtClean="0"/>
              <a:t>Mise</a:t>
            </a:r>
            <a:r>
              <a:rPr lang="en-GB" sz="2000" b="1" u="sng" dirty="0" smtClean="0"/>
              <a:t>-</a:t>
            </a:r>
            <a:r>
              <a:rPr lang="en-GB" sz="2000" b="1" u="sng" dirty="0" err="1" smtClean="0"/>
              <a:t>en</a:t>
            </a:r>
            <a:r>
              <a:rPr lang="en-GB" sz="2000" b="1" u="sng" dirty="0" smtClean="0"/>
              <a:t>-Scène: </a:t>
            </a:r>
            <a:r>
              <a:rPr lang="en-GB" sz="2000" b="1" i="1" u="sng" dirty="0" smtClean="0"/>
              <a:t>Le Bonheur</a:t>
            </a:r>
            <a:endParaRPr lang="fr-FR" sz="2000" b="1" u="sng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60230"/>
            <a:ext cx="3450816" cy="188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534" y="1049531"/>
            <a:ext cx="3402605" cy="194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291" y="1646080"/>
            <a:ext cx="3096344" cy="184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4" y="4869160"/>
            <a:ext cx="3132764" cy="178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125" y="3645024"/>
            <a:ext cx="3237441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275" y="5048628"/>
            <a:ext cx="2925725" cy="166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18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653</Words>
  <Application>Microsoft Office PowerPoint</Application>
  <PresentationFormat>On-screen Show (4:3)</PresentationFormat>
  <Paragraphs>114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French Women Auteurs</vt:lpstr>
      <vt:lpstr>Agnès Varda, born 1928 (Brussels)</vt:lpstr>
      <vt:lpstr>PowerPoint Presentation</vt:lpstr>
      <vt:lpstr>PowerPoint Presentation</vt:lpstr>
      <vt:lpstr>A ‘committed rather than militant’ feminist? (Smith 1998: 8) Films Typified by Apparent Contradiction</vt:lpstr>
      <vt:lpstr>The Ambivalence of Varda’s Mise-en-Scène: Le Bonheur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Harrod, Mary</cp:lastModifiedBy>
  <cp:revision>98</cp:revision>
  <dcterms:created xsi:type="dcterms:W3CDTF">2014-12-17T12:49:40Z</dcterms:created>
  <dcterms:modified xsi:type="dcterms:W3CDTF">2016-02-02T17:10:30Z</dcterms:modified>
</cp:coreProperties>
</file>