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3" r:id="rId3"/>
    <p:sldId id="274" r:id="rId4"/>
    <p:sldId id="275" r:id="rId5"/>
    <p:sldId id="276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y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4" autoAdjust="0"/>
    <p:restoredTop sz="94692" autoAdjust="0"/>
  </p:normalViewPr>
  <p:slideViewPr>
    <p:cSldViewPr>
      <p:cViewPr varScale="1">
        <p:scale>
          <a:sx n="116" d="100"/>
          <a:sy n="116" d="100"/>
        </p:scale>
        <p:origin x="-130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05CC8-E2B3-485A-85E0-F56738277FF0}" type="datetimeFigureOut">
              <a:rPr lang="fr-FR" smtClean="0"/>
              <a:t>14/03/2016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676F29-9DC8-48D0-AA66-5BECF289E1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8568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14/03/2016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661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14/03/2016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0488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14/03/2016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8341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14/03/2016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9970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14/03/2016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1500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14/03/2016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851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14/03/2016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8155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14/03/2016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450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14/03/2016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9264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14/03/2016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1347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14/03/2016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315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9F2AC-27FE-4BD8-A1A6-FC5B20CB3BA3}" type="datetimeFigureOut">
              <a:rPr lang="fr-FR" smtClean="0"/>
              <a:t>14/03/2016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36540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996952"/>
            <a:ext cx="6368752" cy="2641848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Week 10: Transnational </a:t>
            </a:r>
            <a:r>
              <a:rPr lang="en-GB" dirty="0" smtClean="0"/>
              <a:t>Filmmaking</a:t>
            </a:r>
            <a:endParaRPr lang="fr-FR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980728"/>
            <a:ext cx="78488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4000" dirty="0" smtClean="0">
              <a:latin typeface="+mj-lt"/>
            </a:endParaRPr>
          </a:p>
          <a:p>
            <a:pPr algn="ctr"/>
            <a:r>
              <a:rPr lang="en-GB" sz="4000" dirty="0" smtClean="0">
                <a:latin typeface="+mj-lt"/>
              </a:rPr>
              <a:t>STATES OF THE NATION: FRENCH CINEMA AND SOCIETY FROM 1990 TO THE PRESENT</a:t>
            </a:r>
            <a:endParaRPr lang="fr-FR" sz="4000" dirty="0">
              <a:latin typeface="+mj-lt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34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052736"/>
            <a:ext cx="3729037" cy="516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39752" y="0"/>
            <a:ext cx="4680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u="sng" dirty="0" smtClean="0"/>
              <a:t>The </a:t>
            </a:r>
            <a:r>
              <a:rPr lang="en-GB" u="sng" dirty="0" err="1" smtClean="0"/>
              <a:t>Cinephile’s</a:t>
            </a:r>
            <a:r>
              <a:rPr lang="en-GB" u="sng" dirty="0" smtClean="0"/>
              <a:t> Film that Spoke to the Masses</a:t>
            </a:r>
          </a:p>
          <a:p>
            <a:pPr algn="ctr"/>
            <a:r>
              <a:rPr lang="en-GB" dirty="0" smtClean="0"/>
              <a:t>Worldwide box office - $44.7m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814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95288"/>
            <a:ext cx="4203529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457787"/>
            <a:ext cx="3314328" cy="4979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7704" y="0"/>
            <a:ext cx="4933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u="sng" dirty="0" smtClean="0"/>
              <a:t>Films in Dialogue with  the History of Cinema</a:t>
            </a:r>
            <a:endParaRPr lang="fr-FR" sz="2400" u="sng" dirty="0"/>
          </a:p>
        </p:txBody>
      </p:sp>
    </p:spTree>
    <p:extLst>
      <p:ext uri="{BB962C8B-B14F-4D97-AF65-F5344CB8AC3E}">
        <p14:creationId xmlns:p14="http://schemas.microsoft.com/office/powerpoint/2010/main" val="275580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78611"/>
            <a:ext cx="4886343" cy="2856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822628"/>
            <a:ext cx="2520280" cy="3568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3573016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i="1" dirty="0" smtClean="0"/>
          </a:p>
          <a:p>
            <a:pPr algn="ctr"/>
            <a:endParaRPr lang="en-GB" i="1" dirty="0"/>
          </a:p>
          <a:p>
            <a:pPr algn="ctr"/>
            <a:r>
              <a:rPr lang="en-GB" i="1" dirty="0" smtClean="0"/>
              <a:t>Hugo </a:t>
            </a:r>
            <a:r>
              <a:rPr lang="en-GB" dirty="0" smtClean="0"/>
              <a:t>(Martin Scorsese, USA 2011)</a:t>
            </a:r>
            <a:endParaRPr lang="fr-FR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4941168"/>
            <a:ext cx="47423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‘The impossibility of experience in the present, and the need to always be conscious of several temporalities,  which I claimed is fundamental to </a:t>
            </a:r>
            <a:r>
              <a:rPr lang="en-GB" dirty="0" err="1"/>
              <a:t>cinephilia</a:t>
            </a:r>
            <a:r>
              <a:rPr lang="en-GB" dirty="0"/>
              <a:t>, has become a generalized cultural condition.’ </a:t>
            </a:r>
            <a:r>
              <a:rPr lang="en-GB" dirty="0" smtClean="0"/>
              <a:t>(</a:t>
            </a:r>
            <a:r>
              <a:rPr lang="en-GB" dirty="0" err="1" smtClean="0"/>
              <a:t>Elsaesser</a:t>
            </a:r>
            <a:r>
              <a:rPr lang="en-GB" dirty="0" smtClean="0"/>
              <a:t> 2005, p. </a:t>
            </a:r>
            <a:r>
              <a:rPr lang="en-GB" dirty="0"/>
              <a:t>40)</a:t>
            </a:r>
          </a:p>
          <a:p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5" y="4647019"/>
            <a:ext cx="2952339" cy="2095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19672" y="260648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u="sng" dirty="0"/>
              <a:t>Films in Dialogue with  the History of </a:t>
            </a:r>
            <a:r>
              <a:rPr lang="en-GB" sz="2400" u="sng" dirty="0" smtClean="0"/>
              <a:t>Cinema cont.</a:t>
            </a:r>
            <a:endParaRPr lang="fr-FR" sz="2400" u="sng" dirty="0"/>
          </a:p>
          <a:p>
            <a:pPr algn="ctr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3014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1916832"/>
            <a:ext cx="84969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Fredric </a:t>
            </a:r>
            <a:r>
              <a:rPr lang="en-GB" b="1" dirty="0"/>
              <a:t>Jameson on the ‘nostalgia film’ (retro New Hollywood films such as </a:t>
            </a:r>
            <a:r>
              <a:rPr lang="en-GB" b="1" i="1" dirty="0"/>
              <a:t>American Graffiti</a:t>
            </a:r>
            <a:r>
              <a:rPr lang="en-GB" b="1" dirty="0"/>
              <a:t>) in terms of ‘blank parody’ and disengagement </a:t>
            </a:r>
            <a:r>
              <a:rPr lang="en-GB" b="1" dirty="0" smtClean="0"/>
              <a:t>from history. (See </a:t>
            </a:r>
            <a:r>
              <a:rPr lang="en-GB" b="1" dirty="0"/>
              <a:t>Jameson, ‘Postmodernism, or the cultural logic of late capitalism</a:t>
            </a:r>
            <a:r>
              <a:rPr lang="en-GB" b="1" dirty="0" smtClean="0"/>
              <a:t>’, 1984)</a:t>
            </a:r>
          </a:p>
          <a:p>
            <a:endParaRPr lang="en-GB" b="1" dirty="0"/>
          </a:p>
          <a:p>
            <a:r>
              <a:rPr lang="en-GB" b="1" dirty="0" smtClean="0"/>
              <a:t>Linda </a:t>
            </a:r>
            <a:r>
              <a:rPr lang="en-GB" b="1" dirty="0" err="1" smtClean="0"/>
              <a:t>Hutcheon</a:t>
            </a:r>
            <a:r>
              <a:rPr lang="en-GB" b="1" dirty="0" smtClean="0"/>
              <a:t> challenges Jameson to argue for the possibility of pastiche modes negotiating questions of cultural memory and historical meaning (</a:t>
            </a:r>
            <a:r>
              <a:rPr lang="en-GB" b="1" dirty="0"/>
              <a:t>Linda </a:t>
            </a:r>
            <a:r>
              <a:rPr lang="en-GB" b="1" dirty="0" err="1"/>
              <a:t>Hutcheon</a:t>
            </a:r>
            <a:r>
              <a:rPr lang="en-GB" b="1" dirty="0"/>
              <a:t>, </a:t>
            </a:r>
            <a:r>
              <a:rPr lang="en-GB" b="1" i="1" dirty="0"/>
              <a:t>The Politics </a:t>
            </a:r>
            <a:r>
              <a:rPr lang="en-GB" b="1" i="1" dirty="0" smtClean="0"/>
              <a:t>of </a:t>
            </a:r>
            <a:r>
              <a:rPr lang="fr-FR" b="1" i="1" dirty="0" err="1" smtClean="0"/>
              <a:t>Postmodernism</a:t>
            </a:r>
            <a:r>
              <a:rPr lang="fr-FR" b="1" dirty="0" smtClean="0"/>
              <a:t> , New </a:t>
            </a:r>
            <a:r>
              <a:rPr lang="fr-FR" b="1" dirty="0"/>
              <a:t>York, </a:t>
            </a:r>
            <a:r>
              <a:rPr lang="fr-FR" b="1" dirty="0" smtClean="0"/>
              <a:t>NY and </a:t>
            </a:r>
            <a:r>
              <a:rPr lang="fr-FR" b="1" dirty="0"/>
              <a:t>London: </a:t>
            </a:r>
            <a:r>
              <a:rPr lang="fr-FR" b="1" dirty="0" err="1"/>
              <a:t>Routledge</a:t>
            </a:r>
            <a:r>
              <a:rPr lang="fr-FR" b="1" dirty="0"/>
              <a:t>, </a:t>
            </a:r>
            <a:r>
              <a:rPr lang="fr-FR" b="1" dirty="0" smtClean="0"/>
              <a:t>1989, pp</a:t>
            </a:r>
            <a:r>
              <a:rPr lang="fr-FR" b="1" dirty="0"/>
              <a:t>. </a:t>
            </a:r>
            <a:r>
              <a:rPr lang="fr-FR" b="1" dirty="0" smtClean="0"/>
              <a:t>93–117)</a:t>
            </a:r>
          </a:p>
          <a:p>
            <a:endParaRPr lang="en-GB" b="1" dirty="0" smtClean="0"/>
          </a:p>
          <a:p>
            <a:endParaRPr lang="en-GB" b="1" u="sng" dirty="0" smtClean="0"/>
          </a:p>
          <a:p>
            <a:endParaRPr lang="en-GB" b="1" u="sng" dirty="0"/>
          </a:p>
          <a:p>
            <a:r>
              <a:rPr lang="en-GB" b="1" u="sng" dirty="0" smtClean="0"/>
              <a:t>1990s/2000s</a:t>
            </a:r>
            <a:endParaRPr lang="en-GB" b="1" u="sng" dirty="0"/>
          </a:p>
          <a:p>
            <a:r>
              <a:rPr lang="en-GB" b="1" dirty="0" smtClean="0"/>
              <a:t>A renewed focus on the affective qualities of ‘retro’ art: see </a:t>
            </a:r>
            <a:endParaRPr lang="en-GB" b="1" dirty="0" smtClean="0"/>
          </a:p>
          <a:p>
            <a:r>
              <a:rPr lang="en-GB" b="1" dirty="0" smtClean="0"/>
              <a:t>Richard </a:t>
            </a:r>
            <a:r>
              <a:rPr lang="en-GB" b="1" dirty="0" smtClean="0"/>
              <a:t>Dyer, </a:t>
            </a:r>
            <a:r>
              <a:rPr lang="fr-FR" b="1" i="1" dirty="0"/>
              <a:t>Pastiche</a:t>
            </a:r>
            <a:r>
              <a:rPr lang="fr-FR" b="1" dirty="0"/>
              <a:t> (London: </a:t>
            </a:r>
            <a:r>
              <a:rPr lang="fr-FR" b="1" dirty="0" err="1" smtClean="0"/>
              <a:t>Routledge</a:t>
            </a:r>
            <a:r>
              <a:rPr lang="fr-FR" b="1" dirty="0" smtClean="0"/>
              <a:t>, 2007).</a:t>
            </a:r>
          </a:p>
          <a:p>
            <a:endParaRPr lang="en-GB" b="1" dirty="0"/>
          </a:p>
          <a:p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548680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 smtClean="0"/>
              <a:t>On the History of Pastiche and Nostalgia in Cinema</a:t>
            </a:r>
            <a:endParaRPr lang="fr-FR" sz="2400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1412776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1980s ‘crisis of memory’</a:t>
            </a:r>
            <a:endParaRPr lang="fr-FR" b="1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999" y="4293096"/>
            <a:ext cx="1876425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213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92696"/>
            <a:ext cx="4752528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dirty="0"/>
          </a:p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Elena </a:t>
            </a:r>
            <a:r>
              <a:rPr lang="en-GB" b="1" dirty="0" err="1" smtClean="0"/>
              <a:t>Gorfinkel</a:t>
            </a:r>
            <a:r>
              <a:rPr lang="en-GB" b="1" dirty="0" smtClean="0"/>
              <a:t> </a:t>
            </a:r>
            <a:r>
              <a:rPr lang="en-GB" b="1" dirty="0"/>
              <a:t>discusses films whose referential universe ‘</a:t>
            </a:r>
            <a:r>
              <a:rPr lang="en-GB" b="1" u="sng" dirty="0"/>
              <a:t>invites spectators to engage affectively, though not necessarily uncritically, with history</a:t>
            </a:r>
            <a:r>
              <a:rPr lang="en-GB" b="1" dirty="0"/>
              <a:t>’ </a:t>
            </a:r>
            <a:r>
              <a:rPr lang="en-GB" b="1" dirty="0" smtClean="0"/>
              <a:t>(2005, p.153)</a:t>
            </a:r>
            <a:endParaRPr lang="en-GB" b="1" dirty="0"/>
          </a:p>
          <a:p>
            <a:endParaRPr lang="en-GB" b="1" dirty="0"/>
          </a:p>
          <a:p>
            <a:r>
              <a:rPr lang="en-GB" b="1" dirty="0" smtClean="0"/>
              <a:t>‘[Some recent films that recreate the past e.g. by Todd Haynes </a:t>
            </a:r>
            <a:r>
              <a:rPr lang="en-GB" b="1" dirty="0"/>
              <a:t>and </a:t>
            </a:r>
            <a:r>
              <a:rPr lang="en-GB" b="1" dirty="0" smtClean="0"/>
              <a:t>Wes and Paul Thomas Anderson] utilize </a:t>
            </a:r>
            <a:r>
              <a:rPr lang="en-GB" b="1" dirty="0"/>
              <a:t>allusion, but also eclipse it, in their preference for a kind of </a:t>
            </a:r>
            <a:r>
              <a:rPr lang="en-GB" b="1" u="sng" dirty="0"/>
              <a:t>overt aesthetic and temporal disjunction</a:t>
            </a:r>
            <a:r>
              <a:rPr lang="en-GB" b="1" dirty="0"/>
              <a:t> […] </a:t>
            </a:r>
            <a:r>
              <a:rPr lang="en-GB" b="1" u="sng" dirty="0"/>
              <a:t>The viewer always inevitably becomes aware of his or her own historical position, caught between different periods, in a region of illegible temporality and mobile film historical space</a:t>
            </a:r>
            <a:r>
              <a:rPr lang="en-GB" b="1" dirty="0"/>
              <a:t>.’ (p. 155</a:t>
            </a:r>
            <a:r>
              <a:rPr lang="en-GB" b="1" dirty="0" smtClean="0"/>
              <a:t>)</a:t>
            </a:r>
          </a:p>
          <a:p>
            <a:endParaRPr lang="en-GB" b="1" dirty="0" smtClean="0"/>
          </a:p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Mary </a:t>
            </a:r>
            <a:r>
              <a:rPr lang="en-GB" b="1" dirty="0" err="1" smtClean="0"/>
              <a:t>Harrod</a:t>
            </a:r>
            <a:r>
              <a:rPr lang="en-GB" b="1" dirty="0" smtClean="0"/>
              <a:t> (extra reading): can this not also be seen in terms of making us aware of and opening up new possibilities for ‘film geography’?</a:t>
            </a:r>
            <a:endParaRPr lang="fr-FR" b="1" dirty="0"/>
          </a:p>
          <a:p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700808"/>
            <a:ext cx="3343275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31640" y="188640"/>
            <a:ext cx="64087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endParaRPr lang="en-GB" sz="2400" b="1" u="sng" dirty="0" smtClean="0"/>
          </a:p>
          <a:p>
            <a:pPr marL="0" lvl="1" algn="ctr"/>
            <a:r>
              <a:rPr lang="en-GB" sz="2800" b="1" u="sng" dirty="0" smtClean="0"/>
              <a:t>The </a:t>
            </a:r>
            <a:r>
              <a:rPr lang="en-GB" sz="2800" b="1" u="sng" dirty="0"/>
              <a:t>dialogue with (film) history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93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u="sng" dirty="0" smtClean="0"/>
              <a:t>On Suffering or Melodramatised Masculinity in Contemporary Culture: A Feminist Perspective</a:t>
            </a:r>
            <a:endParaRPr lang="fr-FR" sz="2400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484784"/>
            <a:ext cx="83529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Tania </a:t>
            </a:r>
            <a:r>
              <a:rPr lang="en-GB" dirty="0" err="1" smtClean="0"/>
              <a:t>Modleski</a:t>
            </a:r>
            <a:r>
              <a:rPr lang="en-GB" dirty="0" smtClean="0"/>
              <a:t> </a:t>
            </a:r>
            <a:r>
              <a:rPr lang="en-GB" dirty="0"/>
              <a:t>(1991) and, in France, Christine Bard (</a:t>
            </a:r>
            <a:r>
              <a:rPr lang="en-GB" dirty="0" smtClean="0"/>
              <a:t>1999: </a:t>
            </a:r>
            <a:r>
              <a:rPr lang="en-GB" dirty="0"/>
              <a:t>324-5) have associated the notion of the crisis of masculinity with </a:t>
            </a:r>
            <a:r>
              <a:rPr lang="en-GB" dirty="0" smtClean="0"/>
              <a:t>anti-feminism.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Kathleen Rowe (</a:t>
            </a:r>
            <a:r>
              <a:rPr lang="en-GB" i="1" dirty="0" smtClean="0"/>
              <a:t>The Unruly Woman: Gender and the Genres of Laughter, Austin: University of </a:t>
            </a:r>
            <a:r>
              <a:rPr lang="en-GB" i="1" dirty="0"/>
              <a:t>T</a:t>
            </a:r>
            <a:r>
              <a:rPr lang="en-GB" i="1" dirty="0" smtClean="0"/>
              <a:t>exas Press, </a:t>
            </a:r>
            <a:r>
              <a:rPr lang="en-GB" dirty="0" smtClean="0"/>
              <a:t>1995</a:t>
            </a:r>
            <a:r>
              <a:rPr lang="en-GB" dirty="0"/>
              <a:t>: 193-7) is critical of </a:t>
            </a:r>
            <a:r>
              <a:rPr lang="en-GB" u="sng" dirty="0"/>
              <a:t>the melodramatised male’s </a:t>
            </a:r>
            <a:r>
              <a:rPr lang="en-GB" dirty="0"/>
              <a:t>appropriation of the traits traditionally associated with female suffering and his concomitant </a:t>
            </a:r>
            <a:r>
              <a:rPr lang="en-GB" u="sng" dirty="0"/>
              <a:t>vilification of women</a:t>
            </a:r>
            <a:r>
              <a:rPr lang="en-GB" dirty="0"/>
              <a:t>. </a:t>
            </a:r>
            <a:r>
              <a:rPr lang="en-GB" dirty="0" smtClean="0"/>
              <a:t>Arguably depicting </a:t>
            </a:r>
            <a:r>
              <a:rPr lang="en-GB" dirty="0"/>
              <a:t>men’s position as worthy of sympathy takes the focus off the ongoing inequalities still confronting women.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Some </a:t>
            </a:r>
            <a:r>
              <a:rPr lang="en-GB" dirty="0"/>
              <a:t>feminists have further suggested that male appropriation of ‘feminine’ characteristics – such as suffering – ‘represent[s] </a:t>
            </a:r>
            <a:r>
              <a:rPr lang="en-GB" u="sng" dirty="0"/>
              <a:t>an expansion of the concept of legitimate masculinity</a:t>
            </a:r>
            <a:r>
              <a:rPr lang="en-GB" dirty="0"/>
              <a:t>, and thus an extension of its power over women’ (Chapman 1988: 247).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296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33" y="1916832"/>
            <a:ext cx="2808312" cy="3693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116632"/>
            <a:ext cx="51125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i="1" dirty="0" smtClean="0"/>
          </a:p>
          <a:p>
            <a:pPr algn="ctr"/>
            <a:endParaRPr lang="en-GB" i="1" dirty="0"/>
          </a:p>
          <a:p>
            <a:pPr algn="ctr"/>
            <a:endParaRPr lang="en-GB" i="1" dirty="0" smtClean="0"/>
          </a:p>
          <a:p>
            <a:pPr algn="ctr"/>
            <a:endParaRPr lang="en-GB" i="1" dirty="0"/>
          </a:p>
          <a:p>
            <a:pPr algn="ctr"/>
            <a:r>
              <a:rPr lang="en-GB" i="1" dirty="0" smtClean="0"/>
              <a:t>Brice </a:t>
            </a:r>
            <a:r>
              <a:rPr lang="en-GB" i="1" dirty="0" smtClean="0"/>
              <a:t>de Nice</a:t>
            </a:r>
            <a:r>
              <a:rPr lang="en-GB" dirty="0"/>
              <a:t> </a:t>
            </a:r>
            <a:r>
              <a:rPr lang="en-GB" dirty="0" smtClean="0"/>
              <a:t>parodies </a:t>
            </a:r>
            <a:r>
              <a:rPr lang="en-GB" i="1" dirty="0" smtClean="0"/>
              <a:t>Point Break</a:t>
            </a:r>
            <a:endParaRPr lang="fr-FR" i="1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420888"/>
            <a:ext cx="5077493" cy="285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5157192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‘</a:t>
            </a:r>
            <a:r>
              <a:rPr lang="en-GB" dirty="0" err="1" smtClean="0"/>
              <a:t>Décidément</a:t>
            </a:r>
            <a:r>
              <a:rPr lang="en-GB" dirty="0" smtClean="0"/>
              <a:t>, Bice de Nice </a:t>
            </a:r>
            <a:r>
              <a:rPr lang="en-GB" dirty="0" err="1" smtClean="0"/>
              <a:t>vit</a:t>
            </a:r>
            <a:r>
              <a:rPr lang="en-GB" dirty="0" smtClean="0"/>
              <a:t> </a:t>
            </a:r>
            <a:r>
              <a:rPr lang="en-GB" dirty="0" err="1" smtClean="0"/>
              <a:t>dans</a:t>
            </a:r>
            <a:r>
              <a:rPr lang="en-GB" dirty="0" smtClean="0"/>
              <a:t> son corps, </a:t>
            </a:r>
            <a:r>
              <a:rPr lang="en-GB" dirty="0" err="1" smtClean="0"/>
              <a:t>comme</a:t>
            </a:r>
            <a:r>
              <a:rPr lang="en-GB" dirty="0" smtClean="0"/>
              <a:t> </a:t>
            </a:r>
            <a:r>
              <a:rPr lang="en-GB" dirty="0" err="1" smtClean="0"/>
              <a:t>dans</a:t>
            </a:r>
            <a:r>
              <a:rPr lang="en-GB" dirty="0" smtClean="0"/>
              <a:t> </a:t>
            </a:r>
            <a:r>
              <a:rPr lang="en-GB" dirty="0" err="1" smtClean="0"/>
              <a:t>sa</a:t>
            </a:r>
            <a:r>
              <a:rPr lang="en-GB" dirty="0" smtClean="0"/>
              <a:t> langue, les </a:t>
            </a:r>
            <a:r>
              <a:rPr lang="en-GB" dirty="0" err="1" smtClean="0"/>
              <a:t>tiraillements</a:t>
            </a:r>
            <a:r>
              <a:rPr lang="en-GB" dirty="0" smtClean="0"/>
              <a:t> du </a:t>
            </a:r>
            <a:r>
              <a:rPr lang="en-GB" dirty="0" err="1" smtClean="0"/>
              <a:t>français</a:t>
            </a:r>
            <a:r>
              <a:rPr lang="en-GB" dirty="0" smtClean="0"/>
              <a:t> </a:t>
            </a:r>
            <a:r>
              <a:rPr lang="en-GB" dirty="0" err="1" smtClean="0"/>
              <a:t>complexé</a:t>
            </a:r>
            <a:r>
              <a:rPr lang="en-GB" dirty="0" smtClean="0"/>
              <a:t>.’ </a:t>
            </a:r>
            <a:r>
              <a:rPr lang="en-GB" dirty="0" err="1" smtClean="0"/>
              <a:t>Chion</a:t>
            </a:r>
            <a:r>
              <a:rPr lang="en-GB" dirty="0" smtClean="0"/>
              <a:t> 2008, p. 172.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116632"/>
            <a:ext cx="51125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pPr algn="ctr"/>
            <a:r>
              <a:rPr lang="en-GB" sz="2400" u="sng" dirty="0" err="1" smtClean="0"/>
              <a:t>Dujardin’s</a:t>
            </a:r>
            <a:r>
              <a:rPr lang="en-GB" sz="2400" u="sng" dirty="0" smtClean="0"/>
              <a:t> French masculinity </a:t>
            </a:r>
            <a:endParaRPr lang="en-GB" sz="2400" u="sng" dirty="0"/>
          </a:p>
        </p:txBody>
      </p:sp>
    </p:spTree>
    <p:extLst>
      <p:ext uri="{BB962C8B-B14F-4D97-AF65-F5344CB8AC3E}">
        <p14:creationId xmlns:p14="http://schemas.microsoft.com/office/powerpoint/2010/main" val="59379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404664"/>
            <a:ext cx="62646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u="sng" dirty="0" smtClean="0"/>
          </a:p>
          <a:p>
            <a:pPr algn="ctr"/>
            <a:endParaRPr lang="en-GB" u="sng" dirty="0"/>
          </a:p>
          <a:p>
            <a:pPr algn="ctr"/>
            <a:endParaRPr lang="en-GB" u="sng" dirty="0" smtClean="0"/>
          </a:p>
          <a:p>
            <a:pPr algn="ctr"/>
            <a:endParaRPr lang="en-GB" u="sng" dirty="0"/>
          </a:p>
          <a:p>
            <a:pPr algn="ctr"/>
            <a:r>
              <a:rPr lang="en-GB" i="1" dirty="0" smtClean="0"/>
              <a:t>OSS </a:t>
            </a:r>
            <a:r>
              <a:rPr lang="en-GB" i="1" dirty="0" smtClean="0"/>
              <a:t>117</a:t>
            </a:r>
            <a:r>
              <a:rPr lang="en-GB" dirty="0" smtClean="0"/>
              <a:t>: Out of step with both men’s status and France’s status in the contemporary world (</a:t>
            </a:r>
            <a:r>
              <a:rPr lang="en-GB" dirty="0" err="1" smtClean="0"/>
              <a:t>Chedaleux</a:t>
            </a:r>
            <a:r>
              <a:rPr lang="en-GB" dirty="0" smtClean="0"/>
              <a:t>)</a:t>
            </a:r>
            <a:endParaRPr lang="fr-FR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24944"/>
            <a:ext cx="8160995" cy="293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07704" y="332656"/>
            <a:ext cx="62646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u="sng" dirty="0" err="1"/>
              <a:t>Dujardin’s</a:t>
            </a:r>
            <a:r>
              <a:rPr lang="en-GB" sz="2800" u="sng" dirty="0"/>
              <a:t> French </a:t>
            </a:r>
            <a:r>
              <a:rPr lang="en-GB" sz="2800" u="sng" dirty="0" smtClean="0"/>
              <a:t>masculinity cont. </a:t>
            </a:r>
            <a:endParaRPr lang="en-GB" sz="2800" u="sng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413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332656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/>
              <a:t>Additional Bibliography</a:t>
            </a:r>
            <a:endParaRPr lang="en-GB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16632"/>
            <a:ext cx="9036496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Acland</a:t>
            </a:r>
            <a:r>
              <a:rPr lang="en-GB" dirty="0"/>
              <a:t>, C. 2005. </a:t>
            </a:r>
            <a:r>
              <a:rPr lang="en-GB" i="1" dirty="0"/>
              <a:t>Screen Traffic: Movies, Multiplexes, and Global Culture.</a:t>
            </a:r>
          </a:p>
          <a:p>
            <a:r>
              <a:rPr lang="en-GB" dirty="0" smtClean="0"/>
              <a:t>	Durham</a:t>
            </a:r>
            <a:r>
              <a:rPr lang="en-GB" dirty="0"/>
              <a:t>: Duke University Press</a:t>
            </a:r>
            <a:r>
              <a:rPr lang="en-GB" dirty="0" smtClean="0"/>
              <a:t>.</a:t>
            </a:r>
          </a:p>
          <a:p>
            <a:endParaRPr lang="fr-FR" dirty="0" smtClean="0"/>
          </a:p>
          <a:p>
            <a:r>
              <a:rPr lang="fr-FR" dirty="0" smtClean="0"/>
              <a:t>Bard</a:t>
            </a:r>
            <a:r>
              <a:rPr lang="fr-FR" dirty="0"/>
              <a:t>, C. 1999a. ‘Les </a:t>
            </a:r>
            <a:r>
              <a:rPr lang="fr-FR" dirty="0" smtClean="0"/>
              <a:t>antiféministes </a:t>
            </a:r>
            <a:r>
              <a:rPr lang="fr-FR" dirty="0"/>
              <a:t>de la </a:t>
            </a:r>
            <a:r>
              <a:rPr lang="fr-FR" dirty="0" smtClean="0"/>
              <a:t>deuxième </a:t>
            </a:r>
            <a:r>
              <a:rPr lang="fr-FR" dirty="0"/>
              <a:t>vague.’ In C. Bard (</a:t>
            </a:r>
            <a:r>
              <a:rPr lang="fr-FR" dirty="0" err="1"/>
              <a:t>ed</a:t>
            </a:r>
            <a:r>
              <a:rPr lang="fr-FR" dirty="0"/>
              <a:t>.),</a:t>
            </a:r>
          </a:p>
          <a:p>
            <a:r>
              <a:rPr lang="fr-FR" i="1" dirty="0" smtClean="0"/>
              <a:t>	Un siècle d’antiféminisme</a:t>
            </a:r>
            <a:r>
              <a:rPr lang="fr-FR" dirty="0"/>
              <a:t>. Paris: Fayard, pp.301–328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r>
              <a:rPr lang="en-GB" dirty="0"/>
              <a:t>Chapman, R. 1988. ‘The Great Pretender: Variations on the New Man</a:t>
            </a:r>
          </a:p>
          <a:p>
            <a:r>
              <a:rPr lang="en-GB" dirty="0" smtClean="0"/>
              <a:t>	Theme</a:t>
            </a:r>
            <a:r>
              <a:rPr lang="en-GB" dirty="0"/>
              <a:t>.’ In R. Chapman and J. Rutherford (</a:t>
            </a:r>
            <a:r>
              <a:rPr lang="en-GB" dirty="0" err="1"/>
              <a:t>eds</a:t>
            </a:r>
            <a:r>
              <a:rPr lang="en-GB" dirty="0"/>
              <a:t>), </a:t>
            </a:r>
            <a:r>
              <a:rPr lang="en-GB" i="1" dirty="0"/>
              <a:t>Male Order: Unwrapping</a:t>
            </a:r>
          </a:p>
          <a:p>
            <a:r>
              <a:rPr lang="en-GB" i="1" dirty="0" smtClean="0"/>
              <a:t>	Masculinity</a:t>
            </a:r>
            <a:r>
              <a:rPr lang="en-GB" dirty="0"/>
              <a:t>. London: Lawrence and </a:t>
            </a:r>
            <a:r>
              <a:rPr lang="en-GB" dirty="0" err="1"/>
              <a:t>Wishart</a:t>
            </a:r>
            <a:r>
              <a:rPr lang="en-GB" dirty="0"/>
              <a:t>, pp.225–248.</a:t>
            </a:r>
            <a:endParaRPr lang="fr-FR" dirty="0" smtClean="0"/>
          </a:p>
          <a:p>
            <a:r>
              <a:rPr lang="en-GB" dirty="0"/>
              <a:t> </a:t>
            </a:r>
          </a:p>
          <a:p>
            <a:r>
              <a:rPr lang="en-GB" dirty="0" err="1"/>
              <a:t>Elsaesser</a:t>
            </a:r>
            <a:r>
              <a:rPr lang="en-GB" dirty="0"/>
              <a:t>, T. 2005. ‘</a:t>
            </a:r>
            <a:r>
              <a:rPr lang="en-GB" dirty="0" err="1"/>
              <a:t>Cinephila</a:t>
            </a:r>
            <a:r>
              <a:rPr lang="en-GB" dirty="0"/>
              <a:t> or the Uses of Disenchantment.’ In M. de </a:t>
            </a:r>
            <a:r>
              <a:rPr lang="en-GB" dirty="0" err="1"/>
              <a:t>Valck</a:t>
            </a:r>
            <a:r>
              <a:rPr lang="en-GB" dirty="0"/>
              <a:t> </a:t>
            </a:r>
            <a:r>
              <a:rPr lang="en-GB" dirty="0" smtClean="0"/>
              <a:t>and M</a:t>
            </a:r>
            <a:r>
              <a:rPr lang="en-GB" dirty="0"/>
              <a:t>. </a:t>
            </a:r>
            <a:r>
              <a:rPr lang="en-GB" dirty="0" err="1" smtClean="0"/>
              <a:t>Hagener</a:t>
            </a:r>
            <a:r>
              <a:rPr lang="en-GB" dirty="0" smtClean="0"/>
              <a:t> </a:t>
            </a:r>
          </a:p>
          <a:p>
            <a:r>
              <a:rPr lang="en-GB" dirty="0"/>
              <a:t>	</a:t>
            </a:r>
            <a:r>
              <a:rPr lang="en-GB" dirty="0" smtClean="0"/>
              <a:t>(</a:t>
            </a:r>
            <a:r>
              <a:rPr lang="en-GB" dirty="0" err="1"/>
              <a:t>eds</a:t>
            </a:r>
            <a:r>
              <a:rPr lang="en-GB" dirty="0"/>
              <a:t>), </a:t>
            </a:r>
            <a:r>
              <a:rPr lang="en-GB" i="1" dirty="0" err="1"/>
              <a:t>Cinephilia</a:t>
            </a:r>
            <a:r>
              <a:rPr lang="en-GB" i="1" dirty="0"/>
              <a:t>: Movies, Love and Memory</a:t>
            </a:r>
            <a:r>
              <a:rPr lang="en-GB" dirty="0"/>
              <a:t>. </a:t>
            </a:r>
            <a:r>
              <a:rPr lang="en-GB" dirty="0" smtClean="0"/>
              <a:t>Amsterdam</a:t>
            </a:r>
            <a:r>
              <a:rPr lang="en-GB" dirty="0"/>
              <a:t>: </a:t>
            </a:r>
            <a:r>
              <a:rPr lang="en-GB" dirty="0" smtClean="0"/>
              <a:t>Amsterdam </a:t>
            </a:r>
            <a:r>
              <a:rPr lang="en-GB" dirty="0"/>
              <a:t>University Press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Gorfinkel</a:t>
            </a:r>
            <a:r>
              <a:rPr lang="en-GB" dirty="0" smtClean="0"/>
              <a:t>. E. 2005. "The </a:t>
            </a:r>
            <a:r>
              <a:rPr lang="en-GB" dirty="0"/>
              <a:t>Future of Anachronism: Todd Haynes and The </a:t>
            </a:r>
            <a:r>
              <a:rPr lang="en-GB" dirty="0" smtClean="0"/>
              <a:t>Magnificent </a:t>
            </a:r>
          </a:p>
          <a:p>
            <a:r>
              <a:rPr lang="en-GB" i="1" dirty="0"/>
              <a:t>	</a:t>
            </a:r>
            <a:r>
              <a:rPr lang="en-GB" i="1" dirty="0" smtClean="0"/>
              <a:t>Andersons</a:t>
            </a:r>
            <a:r>
              <a:rPr lang="en-GB" dirty="0"/>
              <a:t>." In M. de </a:t>
            </a:r>
            <a:r>
              <a:rPr lang="en-GB" dirty="0" err="1"/>
              <a:t>Valck</a:t>
            </a:r>
            <a:r>
              <a:rPr lang="en-GB" dirty="0"/>
              <a:t> and M. </a:t>
            </a:r>
            <a:r>
              <a:rPr lang="en-GB" dirty="0" err="1"/>
              <a:t>Hagener</a:t>
            </a:r>
            <a:r>
              <a:rPr lang="en-GB" dirty="0"/>
              <a:t> (</a:t>
            </a:r>
            <a:r>
              <a:rPr lang="en-GB" dirty="0" err="1"/>
              <a:t>eds</a:t>
            </a:r>
            <a:r>
              <a:rPr lang="en-GB" dirty="0"/>
              <a:t>), </a:t>
            </a:r>
            <a:r>
              <a:rPr lang="en-GB" i="1" dirty="0" err="1" smtClean="0"/>
              <a:t>Cinephilia</a:t>
            </a:r>
            <a:r>
              <a:rPr lang="en-GB" i="1" dirty="0"/>
              <a:t>: Movies, Love </a:t>
            </a:r>
            <a:r>
              <a:rPr lang="en-GB" i="1" dirty="0" smtClean="0"/>
              <a:t>and 	Memory</a:t>
            </a:r>
            <a:r>
              <a:rPr lang="en-GB" dirty="0"/>
              <a:t>. Amsterdam: Amsterdam </a:t>
            </a:r>
            <a:r>
              <a:rPr lang="en-GB" dirty="0" smtClean="0"/>
              <a:t>University Press. </a:t>
            </a:r>
          </a:p>
          <a:p>
            <a:endParaRPr lang="en-GB" dirty="0"/>
          </a:p>
          <a:p>
            <a:r>
              <a:rPr lang="en-GB" dirty="0" err="1"/>
              <a:t>Kuisel</a:t>
            </a:r>
            <a:r>
              <a:rPr lang="en-GB" dirty="0"/>
              <a:t>, R.F. 1993. </a:t>
            </a:r>
            <a:r>
              <a:rPr lang="en-GB" i="1" dirty="0"/>
              <a:t>Seducing the French: The Dilemma of Americanization. </a:t>
            </a:r>
            <a:r>
              <a:rPr lang="en-GB" dirty="0" smtClean="0"/>
              <a:t>Berkeley: University </a:t>
            </a:r>
            <a:r>
              <a:rPr lang="en-GB" dirty="0"/>
              <a:t>of California Press</a:t>
            </a:r>
            <a:r>
              <a:rPr lang="en-GB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 err="1" smtClean="0"/>
              <a:t>Modleski</a:t>
            </a:r>
            <a:r>
              <a:rPr lang="en-GB" dirty="0" smtClean="0"/>
              <a:t>, T. 1991</a:t>
            </a:r>
            <a:r>
              <a:rPr lang="en-GB" dirty="0"/>
              <a:t>. </a:t>
            </a:r>
            <a:r>
              <a:rPr lang="en-GB" i="1" dirty="0"/>
              <a:t>Feminism Without Women. Culture and Criticism in a </a:t>
            </a:r>
            <a:r>
              <a:rPr lang="en-GB" i="1" dirty="0" smtClean="0"/>
              <a:t>Postfeminist Age</a:t>
            </a:r>
            <a:r>
              <a:rPr lang="en-GB" i="1" dirty="0"/>
              <a:t>. </a:t>
            </a:r>
            <a:r>
              <a:rPr lang="en-GB" dirty="0"/>
              <a:t>New </a:t>
            </a:r>
            <a:r>
              <a:rPr lang="en-GB" dirty="0" smtClean="0"/>
              <a:t>	York</a:t>
            </a:r>
            <a:r>
              <a:rPr lang="en-GB" dirty="0"/>
              <a:t>: Routledge.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032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20688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u="sng" dirty="0" smtClean="0"/>
              <a:t>Structure of the Session</a:t>
            </a:r>
            <a:endParaRPr lang="en-GB" sz="2400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980728"/>
            <a:ext cx="8424936" cy="7755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 smtClean="0"/>
          </a:p>
          <a:p>
            <a:r>
              <a:rPr lang="en-GB" sz="2400" dirty="0" smtClean="0"/>
              <a:t>Transnational filmmaking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i="1" dirty="0" smtClean="0"/>
              <a:t>National versus transnational cultures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i="1" dirty="0" smtClean="0"/>
              <a:t> Features of transnational filmmaking and film studies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r>
              <a:rPr lang="en-GB" sz="2400" dirty="0" smtClean="0"/>
              <a:t>France-Hollywood: a dialogue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i="1" dirty="0" smtClean="0"/>
              <a:t>A brief history of Franco-American cultural and filmic relations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i="1" dirty="0" smtClean="0"/>
              <a:t>A recent case study of French attitudes towards Hollywood: reception of the </a:t>
            </a:r>
            <a:r>
              <a:rPr lang="en-GB" i="1" dirty="0" err="1" smtClean="0"/>
              <a:t>romcom</a:t>
            </a:r>
            <a:endParaRPr lang="en-GB" i="1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GB" dirty="0"/>
          </a:p>
          <a:p>
            <a:r>
              <a:rPr lang="en-GB" sz="2400" dirty="0" err="1" smtClean="0"/>
              <a:t>Cinephilia</a:t>
            </a:r>
            <a:r>
              <a:rPr lang="en-GB" sz="2400" dirty="0" smtClean="0"/>
              <a:t> and (film) history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i="1" dirty="0" smtClean="0"/>
              <a:t>Postmodernity and the ‘crisis of memory’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i="1" dirty="0" smtClean="0"/>
              <a:t>The productive possibilities of </a:t>
            </a:r>
            <a:r>
              <a:rPr lang="en-GB" i="1" dirty="0" err="1" smtClean="0"/>
              <a:t>cinephilia</a:t>
            </a:r>
            <a:r>
              <a:rPr lang="en-GB" i="1" dirty="0" smtClean="0"/>
              <a:t>, including transnational – e.g. The Artist, </a:t>
            </a:r>
            <a:r>
              <a:rPr lang="en-GB" i="1" dirty="0" err="1" smtClean="0"/>
              <a:t>Blancanieves</a:t>
            </a:r>
            <a:r>
              <a:rPr lang="en-GB" i="1" dirty="0" smtClean="0"/>
              <a:t>…</a:t>
            </a:r>
          </a:p>
          <a:p>
            <a:endParaRPr lang="en-GB" dirty="0"/>
          </a:p>
          <a:p>
            <a:r>
              <a:rPr lang="en-GB" sz="2400" dirty="0" smtClean="0"/>
              <a:t>Melodramatised masculinity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i="1" dirty="0"/>
              <a:t>T</a:t>
            </a:r>
            <a:r>
              <a:rPr lang="en-GB" i="1" dirty="0" smtClean="0"/>
              <a:t>he ‘crisis of masculinity’ in mainstream film and media culture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i="1" dirty="0" smtClean="0"/>
              <a:t>The case of Jean </a:t>
            </a:r>
            <a:r>
              <a:rPr lang="en-GB" i="1" dirty="0" err="1" smtClean="0"/>
              <a:t>Dujardin</a:t>
            </a:r>
            <a:r>
              <a:rPr lang="en-GB" i="1" dirty="0" smtClean="0"/>
              <a:t> and/as (transnational) French masculinity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GB" dirty="0"/>
          </a:p>
          <a:p>
            <a:endParaRPr lang="en-GB" dirty="0" smtClean="0"/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endParaRPr lang="en-GB" sz="2400" dirty="0" smtClean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72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0"/>
            <a:ext cx="842493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/>
          </a:p>
          <a:p>
            <a:pPr algn="ctr"/>
            <a:r>
              <a:rPr lang="en-GB" sz="2800" u="sng" dirty="0" smtClean="0"/>
              <a:t>Learning Outcomes</a:t>
            </a:r>
          </a:p>
          <a:p>
            <a:pPr algn="ctr"/>
            <a:endParaRPr lang="en-GB" sz="2800" u="sng" dirty="0"/>
          </a:p>
          <a:p>
            <a:r>
              <a:rPr lang="en-GB" sz="2000" i="1" dirty="0" smtClean="0"/>
              <a:t>By the end of the session students will be able to:</a:t>
            </a:r>
          </a:p>
          <a:p>
            <a:endParaRPr lang="en-GB" sz="20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smtClean="0"/>
              <a:t>Define the transnational in the context of film studies.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smtClean="0"/>
              <a:t>Describe some of the complexities of France’s attitude towards Hollywood with explanations provided from geo-cultural history and examples from recent film culture.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smtClean="0"/>
              <a:t>Situate postmodern </a:t>
            </a:r>
            <a:r>
              <a:rPr lang="en-GB" sz="2000" dirty="0" err="1" smtClean="0"/>
              <a:t>cinephilic</a:t>
            </a:r>
            <a:r>
              <a:rPr lang="en-GB" sz="2000" dirty="0" smtClean="0"/>
              <a:t> pastiche film practices in relation to generalised cultural attitudes towards the historical past.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smtClean="0"/>
              <a:t>Consider the role of cross-cultural film </a:t>
            </a:r>
            <a:r>
              <a:rPr lang="en-GB" sz="2000" dirty="0" err="1" smtClean="0"/>
              <a:t>referentiality</a:t>
            </a:r>
            <a:r>
              <a:rPr lang="en-GB" sz="2000" dirty="0" smtClean="0"/>
              <a:t> in contributing to transnational identities.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smtClean="0"/>
              <a:t>Describe how Jean </a:t>
            </a:r>
            <a:r>
              <a:rPr lang="en-GB" sz="2000" dirty="0" err="1" smtClean="0"/>
              <a:t>Dujardin’s</a:t>
            </a:r>
            <a:r>
              <a:rPr lang="en-GB" sz="2000" dirty="0" smtClean="0"/>
              <a:t> star persona reflects and contributes to discourses of cultural anxiety about French masculinity and identity as a whole today.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72287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395288" y="404813"/>
            <a:ext cx="8424862" cy="538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fr-FR" u="sng" dirty="0" smtClean="0">
                <a:latin typeface="+mn-lt"/>
              </a:rPr>
              <a:t>The Idea of a Nation</a:t>
            </a:r>
            <a:endParaRPr lang="en-GB" altLang="fr-FR" u="sng" dirty="0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fr-FR" sz="2400" dirty="0" smtClean="0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fr-FR" sz="2400" dirty="0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fr-FR" sz="2400" dirty="0" smtClean="0">
                <a:latin typeface="+mn-lt"/>
              </a:rPr>
              <a:t>Benedict </a:t>
            </a:r>
            <a:r>
              <a:rPr lang="en-GB" altLang="fr-FR" sz="2400" dirty="0">
                <a:latin typeface="+mn-lt"/>
              </a:rPr>
              <a:t>Anderson on the nation as an ‘imagined political community’, formulated through technology and modernity: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fr-FR" sz="2400" dirty="0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fr-FR" sz="2400" dirty="0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fr-FR" sz="2400" dirty="0">
                <a:latin typeface="+mn-lt"/>
              </a:rPr>
              <a:t>‘[It] is imagined because even the members of the smallest nation will never know most of their fellow-members, meet them or even hear of them, yet in the mind of each there lives the image of the communion.’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fr-FR" sz="2400" dirty="0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fr-FR" sz="2000" dirty="0">
                <a:latin typeface="+mn-lt"/>
              </a:rPr>
              <a:t>Anderson, </a:t>
            </a:r>
            <a:r>
              <a:rPr lang="en-GB" altLang="fr-FR" sz="2000" i="1" dirty="0">
                <a:latin typeface="+mn-lt"/>
              </a:rPr>
              <a:t>Imagined Communities: Reflections on the Origins and Spread of Nationalism </a:t>
            </a:r>
            <a:r>
              <a:rPr lang="en-GB" altLang="fr-FR" sz="2000" dirty="0">
                <a:latin typeface="+mn-lt"/>
              </a:rPr>
              <a:t>(first published in </a:t>
            </a:r>
            <a:r>
              <a:rPr lang="en-GB" altLang="fr-FR" sz="2000" dirty="0" smtClean="0">
                <a:latin typeface="+mn-lt"/>
              </a:rPr>
              <a:t>1983)</a:t>
            </a:r>
            <a:r>
              <a:rPr lang="en-GB" altLang="fr-FR" sz="2000" dirty="0" smtClean="0">
                <a:solidFill>
                  <a:schemeClr val="bg1"/>
                </a:solidFill>
                <a:latin typeface="+mn-lt"/>
              </a:rPr>
              <a:t>)</a:t>
            </a:r>
            <a:endParaRPr lang="fr-FR" altLang="fr-FR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120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107504" y="260350"/>
            <a:ext cx="8928992" cy="609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GB" altLang="fr-FR" sz="2400" b="1" dirty="0">
              <a:solidFill>
                <a:schemeClr val="bg1"/>
              </a:solidFill>
              <a:latin typeface="Calibri" panose="020F0502020204030204" pitchFamily="34" charset="0"/>
              <a:cs typeface="Arial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fr-FR" sz="2800" u="sng" dirty="0">
                <a:latin typeface="Calibri" panose="020F0502020204030204" pitchFamily="34" charset="0"/>
                <a:cs typeface="Arial" charset="0"/>
              </a:rPr>
              <a:t>Factors highlighted by transnational film </a:t>
            </a:r>
            <a:r>
              <a:rPr lang="en-GB" altLang="fr-FR" sz="2800" u="sng" dirty="0" smtClean="0">
                <a:latin typeface="Calibri" panose="020F0502020204030204" pitchFamily="34" charset="0"/>
                <a:cs typeface="Arial" charset="0"/>
              </a:rPr>
              <a:t>studies since 1990s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GB" altLang="fr-FR" sz="2800" dirty="0">
              <a:latin typeface="Calibri" panose="020F0502020204030204" pitchFamily="34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fr-FR" sz="2000" dirty="0">
                <a:latin typeface="Calibri" panose="020F0502020204030204" pitchFamily="34" charset="0"/>
                <a:cs typeface="Arial" charset="0"/>
              </a:rPr>
              <a:t> 1) Impact of the economic processes of globalisation </a:t>
            </a:r>
            <a:endParaRPr lang="en-GB" altLang="fr-FR" sz="2000" dirty="0" smtClean="0">
              <a:latin typeface="Calibri" panose="020F0502020204030204" pitchFamily="34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GB" altLang="fr-FR" sz="2000" dirty="0">
              <a:latin typeface="Calibri" panose="020F0502020204030204" pitchFamily="34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fr-FR" sz="2000" dirty="0">
                <a:latin typeface="Calibri" panose="020F0502020204030204" pitchFamily="34" charset="0"/>
                <a:cs typeface="Arial" charset="0"/>
              </a:rPr>
              <a:t> 2) New multicultural realities that result in new composite and ‘floating’ identities</a:t>
            </a:r>
            <a:r>
              <a:rPr lang="en-GB" altLang="fr-FR" sz="2000" dirty="0" smtClean="0">
                <a:latin typeface="Calibri" panose="020F0502020204030204" pitchFamily="34" charset="0"/>
                <a:cs typeface="Arial" charset="0"/>
              </a:rPr>
              <a:t>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GB" altLang="fr-FR" sz="2000" dirty="0">
              <a:latin typeface="Calibri" panose="020F0502020204030204" pitchFamily="34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fr-FR" sz="2000" dirty="0">
                <a:latin typeface="Calibri" panose="020F0502020204030204" pitchFamily="34" charset="0"/>
                <a:cs typeface="Arial" charset="0"/>
              </a:rPr>
              <a:t> 3) The transnational critique explores the ‘contingency or instability of the national’ in a challenge to the cohesiveness of the nation’s ‘imagined community’ (Benedict Anderson). Challenge to local and national interpretations in favour of </a:t>
            </a:r>
            <a:r>
              <a:rPr lang="en-GB" altLang="fr-FR" sz="2000" u="sng" dirty="0">
                <a:latin typeface="Calibri" panose="020F0502020204030204" pitchFamily="34" charset="0"/>
                <a:cs typeface="Arial" charset="0"/>
              </a:rPr>
              <a:t>readings that stress ‘hybrid’ and ‘impure’ elements.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GB" altLang="fr-FR" sz="1800" u="sng" dirty="0">
              <a:latin typeface="Calibri" panose="020F0502020204030204" pitchFamily="34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fr-FR" sz="1800" dirty="0">
                <a:latin typeface="Calibri" panose="020F0502020204030204" pitchFamily="34" charset="0"/>
                <a:cs typeface="Arial" charset="0"/>
              </a:rPr>
              <a:t> 	(See Andrew Higson, ‘The Limiting Imagination of National Cinema’, in </a:t>
            </a:r>
            <a:r>
              <a:rPr lang="en-GB" altLang="fr-FR" sz="1800" dirty="0" err="1">
                <a:latin typeface="Calibri" panose="020F0502020204030204" pitchFamily="34" charset="0"/>
                <a:cs typeface="Arial" charset="0"/>
              </a:rPr>
              <a:t>Hjort</a:t>
            </a:r>
            <a:r>
              <a:rPr lang="en-GB" altLang="fr-FR" sz="1800" dirty="0">
                <a:latin typeface="Calibri" panose="020F0502020204030204" pitchFamily="34" charset="0"/>
                <a:cs typeface="Arial" charset="0"/>
              </a:rPr>
              <a:t> and McKenzie (</a:t>
            </a:r>
            <a:r>
              <a:rPr lang="en-GB" altLang="fr-FR" sz="1800" dirty="0" err="1">
                <a:latin typeface="Calibri" panose="020F0502020204030204" pitchFamily="34" charset="0"/>
                <a:cs typeface="Arial" charset="0"/>
              </a:rPr>
              <a:t>eds</a:t>
            </a:r>
            <a:r>
              <a:rPr lang="en-GB" altLang="fr-FR" sz="1800" dirty="0">
                <a:latin typeface="Calibri" panose="020F0502020204030204" pitchFamily="34" charset="0"/>
                <a:cs typeface="Arial" charset="0"/>
              </a:rPr>
              <a:t>) </a:t>
            </a:r>
            <a:r>
              <a:rPr lang="en-GB" altLang="fr-FR" sz="1800" i="1" dirty="0">
                <a:latin typeface="Calibri" panose="020F0502020204030204" pitchFamily="34" charset="0"/>
                <a:cs typeface="Arial" charset="0"/>
              </a:rPr>
              <a:t>Cinema and Nation</a:t>
            </a:r>
            <a:r>
              <a:rPr lang="en-GB" altLang="fr-FR" sz="1800" dirty="0">
                <a:latin typeface="Calibri" panose="020F0502020204030204" pitchFamily="34" charset="0"/>
                <a:cs typeface="Arial" charset="0"/>
              </a:rPr>
              <a:t>, pp. 63-74. London: Routledge, 2000)</a:t>
            </a:r>
          </a:p>
        </p:txBody>
      </p:sp>
    </p:spTree>
    <p:extLst>
      <p:ext uri="{BB962C8B-B14F-4D97-AF65-F5344CB8AC3E}">
        <p14:creationId xmlns:p14="http://schemas.microsoft.com/office/powerpoint/2010/main" val="385355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96" y="548858"/>
            <a:ext cx="9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fr-FR" sz="2400" u="sng" dirty="0">
                <a:latin typeface="Calibri" panose="020F0502020204030204" pitchFamily="34" charset="0"/>
                <a:cs typeface="Arial" charset="0"/>
              </a:rPr>
              <a:t>Factors highlighted by transnational film studies since </a:t>
            </a:r>
            <a:r>
              <a:rPr lang="en-GB" altLang="fr-FR" sz="2400" u="sng" dirty="0" smtClean="0">
                <a:latin typeface="Calibri" panose="020F0502020204030204" pitchFamily="34" charset="0"/>
                <a:cs typeface="Arial" charset="0"/>
              </a:rPr>
              <a:t>1990s cont. </a:t>
            </a:r>
            <a:endParaRPr lang="en-GB" altLang="fr-FR" sz="2400" u="sng" dirty="0"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124744"/>
            <a:ext cx="828092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Considering </a:t>
            </a:r>
            <a:r>
              <a:rPr lang="en-GB" dirty="0"/>
              <a:t>film as a transnational medium </a:t>
            </a:r>
            <a:r>
              <a:rPr lang="en-GB" b="1" dirty="0"/>
              <a:t>at sites of both production and distribution </a:t>
            </a:r>
            <a:r>
              <a:rPr lang="en-GB" dirty="0"/>
              <a:t>foreground its role in: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‘trans-local understandings’ </a:t>
            </a:r>
            <a:r>
              <a:rPr lang="en-GB" dirty="0"/>
              <a:t>(</a:t>
            </a:r>
            <a:r>
              <a:rPr lang="en-GB" dirty="0" err="1"/>
              <a:t>Vertovec</a:t>
            </a:r>
            <a:r>
              <a:rPr lang="en-GB" dirty="0"/>
              <a:t> and Cohen 1999,p. xvii, cited in Ezra and Rowden 2006)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‘felt internationalism’ </a:t>
            </a:r>
            <a:r>
              <a:rPr lang="en-GB" dirty="0"/>
              <a:t>(Acland 2005, p. 239</a:t>
            </a:r>
            <a:r>
              <a:rPr lang="en-GB" dirty="0" smtClean="0"/>
              <a:t>)</a:t>
            </a:r>
            <a:endParaRPr lang="en-GB" dirty="0"/>
          </a:p>
          <a:p>
            <a:endParaRPr lang="en-GB" dirty="0"/>
          </a:p>
          <a:p>
            <a:pPr algn="just"/>
            <a:r>
              <a:rPr lang="en-GB" sz="2000" dirty="0"/>
              <a:t>‘As a marker of cosmopolitanism, </a:t>
            </a:r>
            <a:r>
              <a:rPr lang="en-GB" sz="2000" u="sng" dirty="0"/>
              <a:t>the transnational at once transcends the national and presupposes it</a:t>
            </a:r>
            <a:r>
              <a:rPr lang="en-GB" sz="2000" dirty="0"/>
              <a:t>. For transnationalism, its nationalist other is neither an </a:t>
            </a:r>
            <a:r>
              <a:rPr lang="en-GB" sz="2000" dirty="0" err="1"/>
              <a:t>armored</a:t>
            </a:r>
            <a:r>
              <a:rPr lang="en-GB" sz="2000" dirty="0"/>
              <a:t> enemy with whom it must engage in a grim battle to the death nor a verbose relic whose outdated postures can only be scorned. From a transnational perspective, </a:t>
            </a:r>
            <a:r>
              <a:rPr lang="en-GB" sz="2000" u="sng" dirty="0"/>
              <a:t>nationalism is instead a canny dialogical partner whose voice often seems to be growing stronger at the very moment that its substance is fading away. </a:t>
            </a:r>
            <a:r>
              <a:rPr lang="en-GB" sz="2000" dirty="0"/>
              <a:t>Like postmodernism and poststructuralism, other discourses that have complicated the notion of unmediated representation, transnationalism factors </a:t>
            </a:r>
            <a:r>
              <a:rPr lang="en-GB" sz="2000" u="sng" dirty="0"/>
              <a:t>heterogeneity</a:t>
            </a:r>
            <a:r>
              <a:rPr lang="en-GB" sz="2000" dirty="0"/>
              <a:t> into its basic semantic framework.’ (Ezra and Rowden 2006, p. 4)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407824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588" y="374555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France- Hollywood: a love-hate relationship</a:t>
            </a:r>
            <a:endParaRPr lang="fr-FR" sz="28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340768"/>
            <a:ext cx="83529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For Richard </a:t>
            </a:r>
            <a:r>
              <a:rPr lang="en-GB" sz="2000" dirty="0" err="1" smtClean="0"/>
              <a:t>Kuisel</a:t>
            </a:r>
            <a:r>
              <a:rPr lang="en-GB" sz="2000" dirty="0" smtClean="0"/>
              <a:t>, in the post-war decades it has been </a:t>
            </a:r>
            <a:r>
              <a:rPr lang="en-GB" sz="2000" dirty="0"/>
              <a:t>primarily in the realm of </a:t>
            </a:r>
            <a:r>
              <a:rPr lang="en-GB" sz="2000" dirty="0" smtClean="0"/>
              <a:t>culture, including and at times principally film culture, that </a:t>
            </a:r>
            <a:r>
              <a:rPr lang="en-GB" sz="2000" dirty="0"/>
              <a:t>the threat of envelopment by US ‘imperialism’ has been most keenly debated </a:t>
            </a:r>
            <a:r>
              <a:rPr lang="en-GB" sz="2000" dirty="0" smtClean="0"/>
              <a:t>in France (</a:t>
            </a:r>
            <a:r>
              <a:rPr lang="en-GB" sz="2000" dirty="0" err="1" smtClean="0"/>
              <a:t>Kuisel</a:t>
            </a:r>
            <a:r>
              <a:rPr lang="en-GB" sz="2000" dirty="0" smtClean="0"/>
              <a:t> 1993, p. 230</a:t>
            </a:r>
            <a:r>
              <a:rPr lang="en-GB" sz="2000" dirty="0"/>
              <a:t>)</a:t>
            </a:r>
            <a:endParaRPr lang="fr-FR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2708920"/>
            <a:ext cx="813690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Case study: Attitudes towards Hollywood cinema on display in reviews of French rom-coms of the late 1990s and 2000s reveal two major trends</a:t>
            </a:r>
          </a:p>
          <a:p>
            <a:endParaRPr lang="en-GB" sz="2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400" dirty="0"/>
              <a:t>S</a:t>
            </a:r>
            <a:r>
              <a:rPr lang="en-GB" sz="2400" dirty="0" smtClean="0"/>
              <a:t>uspicion</a:t>
            </a:r>
            <a:endParaRPr lang="en-GB" sz="2400" dirty="0"/>
          </a:p>
          <a:p>
            <a:pPr algn="just"/>
            <a:endParaRPr lang="en-GB" sz="2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400" dirty="0" smtClean="0"/>
              <a:t>Self-abasement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See ‘Reception of the Rom-Com’ in M. </a:t>
            </a:r>
            <a:r>
              <a:rPr lang="en-GB" dirty="0" err="1" smtClean="0"/>
              <a:t>Harrod</a:t>
            </a:r>
            <a:r>
              <a:rPr lang="en-GB" dirty="0" smtClean="0"/>
              <a:t>, </a:t>
            </a:r>
            <a:r>
              <a:rPr lang="en-GB" i="1" dirty="0" smtClean="0"/>
              <a:t>From France with Love: Gender and Identity in French Romantic Comedy</a:t>
            </a:r>
            <a:r>
              <a:rPr lang="en-GB" dirty="0" smtClean="0"/>
              <a:t>, London: </a:t>
            </a:r>
            <a:r>
              <a:rPr lang="en-GB" dirty="0"/>
              <a:t>I.B. Tauris, </a:t>
            </a:r>
            <a:r>
              <a:rPr lang="en-GB" dirty="0" smtClean="0"/>
              <a:t>(forthcoming 2015; e-mail to request a copy).</a:t>
            </a:r>
            <a:endParaRPr lang="en-GB" dirty="0"/>
          </a:p>
          <a:p>
            <a:r>
              <a:rPr lang="en-GB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8648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42330"/>
            <a:ext cx="3034296" cy="41044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692696"/>
            <a:ext cx="2959828" cy="40037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5157192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Arty French rom-com /social drama: better than ‘les </a:t>
            </a:r>
            <a:r>
              <a:rPr lang="en-GB" dirty="0" err="1" smtClean="0"/>
              <a:t>comédies</a:t>
            </a:r>
            <a:r>
              <a:rPr lang="en-GB" dirty="0" smtClean="0"/>
              <a:t> </a:t>
            </a:r>
            <a:r>
              <a:rPr lang="en-GB" i="1" dirty="0" smtClean="0"/>
              <a:t>made in Hollywood</a:t>
            </a:r>
            <a:r>
              <a:rPr lang="en-GB" dirty="0" smtClean="0"/>
              <a:t>’ (</a:t>
            </a:r>
            <a:r>
              <a:rPr lang="en-GB" i="1" dirty="0" smtClean="0"/>
              <a:t>Le </a:t>
            </a:r>
            <a:r>
              <a:rPr lang="en-GB" i="1" dirty="0" err="1" smtClean="0"/>
              <a:t>Nouvel</a:t>
            </a:r>
            <a:r>
              <a:rPr lang="en-GB" i="1" dirty="0" smtClean="0"/>
              <a:t> </a:t>
            </a:r>
            <a:r>
              <a:rPr lang="en-GB" i="1" dirty="0" err="1"/>
              <a:t>O</a:t>
            </a:r>
            <a:r>
              <a:rPr lang="en-GB" i="1" dirty="0" err="1" smtClean="0"/>
              <a:t>bservateur</a:t>
            </a:r>
            <a:r>
              <a:rPr lang="en-GB" dirty="0" smtClean="0"/>
              <a:t>)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4788024" y="5157192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interview Alain </a:t>
            </a:r>
            <a:r>
              <a:rPr lang="en-GB" dirty="0" err="1" smtClean="0"/>
              <a:t>Resnais</a:t>
            </a:r>
            <a:r>
              <a:rPr lang="en-GB" dirty="0" smtClean="0"/>
              <a:t> seeks to distinguish his ensemble musical rom-com from films by ‘les </a:t>
            </a:r>
            <a:r>
              <a:rPr lang="en-GB" dirty="0" err="1" smtClean="0"/>
              <a:t>marchands</a:t>
            </a:r>
            <a:r>
              <a:rPr lang="en-GB" dirty="0" smtClean="0"/>
              <a:t> de </a:t>
            </a:r>
            <a:r>
              <a:rPr lang="en-GB" dirty="0" err="1" smtClean="0"/>
              <a:t>soupe</a:t>
            </a:r>
            <a:r>
              <a:rPr lang="en-GB" dirty="0" smtClean="0"/>
              <a:t> </a:t>
            </a:r>
            <a:r>
              <a:rPr lang="en-GB" dirty="0" err="1" smtClean="0"/>
              <a:t>hollywoodiens</a:t>
            </a:r>
            <a:r>
              <a:rPr lang="en-GB" dirty="0" smtClean="0"/>
              <a:t>’ </a:t>
            </a:r>
            <a:r>
              <a:rPr lang="en-GB" i="1" dirty="0" smtClean="0"/>
              <a:t>(Le Monde</a:t>
            </a:r>
            <a:r>
              <a:rPr lang="en-GB" dirty="0" smtClean="0"/>
              <a:t>)</a:t>
            </a:r>
            <a:r>
              <a:rPr lang="en-GB" i="1" dirty="0" smtClean="0"/>
              <a:t>.</a:t>
            </a:r>
            <a:r>
              <a:rPr lang="en-GB" dirty="0" smtClean="0"/>
              <a:t> 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2843808" y="11663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Open Suspicion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014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836556"/>
            <a:ext cx="3240360" cy="45963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836556"/>
            <a:ext cx="3209925" cy="45243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67744" y="44624"/>
            <a:ext cx="4701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Pale imitations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5589240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‘imitation </a:t>
            </a:r>
            <a:r>
              <a:rPr lang="en-GB" dirty="0" err="1" smtClean="0"/>
              <a:t>pathétique</a:t>
            </a:r>
            <a:r>
              <a:rPr lang="en-GB" dirty="0" smtClean="0"/>
              <a:t> du </a:t>
            </a:r>
            <a:r>
              <a:rPr lang="en-GB" dirty="0" err="1" smtClean="0"/>
              <a:t>modèle</a:t>
            </a:r>
            <a:r>
              <a:rPr lang="en-GB" dirty="0" smtClean="0"/>
              <a:t> </a:t>
            </a:r>
            <a:r>
              <a:rPr lang="en-GB" dirty="0" err="1" smtClean="0"/>
              <a:t>hollywoodien</a:t>
            </a:r>
            <a:r>
              <a:rPr lang="en-GB" dirty="0" smtClean="0"/>
              <a:t> </a:t>
            </a:r>
            <a:r>
              <a:rPr lang="en-GB" dirty="0" err="1" smtClean="0"/>
              <a:t>d’hier</a:t>
            </a:r>
            <a:r>
              <a:rPr lang="en-GB" dirty="0" smtClean="0"/>
              <a:t>’ (</a:t>
            </a:r>
            <a:r>
              <a:rPr lang="en-GB" i="1" dirty="0" err="1" smtClean="0"/>
              <a:t>L’Humanité</a:t>
            </a:r>
            <a:r>
              <a:rPr lang="en-GB" dirty="0" smtClean="0"/>
              <a:t>)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5220072" y="5589240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‘</a:t>
            </a:r>
            <a:r>
              <a:rPr lang="en-GB" dirty="0" err="1" smtClean="0"/>
              <a:t>Binoche</a:t>
            </a:r>
            <a:r>
              <a:rPr lang="en-GB" dirty="0" smtClean="0"/>
              <a:t> insupportable </a:t>
            </a:r>
            <a:r>
              <a:rPr lang="en-GB" dirty="0" err="1" smtClean="0"/>
              <a:t>en</a:t>
            </a:r>
            <a:r>
              <a:rPr lang="en-GB" dirty="0" smtClean="0"/>
              <a:t> faux “Funny Face” qui </a:t>
            </a:r>
            <a:r>
              <a:rPr lang="en-GB" dirty="0" err="1" smtClean="0"/>
              <a:t>prend</a:t>
            </a:r>
            <a:r>
              <a:rPr lang="en-GB" dirty="0" smtClean="0"/>
              <a:t> son petit </a:t>
            </a:r>
            <a:r>
              <a:rPr lang="en-GB" dirty="0" err="1" smtClean="0"/>
              <a:t>déjeuner</a:t>
            </a:r>
            <a:r>
              <a:rPr lang="en-GB" dirty="0" smtClean="0"/>
              <a:t> à </a:t>
            </a:r>
            <a:r>
              <a:rPr lang="en-GB" dirty="0" err="1" smtClean="0"/>
              <a:t>l’aéroport</a:t>
            </a:r>
            <a:r>
              <a:rPr lang="en-GB" dirty="0" smtClean="0"/>
              <a:t> de </a:t>
            </a:r>
            <a:r>
              <a:rPr lang="en-GB" dirty="0" err="1" smtClean="0"/>
              <a:t>Roissy</a:t>
            </a:r>
            <a:r>
              <a:rPr lang="en-GB" dirty="0" smtClean="0"/>
              <a:t>’ (</a:t>
            </a:r>
            <a:r>
              <a:rPr lang="en-GB" i="1" dirty="0" err="1" smtClean="0"/>
              <a:t>Positif</a:t>
            </a:r>
            <a:r>
              <a:rPr lang="en-GB" dirty="0"/>
              <a:t> </a:t>
            </a:r>
            <a:r>
              <a:rPr lang="en-GB" dirty="0" smtClean="0"/>
              <a:t>magazine)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20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2788</TotalTime>
  <Words>1372</Words>
  <Application>Microsoft Office PowerPoint</Application>
  <PresentationFormat>On-screen Show (4:3)</PresentationFormat>
  <Paragraphs>160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</dc:creator>
  <cp:lastModifiedBy>Mary</cp:lastModifiedBy>
  <cp:revision>191</cp:revision>
  <dcterms:created xsi:type="dcterms:W3CDTF">2014-12-17T12:49:40Z</dcterms:created>
  <dcterms:modified xsi:type="dcterms:W3CDTF">2016-03-14T16:29:43Z</dcterms:modified>
</cp:coreProperties>
</file>