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57" r:id="rId4"/>
    <p:sldId id="258" r:id="rId5"/>
    <p:sldId id="259" r:id="rId6"/>
    <p:sldId id="260" r:id="rId7"/>
    <p:sldId id="267" r:id="rId8"/>
    <p:sldId id="261" r:id="rId9"/>
    <p:sldId id="262" r:id="rId10"/>
    <p:sldId id="266" r:id="rId11"/>
    <p:sldId id="263" r:id="rId12"/>
    <p:sldId id="268" r:id="rId13"/>
    <p:sldId id="264" r:id="rId14"/>
  </p:sldIdLst>
  <p:sldSz cx="9144000" cy="6858000" type="screen4x3"/>
  <p:notesSz cx="6805613" cy="99393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y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07" autoAdjust="0"/>
    <p:restoredTop sz="94639" autoAdjust="0"/>
  </p:normalViewPr>
  <p:slideViewPr>
    <p:cSldViewPr>
      <p:cViewPr varScale="1">
        <p:scale>
          <a:sx n="116" d="100"/>
          <a:sy n="116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2-17T13:14:46.241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05CC8-E2B3-485A-85E0-F56738277FF0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76F29-9DC8-48D0-AA66-5BECF289E1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5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6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48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341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97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50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5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155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45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264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34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31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9F2AC-27FE-4BD8-A1A6-FC5B20CB3BA3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654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368752" cy="2641848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Week 2: History and Heritage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980728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4000" dirty="0" smtClean="0">
              <a:latin typeface="+mj-lt"/>
            </a:endParaRPr>
          </a:p>
          <a:p>
            <a:pPr algn="ctr"/>
            <a:r>
              <a:rPr lang="en-GB" sz="4000" dirty="0" smtClean="0">
                <a:latin typeface="+mj-lt"/>
              </a:rPr>
              <a:t>STATES OF THE NATION: FRENCH CINEMA </a:t>
            </a:r>
            <a:r>
              <a:rPr lang="en-GB" sz="4000" dirty="0" smtClean="0">
                <a:latin typeface="+mj-lt"/>
              </a:rPr>
              <a:t>AND SOCIETY FROM </a:t>
            </a:r>
            <a:r>
              <a:rPr lang="en-GB" sz="4000" dirty="0" smtClean="0">
                <a:latin typeface="+mj-lt"/>
              </a:rPr>
              <a:t>1990 TO THE PRESENT</a:t>
            </a:r>
            <a:endParaRPr lang="fr-FR" sz="4000" dirty="0">
              <a:latin typeface="+mj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3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36712"/>
            <a:ext cx="777686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i="1" dirty="0" smtClean="0"/>
          </a:p>
          <a:p>
            <a:pPr algn="ctr"/>
            <a:r>
              <a:rPr lang="en-GB" sz="2800" b="1" i="1" dirty="0" smtClean="0"/>
              <a:t>Heritage </a:t>
            </a:r>
            <a:r>
              <a:rPr lang="en-GB" sz="2800" b="1" i="1" dirty="0" err="1"/>
              <a:t>mise</a:t>
            </a:r>
            <a:r>
              <a:rPr lang="en-GB" sz="2800" b="1" i="1" dirty="0"/>
              <a:t>-</a:t>
            </a:r>
            <a:r>
              <a:rPr lang="en-GB" sz="2800" b="1" i="1" dirty="0" err="1"/>
              <a:t>en</a:t>
            </a:r>
            <a:r>
              <a:rPr lang="en-GB" sz="2800" b="1" i="1" dirty="0"/>
              <a:t>-scène</a:t>
            </a:r>
          </a:p>
          <a:p>
            <a:pPr algn="just"/>
            <a:endParaRPr lang="en-GB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Return to studio aesthetics (typical of 1980s</a:t>
            </a:r>
            <a:r>
              <a:rPr lang="en-GB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Return to ‘tradition of quality’ of 1940s and </a:t>
            </a:r>
            <a:r>
              <a:rPr lang="en-GB" sz="2000" dirty="0" smtClean="0"/>
              <a:t>1950s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Heritage narrative and narration</a:t>
            </a:r>
            <a:r>
              <a:rPr lang="en-GB" sz="2000" dirty="0" smtClean="0"/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Distant but real historical past and events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Mediated by literary text or biography of subject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‘Big’ figures played by big stars N.B. Casting of </a:t>
            </a:r>
            <a:r>
              <a:rPr lang="en-GB" sz="2000" dirty="0" err="1"/>
              <a:t>Chéreau</a:t>
            </a:r>
            <a:r>
              <a:rPr lang="en-GB" sz="2000" dirty="0"/>
              <a:t> as Moulin)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Concern with national identity – use of ‘national  themes (regional/national// national/foreign // Franco-French war)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Aesthetic  self-consciousness: reprising earlier costume dramas but with modern aesthetics (painterly references, naturalist decors, modernist acting)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578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05"/>
            <a:ext cx="3419872" cy="2249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3" y="2373515"/>
            <a:ext cx="3384739" cy="222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6728"/>
            <a:ext cx="3419871" cy="2241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78029"/>
            <a:ext cx="2745823" cy="398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2594"/>
            <a:ext cx="2771800" cy="4044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4603016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also </a:t>
            </a:r>
            <a:r>
              <a:rPr lang="en-GB" dirty="0" err="1" smtClean="0"/>
              <a:t>Belén</a:t>
            </a:r>
            <a:r>
              <a:rPr lang="en-GB" dirty="0" smtClean="0"/>
              <a:t> Vidal, </a:t>
            </a:r>
            <a:r>
              <a:rPr lang="en-GB" i="1" dirty="0" smtClean="0"/>
              <a:t>Figuring the Past: Period Film and the Mannerist Aesthetic </a:t>
            </a:r>
            <a:r>
              <a:rPr lang="en-GB" dirty="0" smtClean="0"/>
              <a:t>(Amsterdam University Press, 2012).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013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00327"/>
            <a:ext cx="2933724" cy="3175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215957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err="1" smtClean="0"/>
              <a:t>Lucie</a:t>
            </a:r>
            <a:r>
              <a:rPr lang="en-GB" sz="2400" b="1" u="sng" dirty="0" smtClean="0"/>
              <a:t> </a:t>
            </a:r>
            <a:r>
              <a:rPr lang="en-GB" sz="2400" b="1" u="sng" dirty="0" err="1" smtClean="0"/>
              <a:t>Aubrac</a:t>
            </a:r>
            <a:r>
              <a:rPr lang="en-GB" sz="2400" b="1" u="sng" dirty="0" smtClean="0"/>
              <a:t> as Heritage Film and War Film</a:t>
            </a:r>
            <a:endParaRPr lang="en-GB" sz="2400" b="1" u="sn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119" y="4685080"/>
            <a:ext cx="2727226" cy="203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0112" y="1268760"/>
            <a:ext cx="30963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production values: stunts, action, wide shots to show off period detail</a:t>
            </a:r>
          </a:p>
          <a:p>
            <a:endParaRPr lang="en-GB" dirty="0" smtClean="0"/>
          </a:p>
          <a:p>
            <a:r>
              <a:rPr lang="en-GB" dirty="0" smtClean="0"/>
              <a:t>Extract: </a:t>
            </a:r>
            <a:r>
              <a:rPr lang="en-GB" dirty="0" err="1" smtClean="0"/>
              <a:t>Lucie</a:t>
            </a:r>
            <a:r>
              <a:rPr lang="en-GB" dirty="0" smtClean="0"/>
              <a:t> visits the German police chief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Lush interior sets, costume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Stereotyping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Iconicity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83825"/>
            <a:ext cx="3492388" cy="192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25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56895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u="sng" dirty="0" smtClean="0"/>
          </a:p>
          <a:p>
            <a:pPr algn="ctr"/>
            <a:endParaRPr lang="en-GB" u="sng" dirty="0" smtClean="0"/>
          </a:p>
          <a:p>
            <a:pPr algn="ctr"/>
            <a:endParaRPr lang="en-GB" u="sng" dirty="0" smtClean="0"/>
          </a:p>
          <a:p>
            <a:pPr algn="ctr"/>
            <a:r>
              <a:rPr lang="en-GB" sz="2400" b="1" u="sng" dirty="0" smtClean="0"/>
              <a:t>Select Additional Bibliography Relating to Heritage Film</a:t>
            </a:r>
          </a:p>
          <a:p>
            <a:pPr algn="ctr"/>
            <a:endParaRPr lang="en-GB" u="sng" dirty="0" smtClean="0"/>
          </a:p>
          <a:p>
            <a:pPr algn="ctr"/>
            <a:endParaRPr lang="en-GB" u="sng" dirty="0" smtClean="0"/>
          </a:p>
          <a:p>
            <a:pPr algn="ctr"/>
            <a:endParaRPr lang="en-GB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Andrew Higson, ‘Re-Presenting the National Past: Nostalgia and Pastiche in the Heritage Film,’ in Lester Friedman (ed.), </a:t>
            </a:r>
            <a:r>
              <a:rPr lang="en-GB" sz="1600" i="1" dirty="0" smtClean="0"/>
              <a:t>Fires Were Started: British Cinema and Thatcherism</a:t>
            </a:r>
            <a:r>
              <a:rPr lang="en-GB" sz="1600" dirty="0" smtClean="0"/>
              <a:t>, Minneapolis: University of Minnesota Press; London: UCL Press, 1993.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Claire Monk, ‘Sexuality and Heritage.,’ </a:t>
            </a:r>
            <a:r>
              <a:rPr lang="en-GB" sz="1600" i="1" dirty="0" smtClean="0"/>
              <a:t>Sight and Sound</a:t>
            </a:r>
            <a:r>
              <a:rPr lang="en-GB" sz="1600" dirty="0" smtClean="0"/>
              <a:t>, October 1995, in </a:t>
            </a:r>
            <a:r>
              <a:rPr lang="en-GB" sz="1600" dirty="0" err="1" smtClean="0"/>
              <a:t>Ginette</a:t>
            </a:r>
            <a:r>
              <a:rPr lang="en-GB" sz="1600" dirty="0" smtClean="0"/>
              <a:t> </a:t>
            </a:r>
            <a:r>
              <a:rPr lang="en-GB" sz="1600" dirty="0" err="1" smtClean="0"/>
              <a:t>Vincendeau</a:t>
            </a:r>
            <a:r>
              <a:rPr lang="en-GB" sz="1600" dirty="0" smtClean="0"/>
              <a:t> (ed.), </a:t>
            </a:r>
            <a:r>
              <a:rPr lang="en-GB" sz="1600" i="1" dirty="0" smtClean="0"/>
              <a:t>Film/Literature/Heritage: A Sight and Sound Reader</a:t>
            </a:r>
            <a:r>
              <a:rPr lang="en-GB" sz="1600" dirty="0" smtClean="0"/>
              <a:t>, London: BFI, 2001.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Phil </a:t>
            </a:r>
            <a:r>
              <a:rPr lang="en-GB" sz="1600" dirty="0" err="1" smtClean="0"/>
              <a:t>Powrie</a:t>
            </a:r>
            <a:r>
              <a:rPr lang="en-GB" sz="1600" dirty="0" smtClean="0"/>
              <a:t>, </a:t>
            </a:r>
            <a:r>
              <a:rPr lang="en-GB" sz="1600" i="1" dirty="0" smtClean="0"/>
              <a:t>French Cinema in the 1980s, Nostalgia and the Crisis of Masculinity</a:t>
            </a:r>
            <a:r>
              <a:rPr lang="en-GB" sz="1600" dirty="0" smtClean="0"/>
              <a:t>,</a:t>
            </a:r>
            <a:r>
              <a:rPr lang="en-GB" sz="1600" i="1" dirty="0" smtClean="0"/>
              <a:t> </a:t>
            </a:r>
            <a:r>
              <a:rPr lang="en-GB" sz="1600" dirty="0" smtClean="0"/>
              <a:t>Oxford: Clarendon Press, 1997.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err="1"/>
              <a:t>Ginette</a:t>
            </a:r>
            <a:r>
              <a:rPr lang="en-GB" sz="1600" dirty="0"/>
              <a:t> </a:t>
            </a:r>
            <a:r>
              <a:rPr lang="en-GB" sz="1600" dirty="0" err="1"/>
              <a:t>Vincendeau</a:t>
            </a:r>
            <a:r>
              <a:rPr lang="en-GB" sz="1600" dirty="0"/>
              <a:t> (ed.), </a:t>
            </a:r>
            <a:r>
              <a:rPr lang="en-GB" sz="1600" i="1" dirty="0"/>
              <a:t>Film/Literature/Heritage: A Sight and Sound Reader</a:t>
            </a:r>
            <a:r>
              <a:rPr lang="en-GB" sz="1600" dirty="0"/>
              <a:t>, London: BFI, 2001.</a:t>
            </a:r>
          </a:p>
          <a:p>
            <a:pPr algn="just"/>
            <a:endParaRPr lang="en-GB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err="1" smtClean="0"/>
              <a:t>Belén</a:t>
            </a:r>
            <a:r>
              <a:rPr lang="en-GB" sz="1600" dirty="0" smtClean="0"/>
              <a:t> Vidal, </a:t>
            </a:r>
            <a:r>
              <a:rPr lang="en-GB" sz="1600" i="1" dirty="0" smtClean="0"/>
              <a:t>Heritage Film: Nation, Genre and Representation</a:t>
            </a:r>
            <a:r>
              <a:rPr lang="en-GB" sz="1600" dirty="0" smtClean="0"/>
              <a:t>,  Columbia University Press, 2012.</a:t>
            </a:r>
          </a:p>
          <a:p>
            <a:pPr algn="ctr"/>
            <a:endParaRPr lang="en-GB" sz="1400" u="sng" dirty="0"/>
          </a:p>
          <a:p>
            <a:pPr algn="ctr"/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423479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Structure of Part One of the Session</a:t>
            </a:r>
            <a:endParaRPr lang="en-GB" sz="28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2132856"/>
            <a:ext cx="748883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/>
              <a:t>World War II in the popular French cinematic imagination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Overview</a:t>
            </a:r>
          </a:p>
          <a:p>
            <a:pPr marL="285750" indent="-285750">
              <a:buFontTx/>
              <a:buChar char="-"/>
            </a:pPr>
            <a:r>
              <a:rPr lang="en-GB" sz="1600" i="1" dirty="0" smtClean="0"/>
              <a:t>Au Revoir les </a:t>
            </a:r>
            <a:r>
              <a:rPr lang="en-GB" sz="1600" i="1" dirty="0" err="1" smtClean="0"/>
              <a:t>enfants</a:t>
            </a:r>
            <a:r>
              <a:rPr lang="en-GB" sz="1600" i="1" dirty="0" smtClean="0"/>
              <a:t> </a:t>
            </a:r>
            <a:r>
              <a:rPr lang="en-GB" sz="1600" dirty="0" smtClean="0"/>
              <a:t>clip analysis</a:t>
            </a:r>
          </a:p>
          <a:p>
            <a:endParaRPr lang="en-GB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/>
              <a:t>Heritage films in France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Definitions and periodisation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Budget, production values, marketing, reception</a:t>
            </a:r>
          </a:p>
          <a:p>
            <a:pPr marL="285750" indent="-285750">
              <a:buFontTx/>
              <a:buChar char="-"/>
            </a:pPr>
            <a:r>
              <a:rPr lang="en-GB" dirty="0" err="1" smtClean="0"/>
              <a:t>Mise</a:t>
            </a:r>
            <a:r>
              <a:rPr lang="en-GB" dirty="0" smtClean="0"/>
              <a:t>-</a:t>
            </a:r>
            <a:r>
              <a:rPr lang="en-GB" dirty="0" err="1" smtClean="0"/>
              <a:t>en</a:t>
            </a:r>
            <a:r>
              <a:rPr lang="en-GB" dirty="0" smtClean="0"/>
              <a:t>-scène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b="1" i="1" dirty="0" err="1" smtClean="0"/>
              <a:t>Lucie</a:t>
            </a:r>
            <a:r>
              <a:rPr lang="en-GB" b="1" i="1" dirty="0" smtClean="0"/>
              <a:t> </a:t>
            </a:r>
            <a:r>
              <a:rPr lang="en-GB" b="1" i="1" dirty="0" err="1" smtClean="0"/>
              <a:t>Aubrac</a:t>
            </a:r>
            <a:r>
              <a:rPr lang="en-GB" b="1" i="1" dirty="0"/>
              <a:t> </a:t>
            </a:r>
            <a:r>
              <a:rPr lang="en-GB" b="1" dirty="0" smtClean="0"/>
              <a:t>as war film and heritage film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780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u="sng" dirty="0" smtClean="0"/>
              <a:t>History and Historiography</a:t>
            </a:r>
            <a:endParaRPr lang="fr-FR" sz="2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‘History’ – France occupied by German forces 1940-44 and governed by a ‘puppet’, German-controlled government; it was known during this period, the Occupation, as the Vichy </a:t>
            </a:r>
            <a:r>
              <a:rPr lang="en-GB" sz="2400" dirty="0"/>
              <a:t>s</a:t>
            </a:r>
            <a:r>
              <a:rPr lang="en-GB" sz="2400" dirty="0" smtClean="0"/>
              <a:t>tate.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‘Historiography’ - see Henry </a:t>
            </a:r>
            <a:r>
              <a:rPr lang="en-GB" sz="2400" dirty="0" err="1"/>
              <a:t>Rousso</a:t>
            </a:r>
            <a:r>
              <a:rPr lang="en-GB" sz="2400" dirty="0"/>
              <a:t>, </a:t>
            </a:r>
            <a:r>
              <a:rPr lang="en-GB" sz="2400" i="1" dirty="0"/>
              <a:t>Le Syndrome de Vichy: 1944 – 198…</a:t>
            </a:r>
            <a:r>
              <a:rPr lang="en-GB" sz="2400" dirty="0"/>
              <a:t>, Paris: </a:t>
            </a:r>
            <a:r>
              <a:rPr lang="en-GB" sz="2400" dirty="0" err="1"/>
              <a:t>Éditions</a:t>
            </a:r>
            <a:r>
              <a:rPr lang="en-GB" sz="2400" dirty="0"/>
              <a:t> du </a:t>
            </a:r>
            <a:r>
              <a:rPr lang="en-GB" sz="2400" dirty="0" err="1"/>
              <a:t>Seuil</a:t>
            </a:r>
            <a:r>
              <a:rPr lang="en-GB" sz="2400" dirty="0"/>
              <a:t>, 1987</a:t>
            </a:r>
            <a:r>
              <a:rPr lang="en-GB" sz="2400" dirty="0" smtClean="0"/>
              <a:t>.</a:t>
            </a:r>
          </a:p>
          <a:p>
            <a:pPr marL="0" indent="0">
              <a:buNone/>
            </a:pPr>
            <a:r>
              <a:rPr lang="en-GB" sz="2000" dirty="0" smtClean="0"/>
              <a:t>‘Vichy </a:t>
            </a:r>
            <a:r>
              <a:rPr lang="en-GB" sz="2000" dirty="0"/>
              <a:t>syndrome</a:t>
            </a:r>
            <a:r>
              <a:rPr lang="en-GB" sz="2000" dirty="0" smtClean="0"/>
              <a:t>’ = </a:t>
            </a:r>
            <a:r>
              <a:rPr lang="en-GB" sz="2000" dirty="0"/>
              <a:t>a reaction to the internal divisions that were revealed within France during the Occupation. </a:t>
            </a:r>
            <a:r>
              <a:rPr lang="en-GB" sz="2000" dirty="0" smtClean="0"/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80665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Myths of </a:t>
            </a:r>
            <a:r>
              <a:rPr lang="en-GB" dirty="0" err="1" smtClean="0"/>
              <a:t>resistencialism</a:t>
            </a:r>
            <a:r>
              <a:rPr lang="en-GB" dirty="0" smtClean="0"/>
              <a:t> intact and the Occupation otherwise broadly shrouded in silence until…</a:t>
            </a:r>
            <a:endParaRPr lang="fr-FR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36" y="1709439"/>
            <a:ext cx="2600862" cy="373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589240"/>
            <a:ext cx="2557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1969</a:t>
            </a:r>
            <a:endParaRPr lang="fr-FR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09440"/>
            <a:ext cx="2520280" cy="373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037" y="1737193"/>
            <a:ext cx="2700153" cy="367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19872" y="558924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1974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804248" y="55892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1987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111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98252"/>
            <a:ext cx="6792297" cy="569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188640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/>
              <a:t>Moral Blankness in </a:t>
            </a:r>
            <a:r>
              <a:rPr lang="en-GB" sz="2400" b="1" i="1" u="sng" dirty="0" smtClean="0"/>
              <a:t>Lacombe, Lucien</a:t>
            </a:r>
            <a:endParaRPr lang="en-GB" sz="2400" b="1" u="sng" dirty="0"/>
          </a:p>
        </p:txBody>
      </p:sp>
    </p:spTree>
    <p:extLst>
      <p:ext uri="{BB962C8B-B14F-4D97-AF65-F5344CB8AC3E}">
        <p14:creationId xmlns:p14="http://schemas.microsoft.com/office/powerpoint/2010/main" val="52588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-603448"/>
            <a:ext cx="896448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u="sng" dirty="0" smtClean="0"/>
          </a:p>
          <a:p>
            <a:pPr algn="ctr"/>
            <a:endParaRPr lang="en-GB" sz="2400" u="sng" dirty="0"/>
          </a:p>
          <a:p>
            <a:pPr algn="ctr"/>
            <a:endParaRPr lang="en-GB" sz="2400" b="1" u="sng" dirty="0" smtClean="0"/>
          </a:p>
          <a:p>
            <a:pPr algn="ctr"/>
            <a:endParaRPr lang="en-GB" sz="2400" b="1" u="sng" dirty="0"/>
          </a:p>
          <a:p>
            <a:pPr algn="ctr"/>
            <a:r>
              <a:rPr lang="en-GB" sz="2400" b="1" u="sng" dirty="0" smtClean="0"/>
              <a:t>HERITAGE CINEMA IN FRANCE: </a:t>
            </a:r>
            <a:r>
              <a:rPr lang="en-GB" sz="2400" b="1" i="1" u="sng" dirty="0" smtClean="0"/>
              <a:t>SUPERPRODUCTIONS PATRIMONIALES</a:t>
            </a:r>
            <a:endParaRPr lang="en-GB" sz="2400" b="1" u="sng" dirty="0" smtClean="0"/>
          </a:p>
          <a:p>
            <a:pPr algn="ctr"/>
            <a:endParaRPr lang="en-GB" u="sng" dirty="0" smtClean="0"/>
          </a:p>
          <a:p>
            <a:pPr algn="ctr"/>
            <a:endParaRPr lang="en-GB" u="sng" dirty="0" smtClean="0"/>
          </a:p>
          <a:p>
            <a:pPr algn="ctr"/>
            <a:endParaRPr lang="en-GB" sz="2000" b="1" dirty="0"/>
          </a:p>
          <a:p>
            <a:pPr algn="ctr"/>
            <a:r>
              <a:rPr lang="en-GB" sz="2000" b="1" i="1" dirty="0" smtClean="0"/>
              <a:t>Definitions and </a:t>
            </a:r>
            <a:r>
              <a:rPr lang="en-GB" sz="2000" b="1" i="1" dirty="0" err="1" smtClean="0"/>
              <a:t>periodisation</a:t>
            </a:r>
            <a:endParaRPr lang="en-GB" sz="2000" b="1" i="1" dirty="0" smtClean="0"/>
          </a:p>
          <a:p>
            <a:pPr algn="just"/>
            <a:endParaRPr lang="en-GB" sz="20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Arose in the 1980s (key texts: </a:t>
            </a:r>
            <a:r>
              <a:rPr lang="en-GB" sz="2000" i="1" dirty="0" smtClean="0"/>
              <a:t>Jean de </a:t>
            </a:r>
            <a:r>
              <a:rPr lang="en-GB" sz="2000" i="1" dirty="0" err="1" smtClean="0"/>
              <a:t>Florette</a:t>
            </a:r>
            <a:r>
              <a:rPr lang="en-GB" sz="2000" i="1" dirty="0" smtClean="0"/>
              <a:t>/</a:t>
            </a:r>
            <a:r>
              <a:rPr lang="en-GB" sz="2000" i="1" dirty="0" err="1" smtClean="0"/>
              <a:t>Manon</a:t>
            </a:r>
            <a:r>
              <a:rPr lang="en-GB" sz="2000" i="1" dirty="0" smtClean="0"/>
              <a:t> des sources</a:t>
            </a:r>
            <a:r>
              <a:rPr lang="en-GB" sz="2000" dirty="0" smtClean="0"/>
              <a:t>, 1986)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Situated in the past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Often literary adaptation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BUT different from ‘just’ costume drama ….</a:t>
            </a:r>
          </a:p>
          <a:p>
            <a:pPr algn="just"/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73546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70485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 smtClean="0"/>
          </a:p>
          <a:p>
            <a:pPr algn="just"/>
            <a:endParaRPr lang="en-GB" dirty="0" smtClean="0"/>
          </a:p>
          <a:p>
            <a:pPr algn="ctr"/>
            <a:r>
              <a:rPr lang="en-GB" sz="2000" b="1" i="1" dirty="0" smtClean="0"/>
              <a:t>Definitions and periodisation cont.</a:t>
            </a:r>
            <a:endParaRPr lang="en-GB" sz="2000" b="1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Self-consciousness </a:t>
            </a:r>
            <a:r>
              <a:rPr lang="en-GB" dirty="0"/>
              <a:t>(a change from New Wave cinema) – ‘loss of innocence’ – e.g. </a:t>
            </a:r>
            <a:r>
              <a:rPr lang="en-GB" i="1" dirty="0" err="1"/>
              <a:t>Lucie</a:t>
            </a:r>
            <a:r>
              <a:rPr lang="en-GB" i="1" dirty="0"/>
              <a:t> </a:t>
            </a:r>
            <a:r>
              <a:rPr lang="en-GB" i="1" dirty="0" err="1"/>
              <a:t>Aubrac</a:t>
            </a:r>
            <a:r>
              <a:rPr lang="en-GB" i="1" dirty="0"/>
              <a:t> </a:t>
            </a:r>
            <a:r>
              <a:rPr lang="en-GB" dirty="0"/>
              <a:t>as much about previous films about Resistance (e.g. </a:t>
            </a:r>
            <a:r>
              <a:rPr lang="en-GB" i="1" dirty="0"/>
              <a:t>La </a:t>
            </a:r>
            <a:r>
              <a:rPr lang="en-GB" i="1" dirty="0" err="1"/>
              <a:t>Bataille</a:t>
            </a:r>
            <a:r>
              <a:rPr lang="en-GB" i="1" dirty="0"/>
              <a:t> du rail</a:t>
            </a:r>
            <a:r>
              <a:rPr lang="en-GB" dirty="0"/>
              <a:t>; </a:t>
            </a:r>
            <a:r>
              <a:rPr lang="en-GB" i="1" dirty="0" err="1"/>
              <a:t>L’Armée</a:t>
            </a:r>
            <a:r>
              <a:rPr lang="en-GB" i="1" dirty="0"/>
              <a:t> de </a:t>
            </a:r>
            <a:r>
              <a:rPr lang="en-GB" i="1" dirty="0" err="1"/>
              <a:t>l’ombre</a:t>
            </a:r>
            <a:r>
              <a:rPr lang="en-GB" i="1" dirty="0"/>
              <a:t> – </a:t>
            </a:r>
            <a:r>
              <a:rPr lang="en-GB" dirty="0"/>
              <a:t>see Hayes ) as the topic</a:t>
            </a:r>
            <a:r>
              <a:rPr lang="en-GB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Reliant on authenticity of period details – ‘museum aesthetics’ (Richard Dyer) – part of ‘postmodern’ culture (pastiche</a:t>
            </a:r>
            <a:r>
              <a:rPr lang="en-GB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Since mid-1990s or so: post-heritage</a:t>
            </a:r>
          </a:p>
          <a:p>
            <a:pPr algn="just"/>
            <a:r>
              <a:rPr lang="en-GB" dirty="0"/>
              <a:t>	A) more sex and violence (</a:t>
            </a:r>
            <a:r>
              <a:rPr lang="en-GB" i="1" dirty="0"/>
              <a:t>Elizabeth</a:t>
            </a:r>
            <a:r>
              <a:rPr lang="en-GB" dirty="0"/>
              <a:t>, </a:t>
            </a:r>
            <a:r>
              <a:rPr lang="en-GB" i="1" dirty="0"/>
              <a:t>La </a:t>
            </a:r>
            <a:r>
              <a:rPr lang="en-GB" i="1" dirty="0" err="1"/>
              <a:t>Reine</a:t>
            </a:r>
            <a:r>
              <a:rPr lang="en-GB" i="1" dirty="0"/>
              <a:t> Margot </a:t>
            </a:r>
            <a:r>
              <a:rPr lang="en-GB" dirty="0"/>
              <a:t>[1994])</a:t>
            </a:r>
          </a:p>
          <a:p>
            <a:pPr algn="just"/>
            <a:r>
              <a:rPr lang="en-GB" dirty="0"/>
              <a:t>	B) New cycle of bio-pics (</a:t>
            </a:r>
            <a:r>
              <a:rPr lang="en-GB" i="1" dirty="0"/>
              <a:t>Girl with a Pearl Earring</a:t>
            </a:r>
            <a:r>
              <a:rPr lang="en-GB" dirty="0"/>
              <a:t>, </a:t>
            </a:r>
            <a:r>
              <a:rPr lang="en-GB" i="1" dirty="0"/>
              <a:t>Marie Antoinette, The Duchess</a:t>
            </a:r>
            <a:r>
              <a:rPr lang="en-GB" dirty="0"/>
              <a:t>) and…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31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50802"/>
            <a:ext cx="2787133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900" y="868419"/>
            <a:ext cx="2580506" cy="3622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88224" y="47251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2014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638132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2009</a:t>
            </a:r>
            <a:endParaRPr lang="fr-FR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91" y="772251"/>
            <a:ext cx="2627746" cy="3718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0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Some Recent </a:t>
            </a:r>
            <a:r>
              <a:rPr lang="en-GB" u="sng" dirty="0"/>
              <a:t>B</a:t>
            </a:r>
            <a:r>
              <a:rPr lang="en-GB" u="sng" dirty="0" smtClean="0"/>
              <a:t>ig-budget </a:t>
            </a:r>
            <a:r>
              <a:rPr lang="en-GB" u="sng" dirty="0"/>
              <a:t>S</a:t>
            </a:r>
            <a:r>
              <a:rPr lang="en-GB" u="sng" dirty="0" smtClean="0"/>
              <a:t>uccesses: Heritage </a:t>
            </a:r>
            <a:r>
              <a:rPr lang="en-GB" u="sng" dirty="0"/>
              <a:t>B</a:t>
            </a:r>
            <a:r>
              <a:rPr lang="en-GB" u="sng" dirty="0" smtClean="0"/>
              <a:t>io-pics</a:t>
            </a:r>
            <a:endParaRPr lang="fr-FR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46531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2007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171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332656"/>
            <a:ext cx="828092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i="1" dirty="0" smtClean="0"/>
          </a:p>
          <a:p>
            <a:pPr algn="just"/>
            <a:endParaRPr lang="en-GB" i="1" dirty="0"/>
          </a:p>
          <a:p>
            <a:pPr algn="just"/>
            <a:endParaRPr lang="en-GB" i="1" dirty="0" smtClean="0"/>
          </a:p>
          <a:p>
            <a:pPr algn="ctr"/>
            <a:r>
              <a:rPr lang="en-GB" sz="2800" b="1" i="1" dirty="0" smtClean="0"/>
              <a:t>Budget, Production Values, Marketing, Reception</a:t>
            </a:r>
          </a:p>
          <a:p>
            <a:pPr algn="just"/>
            <a:endParaRPr lang="en-GB" i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Major project (in this case star director and producer [Berri]; leading French actors [Bouquet, Auteuil])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Huge budget (</a:t>
            </a:r>
            <a:r>
              <a:rPr lang="en-GB" sz="2000" i="1" dirty="0" err="1" smtClean="0"/>
              <a:t>Lucie</a:t>
            </a:r>
            <a:r>
              <a:rPr lang="en-GB" sz="2000" i="1" dirty="0" smtClean="0"/>
              <a:t> </a:t>
            </a:r>
            <a:r>
              <a:rPr lang="en-GB" sz="2000" i="1" dirty="0" err="1" smtClean="0"/>
              <a:t>Aubrac</a:t>
            </a:r>
            <a:r>
              <a:rPr lang="en-GB" sz="2000" i="1" dirty="0" smtClean="0"/>
              <a:t> </a:t>
            </a:r>
            <a:r>
              <a:rPr lang="en-GB" sz="2000" dirty="0" smtClean="0"/>
              <a:t> the most expensive film  of its year)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Exhibit craft of French film industry  e.g. train sequence – exportability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Tie-ins (</a:t>
            </a:r>
            <a:r>
              <a:rPr lang="en-GB" sz="2000" dirty="0" err="1" smtClean="0"/>
              <a:t>Aubrac</a:t>
            </a:r>
            <a:r>
              <a:rPr lang="en-GB" sz="2000" dirty="0" smtClean="0"/>
              <a:t> books, debates etc., as discussed by Suleiman)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/>
              <a:t>A ‘middle-brow’ cinema, between auteur film and truly mass-popular genres e.g. comedy: different positioning and critical reception – notions of ‘quality’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7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</TotalTime>
  <Words>707</Words>
  <Application>Microsoft Office PowerPoint</Application>
  <PresentationFormat>On-screen Show (4:3)</PresentationFormat>
  <Paragraphs>116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History and Historiography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Mary</cp:lastModifiedBy>
  <cp:revision>55</cp:revision>
  <cp:lastPrinted>2016-01-19T10:36:21Z</cp:lastPrinted>
  <dcterms:created xsi:type="dcterms:W3CDTF">2014-12-17T12:49:40Z</dcterms:created>
  <dcterms:modified xsi:type="dcterms:W3CDTF">2016-01-21T10:18:57Z</dcterms:modified>
</cp:coreProperties>
</file>