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omments/comment1.xml" ContentType="application/vnd.openxmlformats-officedocument.presentationml.comments+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7"/>
  </p:notesMasterIdLst>
  <p:sldIdLst>
    <p:sldId id="256" r:id="rId2"/>
    <p:sldId id="271" r:id="rId3"/>
    <p:sldId id="257" r:id="rId4"/>
    <p:sldId id="259" r:id="rId5"/>
    <p:sldId id="260" r:id="rId6"/>
    <p:sldId id="261" r:id="rId7"/>
    <p:sldId id="262" r:id="rId8"/>
    <p:sldId id="270" r:id="rId9"/>
    <p:sldId id="268" r:id="rId10"/>
    <p:sldId id="263" r:id="rId11"/>
    <p:sldId id="264" r:id="rId12"/>
    <p:sldId id="265" r:id="rId13"/>
    <p:sldId id="258" r:id="rId14"/>
    <p:sldId id="267" r:id="rId15"/>
    <p:sldId id="269" r:id="rId16"/>
  </p:sldIdLst>
  <p:sldSz cx="9144000" cy="6858000" type="screen4x3"/>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Mary" initials="M"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716" autoAdjust="0"/>
    <p:restoredTop sz="94587" autoAdjust="0"/>
  </p:normalViewPr>
  <p:slideViewPr>
    <p:cSldViewPr>
      <p:cViewPr>
        <p:scale>
          <a:sx n="100" d="100"/>
          <a:sy n="100" d="100"/>
        </p:scale>
        <p:origin x="-708" y="-4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commentAuthors" Target="commentAuthors.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comments/comment1.xml><?xml version="1.0" encoding="utf-8"?>
<p:cmLst xmlns:a="http://schemas.openxmlformats.org/drawingml/2006/main" xmlns:r="http://schemas.openxmlformats.org/officeDocument/2006/relationships" xmlns:p="http://schemas.openxmlformats.org/presentationml/2006/main">
  <p:cm authorId="0" dt="2014-12-17T13:14:46.241" idx="1">
    <p:pos x="10" y="10"/>
    <p:text/>
  </p:cm>
</p:cmLst>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3505CC8-E2B3-485A-85E0-F56738277FF0}" type="datetimeFigureOut">
              <a:rPr lang="fr-FR" smtClean="0"/>
              <a:t>26/01/2016</a:t>
            </a:fld>
            <a:endParaRPr lang="fr-FR"/>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fr-FR"/>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F676F29-9DC8-48D0-AA66-5BECF289E172}" type="slidenum">
              <a:rPr lang="fr-FR" smtClean="0"/>
              <a:t>‹#›</a:t>
            </a:fld>
            <a:endParaRPr lang="fr-FR"/>
          </a:p>
        </p:txBody>
      </p:sp>
    </p:spTree>
    <p:extLst>
      <p:ext uri="{BB962C8B-B14F-4D97-AF65-F5344CB8AC3E}">
        <p14:creationId xmlns:p14="http://schemas.microsoft.com/office/powerpoint/2010/main" val="144856866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Does it</a:t>
            </a:r>
            <a:r>
              <a:rPr lang="en-GB" baseline="0" dirty="0" smtClean="0"/>
              <a:t> have an ideological resonance?</a:t>
            </a:r>
            <a:endParaRPr lang="fr-FR" dirty="0"/>
          </a:p>
        </p:txBody>
      </p:sp>
      <p:sp>
        <p:nvSpPr>
          <p:cNvPr id="4" name="Slide Number Placeholder 3"/>
          <p:cNvSpPr>
            <a:spLocks noGrp="1"/>
          </p:cNvSpPr>
          <p:nvPr>
            <p:ph type="sldNum" sz="quarter" idx="10"/>
          </p:nvPr>
        </p:nvSpPr>
        <p:spPr/>
        <p:txBody>
          <a:bodyPr/>
          <a:lstStyle/>
          <a:p>
            <a:fld id="{FE486EE4-5648-409A-AE99-4A110EC8F879}" type="slidenum">
              <a:rPr lang="fr-FR" smtClean="0"/>
              <a:t>4</a:t>
            </a:fld>
            <a:endParaRPr lang="fr-FR"/>
          </a:p>
        </p:txBody>
      </p:sp>
    </p:spTree>
    <p:extLst>
      <p:ext uri="{BB962C8B-B14F-4D97-AF65-F5344CB8AC3E}">
        <p14:creationId xmlns:p14="http://schemas.microsoft.com/office/powerpoint/2010/main" val="390914166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err="1" smtClean="0"/>
              <a:t>Babuscio</a:t>
            </a:r>
            <a:r>
              <a:rPr lang="en-GB" dirty="0" smtClean="0"/>
              <a:t> aims ‘to promote solidarity and a greater sense of identification</a:t>
            </a:r>
            <a:r>
              <a:rPr lang="en-GB" baseline="0" dirty="0" smtClean="0"/>
              <a:t> among gays’.</a:t>
            </a:r>
            <a:endParaRPr lang="fr-FR" dirty="0"/>
          </a:p>
        </p:txBody>
      </p:sp>
      <p:sp>
        <p:nvSpPr>
          <p:cNvPr id="4" name="Slide Number Placeholder 3"/>
          <p:cNvSpPr>
            <a:spLocks noGrp="1"/>
          </p:cNvSpPr>
          <p:nvPr>
            <p:ph type="sldNum" sz="quarter" idx="10"/>
          </p:nvPr>
        </p:nvSpPr>
        <p:spPr/>
        <p:txBody>
          <a:bodyPr/>
          <a:lstStyle/>
          <a:p>
            <a:fld id="{FE486EE4-5648-409A-AE99-4A110EC8F879}" type="slidenum">
              <a:rPr lang="fr-FR" smtClean="0"/>
              <a:t>5</a:t>
            </a:fld>
            <a:endParaRPr lang="fr-FR"/>
          </a:p>
        </p:txBody>
      </p:sp>
    </p:spTree>
    <p:extLst>
      <p:ext uri="{BB962C8B-B14F-4D97-AF65-F5344CB8AC3E}">
        <p14:creationId xmlns:p14="http://schemas.microsoft.com/office/powerpoint/2010/main" val="218465647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Yet</a:t>
            </a:r>
            <a:r>
              <a:rPr lang="en-GB" baseline="0" dirty="0" smtClean="0"/>
              <a:t> as we have seen camp remains a fruitful critical framework today, even if it </a:t>
            </a:r>
            <a:r>
              <a:rPr lang="en-GB" baseline="0" smtClean="0"/>
              <a:t>has perhaps </a:t>
            </a:r>
            <a:r>
              <a:rPr lang="en-GB" baseline="0" dirty="0" smtClean="0"/>
              <a:t>returned somewhat to its aesthetic roots as opposed to being requisitioned for (narrowly defined) identity politics to the same extent, as the terms of that debate have moved on. </a:t>
            </a:r>
            <a:endParaRPr lang="fr-FR" dirty="0"/>
          </a:p>
        </p:txBody>
      </p:sp>
      <p:sp>
        <p:nvSpPr>
          <p:cNvPr id="4" name="Slide Number Placeholder 3"/>
          <p:cNvSpPr>
            <a:spLocks noGrp="1"/>
          </p:cNvSpPr>
          <p:nvPr>
            <p:ph type="sldNum" sz="quarter" idx="10"/>
          </p:nvPr>
        </p:nvSpPr>
        <p:spPr/>
        <p:txBody>
          <a:bodyPr/>
          <a:lstStyle/>
          <a:p>
            <a:fld id="{FE486EE4-5648-409A-AE99-4A110EC8F879}" type="slidenum">
              <a:rPr lang="fr-FR" smtClean="0"/>
              <a:t>6</a:t>
            </a:fld>
            <a:endParaRPr lang="fr-FR"/>
          </a:p>
        </p:txBody>
      </p:sp>
    </p:spTree>
    <p:extLst>
      <p:ext uri="{BB962C8B-B14F-4D97-AF65-F5344CB8AC3E}">
        <p14:creationId xmlns:p14="http://schemas.microsoft.com/office/powerpoint/2010/main" val="77123532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fr-F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fr-FR"/>
          </a:p>
        </p:txBody>
      </p:sp>
      <p:sp>
        <p:nvSpPr>
          <p:cNvPr id="4" name="Date Placeholder 3"/>
          <p:cNvSpPr>
            <a:spLocks noGrp="1"/>
          </p:cNvSpPr>
          <p:nvPr>
            <p:ph type="dt" sz="half" idx="10"/>
          </p:nvPr>
        </p:nvSpPr>
        <p:spPr/>
        <p:txBody>
          <a:bodyPr/>
          <a:lstStyle/>
          <a:p>
            <a:fld id="{C339F2AC-27FE-4BD8-A1A6-FC5B20CB3BA3}" type="datetimeFigureOut">
              <a:rPr lang="fr-FR" smtClean="0"/>
              <a:t>26/01/2016</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DBAAC581-A161-4819-9957-D0FA8552D9FD}" type="slidenum">
              <a:rPr lang="fr-FR" smtClean="0"/>
              <a:t>‹#›</a:t>
            </a:fld>
            <a:endParaRPr lang="fr-FR"/>
          </a:p>
        </p:txBody>
      </p:sp>
    </p:spTree>
    <p:extLst>
      <p:ext uri="{BB962C8B-B14F-4D97-AF65-F5344CB8AC3E}">
        <p14:creationId xmlns:p14="http://schemas.microsoft.com/office/powerpoint/2010/main" val="7566183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r-FR"/>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4" name="Date Placeholder 3"/>
          <p:cNvSpPr>
            <a:spLocks noGrp="1"/>
          </p:cNvSpPr>
          <p:nvPr>
            <p:ph type="dt" sz="half" idx="10"/>
          </p:nvPr>
        </p:nvSpPr>
        <p:spPr/>
        <p:txBody>
          <a:bodyPr/>
          <a:lstStyle/>
          <a:p>
            <a:fld id="{C339F2AC-27FE-4BD8-A1A6-FC5B20CB3BA3}" type="datetimeFigureOut">
              <a:rPr lang="fr-FR" smtClean="0"/>
              <a:t>26/01/2016</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DBAAC581-A161-4819-9957-D0FA8552D9FD}" type="slidenum">
              <a:rPr lang="fr-FR" smtClean="0"/>
              <a:t>‹#›</a:t>
            </a:fld>
            <a:endParaRPr lang="fr-FR"/>
          </a:p>
        </p:txBody>
      </p:sp>
    </p:spTree>
    <p:extLst>
      <p:ext uri="{BB962C8B-B14F-4D97-AF65-F5344CB8AC3E}">
        <p14:creationId xmlns:p14="http://schemas.microsoft.com/office/powerpoint/2010/main" val="429048838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fr-F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4" name="Date Placeholder 3"/>
          <p:cNvSpPr>
            <a:spLocks noGrp="1"/>
          </p:cNvSpPr>
          <p:nvPr>
            <p:ph type="dt" sz="half" idx="10"/>
          </p:nvPr>
        </p:nvSpPr>
        <p:spPr/>
        <p:txBody>
          <a:bodyPr/>
          <a:lstStyle/>
          <a:p>
            <a:fld id="{C339F2AC-27FE-4BD8-A1A6-FC5B20CB3BA3}" type="datetimeFigureOut">
              <a:rPr lang="fr-FR" smtClean="0"/>
              <a:t>26/01/2016</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DBAAC581-A161-4819-9957-D0FA8552D9FD}" type="slidenum">
              <a:rPr lang="fr-FR" smtClean="0"/>
              <a:t>‹#›</a:t>
            </a:fld>
            <a:endParaRPr lang="fr-FR"/>
          </a:p>
        </p:txBody>
      </p:sp>
    </p:spTree>
    <p:extLst>
      <p:ext uri="{BB962C8B-B14F-4D97-AF65-F5344CB8AC3E}">
        <p14:creationId xmlns:p14="http://schemas.microsoft.com/office/powerpoint/2010/main" val="247834169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r-FR"/>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4" name="Date Placeholder 3"/>
          <p:cNvSpPr>
            <a:spLocks noGrp="1"/>
          </p:cNvSpPr>
          <p:nvPr>
            <p:ph type="dt" sz="half" idx="10"/>
          </p:nvPr>
        </p:nvSpPr>
        <p:spPr/>
        <p:txBody>
          <a:bodyPr/>
          <a:lstStyle/>
          <a:p>
            <a:fld id="{C339F2AC-27FE-4BD8-A1A6-FC5B20CB3BA3}" type="datetimeFigureOut">
              <a:rPr lang="fr-FR" smtClean="0"/>
              <a:t>26/01/2016</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DBAAC581-A161-4819-9957-D0FA8552D9FD}" type="slidenum">
              <a:rPr lang="fr-FR" smtClean="0"/>
              <a:t>‹#›</a:t>
            </a:fld>
            <a:endParaRPr lang="fr-FR"/>
          </a:p>
        </p:txBody>
      </p:sp>
    </p:spTree>
    <p:extLst>
      <p:ext uri="{BB962C8B-B14F-4D97-AF65-F5344CB8AC3E}">
        <p14:creationId xmlns:p14="http://schemas.microsoft.com/office/powerpoint/2010/main" val="57997004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fr-F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339F2AC-27FE-4BD8-A1A6-FC5B20CB3BA3}" type="datetimeFigureOut">
              <a:rPr lang="fr-FR" smtClean="0"/>
              <a:t>26/01/2016</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DBAAC581-A161-4819-9957-D0FA8552D9FD}" type="slidenum">
              <a:rPr lang="fr-FR" smtClean="0"/>
              <a:t>‹#›</a:t>
            </a:fld>
            <a:endParaRPr lang="fr-FR"/>
          </a:p>
        </p:txBody>
      </p:sp>
    </p:spTree>
    <p:extLst>
      <p:ext uri="{BB962C8B-B14F-4D97-AF65-F5344CB8AC3E}">
        <p14:creationId xmlns:p14="http://schemas.microsoft.com/office/powerpoint/2010/main" val="269150079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r-F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5" name="Date Placeholder 4"/>
          <p:cNvSpPr>
            <a:spLocks noGrp="1"/>
          </p:cNvSpPr>
          <p:nvPr>
            <p:ph type="dt" sz="half" idx="10"/>
          </p:nvPr>
        </p:nvSpPr>
        <p:spPr/>
        <p:txBody>
          <a:bodyPr/>
          <a:lstStyle/>
          <a:p>
            <a:fld id="{C339F2AC-27FE-4BD8-A1A6-FC5B20CB3BA3}" type="datetimeFigureOut">
              <a:rPr lang="fr-FR" smtClean="0"/>
              <a:t>26/01/2016</a:t>
            </a:fld>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DBAAC581-A161-4819-9957-D0FA8552D9FD}" type="slidenum">
              <a:rPr lang="fr-FR" smtClean="0"/>
              <a:t>‹#›</a:t>
            </a:fld>
            <a:endParaRPr lang="fr-FR"/>
          </a:p>
        </p:txBody>
      </p:sp>
    </p:spTree>
    <p:extLst>
      <p:ext uri="{BB962C8B-B14F-4D97-AF65-F5344CB8AC3E}">
        <p14:creationId xmlns:p14="http://schemas.microsoft.com/office/powerpoint/2010/main" val="158485187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fr-F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7" name="Date Placeholder 6"/>
          <p:cNvSpPr>
            <a:spLocks noGrp="1"/>
          </p:cNvSpPr>
          <p:nvPr>
            <p:ph type="dt" sz="half" idx="10"/>
          </p:nvPr>
        </p:nvSpPr>
        <p:spPr/>
        <p:txBody>
          <a:bodyPr/>
          <a:lstStyle/>
          <a:p>
            <a:fld id="{C339F2AC-27FE-4BD8-A1A6-FC5B20CB3BA3}" type="datetimeFigureOut">
              <a:rPr lang="fr-FR" smtClean="0"/>
              <a:t>26/01/2016</a:t>
            </a:fld>
            <a:endParaRPr lang="fr-FR"/>
          </a:p>
        </p:txBody>
      </p:sp>
      <p:sp>
        <p:nvSpPr>
          <p:cNvPr id="8" name="Footer Placeholder 7"/>
          <p:cNvSpPr>
            <a:spLocks noGrp="1"/>
          </p:cNvSpPr>
          <p:nvPr>
            <p:ph type="ftr" sz="quarter" idx="11"/>
          </p:nvPr>
        </p:nvSpPr>
        <p:spPr/>
        <p:txBody>
          <a:bodyPr/>
          <a:lstStyle/>
          <a:p>
            <a:endParaRPr lang="fr-FR"/>
          </a:p>
        </p:txBody>
      </p:sp>
      <p:sp>
        <p:nvSpPr>
          <p:cNvPr id="9" name="Slide Number Placeholder 8"/>
          <p:cNvSpPr>
            <a:spLocks noGrp="1"/>
          </p:cNvSpPr>
          <p:nvPr>
            <p:ph type="sldNum" sz="quarter" idx="12"/>
          </p:nvPr>
        </p:nvSpPr>
        <p:spPr/>
        <p:txBody>
          <a:bodyPr/>
          <a:lstStyle/>
          <a:p>
            <a:fld id="{DBAAC581-A161-4819-9957-D0FA8552D9FD}" type="slidenum">
              <a:rPr lang="fr-FR" smtClean="0"/>
              <a:t>‹#›</a:t>
            </a:fld>
            <a:endParaRPr lang="fr-FR"/>
          </a:p>
        </p:txBody>
      </p:sp>
    </p:spTree>
    <p:extLst>
      <p:ext uri="{BB962C8B-B14F-4D97-AF65-F5344CB8AC3E}">
        <p14:creationId xmlns:p14="http://schemas.microsoft.com/office/powerpoint/2010/main" val="341815540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r-FR"/>
          </a:p>
        </p:txBody>
      </p:sp>
      <p:sp>
        <p:nvSpPr>
          <p:cNvPr id="3" name="Date Placeholder 2"/>
          <p:cNvSpPr>
            <a:spLocks noGrp="1"/>
          </p:cNvSpPr>
          <p:nvPr>
            <p:ph type="dt" sz="half" idx="10"/>
          </p:nvPr>
        </p:nvSpPr>
        <p:spPr/>
        <p:txBody>
          <a:bodyPr/>
          <a:lstStyle/>
          <a:p>
            <a:fld id="{C339F2AC-27FE-4BD8-A1A6-FC5B20CB3BA3}" type="datetimeFigureOut">
              <a:rPr lang="fr-FR" smtClean="0"/>
              <a:t>26/01/2016</a:t>
            </a:fld>
            <a:endParaRPr lang="fr-FR"/>
          </a:p>
        </p:txBody>
      </p:sp>
      <p:sp>
        <p:nvSpPr>
          <p:cNvPr id="4" name="Footer Placeholder 3"/>
          <p:cNvSpPr>
            <a:spLocks noGrp="1"/>
          </p:cNvSpPr>
          <p:nvPr>
            <p:ph type="ftr" sz="quarter" idx="11"/>
          </p:nvPr>
        </p:nvSpPr>
        <p:spPr/>
        <p:txBody>
          <a:bodyPr/>
          <a:lstStyle/>
          <a:p>
            <a:endParaRPr lang="fr-FR"/>
          </a:p>
        </p:txBody>
      </p:sp>
      <p:sp>
        <p:nvSpPr>
          <p:cNvPr id="5" name="Slide Number Placeholder 4"/>
          <p:cNvSpPr>
            <a:spLocks noGrp="1"/>
          </p:cNvSpPr>
          <p:nvPr>
            <p:ph type="sldNum" sz="quarter" idx="12"/>
          </p:nvPr>
        </p:nvSpPr>
        <p:spPr/>
        <p:txBody>
          <a:bodyPr/>
          <a:lstStyle/>
          <a:p>
            <a:fld id="{DBAAC581-A161-4819-9957-D0FA8552D9FD}" type="slidenum">
              <a:rPr lang="fr-FR" smtClean="0"/>
              <a:t>‹#›</a:t>
            </a:fld>
            <a:endParaRPr lang="fr-FR"/>
          </a:p>
        </p:txBody>
      </p:sp>
    </p:spTree>
    <p:extLst>
      <p:ext uri="{BB962C8B-B14F-4D97-AF65-F5344CB8AC3E}">
        <p14:creationId xmlns:p14="http://schemas.microsoft.com/office/powerpoint/2010/main" val="146745069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339F2AC-27FE-4BD8-A1A6-FC5B20CB3BA3}" type="datetimeFigureOut">
              <a:rPr lang="fr-FR" smtClean="0"/>
              <a:t>26/01/2016</a:t>
            </a:fld>
            <a:endParaRPr lang="fr-FR"/>
          </a:p>
        </p:txBody>
      </p:sp>
      <p:sp>
        <p:nvSpPr>
          <p:cNvPr id="3" name="Footer Placeholder 2"/>
          <p:cNvSpPr>
            <a:spLocks noGrp="1"/>
          </p:cNvSpPr>
          <p:nvPr>
            <p:ph type="ftr" sz="quarter" idx="11"/>
          </p:nvPr>
        </p:nvSpPr>
        <p:spPr/>
        <p:txBody>
          <a:bodyPr/>
          <a:lstStyle/>
          <a:p>
            <a:endParaRPr lang="fr-FR"/>
          </a:p>
        </p:txBody>
      </p:sp>
      <p:sp>
        <p:nvSpPr>
          <p:cNvPr id="4" name="Slide Number Placeholder 3"/>
          <p:cNvSpPr>
            <a:spLocks noGrp="1"/>
          </p:cNvSpPr>
          <p:nvPr>
            <p:ph type="sldNum" sz="quarter" idx="12"/>
          </p:nvPr>
        </p:nvSpPr>
        <p:spPr/>
        <p:txBody>
          <a:bodyPr/>
          <a:lstStyle/>
          <a:p>
            <a:fld id="{DBAAC581-A161-4819-9957-D0FA8552D9FD}" type="slidenum">
              <a:rPr lang="fr-FR" smtClean="0"/>
              <a:t>‹#›</a:t>
            </a:fld>
            <a:endParaRPr lang="fr-FR"/>
          </a:p>
        </p:txBody>
      </p:sp>
    </p:spTree>
    <p:extLst>
      <p:ext uri="{BB962C8B-B14F-4D97-AF65-F5344CB8AC3E}">
        <p14:creationId xmlns:p14="http://schemas.microsoft.com/office/powerpoint/2010/main" val="9692645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fr-F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339F2AC-27FE-4BD8-A1A6-FC5B20CB3BA3}" type="datetimeFigureOut">
              <a:rPr lang="fr-FR" smtClean="0"/>
              <a:t>26/01/2016</a:t>
            </a:fld>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DBAAC581-A161-4819-9957-D0FA8552D9FD}" type="slidenum">
              <a:rPr lang="fr-FR" smtClean="0"/>
              <a:t>‹#›</a:t>
            </a:fld>
            <a:endParaRPr lang="fr-FR"/>
          </a:p>
        </p:txBody>
      </p:sp>
    </p:spTree>
    <p:extLst>
      <p:ext uri="{BB962C8B-B14F-4D97-AF65-F5344CB8AC3E}">
        <p14:creationId xmlns:p14="http://schemas.microsoft.com/office/powerpoint/2010/main" val="66134777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fr-F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339F2AC-27FE-4BD8-A1A6-FC5B20CB3BA3}" type="datetimeFigureOut">
              <a:rPr lang="fr-FR" smtClean="0"/>
              <a:t>26/01/2016</a:t>
            </a:fld>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DBAAC581-A161-4819-9957-D0FA8552D9FD}" type="slidenum">
              <a:rPr lang="fr-FR" smtClean="0"/>
              <a:t>‹#›</a:t>
            </a:fld>
            <a:endParaRPr lang="fr-FR"/>
          </a:p>
        </p:txBody>
      </p:sp>
    </p:spTree>
    <p:extLst>
      <p:ext uri="{BB962C8B-B14F-4D97-AF65-F5344CB8AC3E}">
        <p14:creationId xmlns:p14="http://schemas.microsoft.com/office/powerpoint/2010/main" val="119731569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fr-F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339F2AC-27FE-4BD8-A1A6-FC5B20CB3BA3}" type="datetimeFigureOut">
              <a:rPr lang="fr-FR" smtClean="0"/>
              <a:t>26/01/2016</a:t>
            </a:fld>
            <a:endParaRPr lang="fr-F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BAAC581-A161-4819-9957-D0FA8552D9FD}" type="slidenum">
              <a:rPr lang="fr-FR" smtClean="0"/>
              <a:t>‹#›</a:t>
            </a:fld>
            <a:endParaRPr lang="fr-FR"/>
          </a:p>
        </p:txBody>
      </p:sp>
    </p:spTree>
    <p:extLst>
      <p:ext uri="{BB962C8B-B14F-4D97-AF65-F5344CB8AC3E}">
        <p14:creationId xmlns:p14="http://schemas.microsoft.com/office/powerpoint/2010/main" val="3223654034"/>
      </p:ext>
    </p:extLst>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7.xml"/><Relationship Id="rId4" Type="http://schemas.openxmlformats.org/officeDocument/2006/relationships/image" Target="../media/image12.png"/></Relationships>
</file>

<file path=ppt/slides/_rels/slide1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7.xml"/><Relationship Id="rId6" Type="http://schemas.openxmlformats.org/officeDocument/2006/relationships/image" Target="../media/image17.jpeg"/><Relationship Id="rId5" Type="http://schemas.openxmlformats.org/officeDocument/2006/relationships/image" Target="../media/image16.png"/><Relationship Id="rId4" Type="http://schemas.openxmlformats.org/officeDocument/2006/relationships/image" Target="../media/image15.png"/></Relationships>
</file>

<file path=ppt/slides/_rels/slide12.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8.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comments" Target="../comments/comment1.xml"/><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image" Target="../media/image7.jpeg"/><Relationship Id="rId2" Type="http://schemas.openxmlformats.org/officeDocument/2006/relationships/image" Target="../media/image2.png"/><Relationship Id="rId1" Type="http://schemas.openxmlformats.org/officeDocument/2006/relationships/slideLayout" Target="../slideLayouts/slideLayout7.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403648" y="2996952"/>
            <a:ext cx="6368752" cy="2641848"/>
          </a:xfrm>
        </p:spPr>
        <p:txBody>
          <a:bodyPr/>
          <a:lstStyle/>
          <a:p>
            <a:endParaRPr lang="en-GB" dirty="0" smtClean="0"/>
          </a:p>
          <a:p>
            <a:r>
              <a:rPr lang="en-GB" dirty="0" smtClean="0"/>
              <a:t>Week 3: Queering the Auteur</a:t>
            </a:r>
            <a:endParaRPr lang="fr-FR" dirty="0"/>
          </a:p>
        </p:txBody>
      </p:sp>
      <p:sp>
        <p:nvSpPr>
          <p:cNvPr id="4" name="TextBox 3"/>
          <p:cNvSpPr txBox="1"/>
          <p:nvPr/>
        </p:nvSpPr>
        <p:spPr>
          <a:xfrm>
            <a:off x="827584" y="980728"/>
            <a:ext cx="7848872" cy="2554545"/>
          </a:xfrm>
          <a:prstGeom prst="rect">
            <a:avLst/>
          </a:prstGeom>
          <a:noFill/>
        </p:spPr>
        <p:txBody>
          <a:bodyPr wrap="square" rtlCol="0">
            <a:spAutoFit/>
          </a:bodyPr>
          <a:lstStyle/>
          <a:p>
            <a:pPr algn="ctr"/>
            <a:endParaRPr lang="en-GB" sz="4000" dirty="0" smtClean="0">
              <a:latin typeface="+mj-lt"/>
            </a:endParaRPr>
          </a:p>
          <a:p>
            <a:pPr algn="ctr"/>
            <a:r>
              <a:rPr lang="en-GB" sz="4000" dirty="0" smtClean="0">
                <a:latin typeface="+mj-lt"/>
              </a:rPr>
              <a:t>STATES OF THE NATION: FRENCH CINEMA AND SOCIETY FROM 1990 TO THE PRESENT</a:t>
            </a:r>
            <a:endParaRPr lang="fr-FR" sz="4000" dirty="0">
              <a:latin typeface="+mj-lt"/>
            </a:endParaRPr>
          </a:p>
        </p:txBody>
      </p:sp>
      <p:sp>
        <p:nvSpPr>
          <p:cNvPr id="5" name="Title 4"/>
          <p:cNvSpPr>
            <a:spLocks noGrp="1"/>
          </p:cNvSpPr>
          <p:nvPr>
            <p:ph type="ctrTitle"/>
          </p:nvPr>
        </p:nvSpPr>
        <p:spPr/>
        <p:txBody>
          <a:bodyPr/>
          <a:lstStyle/>
          <a:p>
            <a:endParaRPr lang="fr-FR" dirty="0"/>
          </a:p>
        </p:txBody>
      </p:sp>
    </p:spTree>
    <p:extLst>
      <p:ext uri="{BB962C8B-B14F-4D97-AF65-F5344CB8AC3E}">
        <p14:creationId xmlns:p14="http://schemas.microsoft.com/office/powerpoint/2010/main" val="34634135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9"/>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131839" y="620688"/>
            <a:ext cx="2819097" cy="406550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1510578"/>
            <a:ext cx="2897056" cy="391917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2"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156176" y="1151184"/>
            <a:ext cx="2814951" cy="463796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TextBox 3"/>
          <p:cNvSpPr txBox="1"/>
          <p:nvPr/>
        </p:nvSpPr>
        <p:spPr>
          <a:xfrm>
            <a:off x="323528" y="620688"/>
            <a:ext cx="2088232" cy="646331"/>
          </a:xfrm>
          <a:prstGeom prst="rect">
            <a:avLst/>
          </a:prstGeom>
          <a:noFill/>
        </p:spPr>
        <p:txBody>
          <a:bodyPr wrap="square" rtlCol="0">
            <a:spAutoFit/>
          </a:bodyPr>
          <a:lstStyle/>
          <a:p>
            <a:pPr algn="ctr"/>
            <a:endParaRPr lang="en-GB" dirty="0" smtClean="0"/>
          </a:p>
          <a:p>
            <a:pPr algn="ctr"/>
            <a:r>
              <a:rPr lang="en-GB" dirty="0" smtClean="0"/>
              <a:t>1996</a:t>
            </a:r>
            <a:endParaRPr lang="fr-FR" dirty="0"/>
          </a:p>
        </p:txBody>
      </p:sp>
      <p:sp>
        <p:nvSpPr>
          <p:cNvPr id="5" name="TextBox 4"/>
          <p:cNvSpPr txBox="1"/>
          <p:nvPr/>
        </p:nvSpPr>
        <p:spPr>
          <a:xfrm>
            <a:off x="3635896" y="4869160"/>
            <a:ext cx="1800200" cy="369332"/>
          </a:xfrm>
          <a:prstGeom prst="rect">
            <a:avLst/>
          </a:prstGeom>
          <a:noFill/>
        </p:spPr>
        <p:txBody>
          <a:bodyPr wrap="square" rtlCol="0">
            <a:spAutoFit/>
          </a:bodyPr>
          <a:lstStyle/>
          <a:p>
            <a:pPr algn="ctr"/>
            <a:r>
              <a:rPr lang="en-GB" dirty="0" smtClean="0"/>
              <a:t>1999</a:t>
            </a:r>
            <a:endParaRPr lang="fr-FR" dirty="0"/>
          </a:p>
        </p:txBody>
      </p:sp>
      <p:sp>
        <p:nvSpPr>
          <p:cNvPr id="6" name="TextBox 5"/>
          <p:cNvSpPr txBox="1"/>
          <p:nvPr/>
        </p:nvSpPr>
        <p:spPr>
          <a:xfrm>
            <a:off x="6732240" y="764704"/>
            <a:ext cx="1368152" cy="369332"/>
          </a:xfrm>
          <a:prstGeom prst="rect">
            <a:avLst/>
          </a:prstGeom>
          <a:noFill/>
        </p:spPr>
        <p:txBody>
          <a:bodyPr wrap="square" rtlCol="0">
            <a:spAutoFit/>
          </a:bodyPr>
          <a:lstStyle/>
          <a:p>
            <a:pPr algn="ctr"/>
            <a:r>
              <a:rPr lang="en-GB" dirty="0" smtClean="0"/>
              <a:t>2003</a:t>
            </a:r>
            <a:endParaRPr lang="fr-FR" dirty="0"/>
          </a:p>
        </p:txBody>
      </p:sp>
      <p:sp>
        <p:nvSpPr>
          <p:cNvPr id="7" name="TextBox 6"/>
          <p:cNvSpPr txBox="1"/>
          <p:nvPr/>
        </p:nvSpPr>
        <p:spPr>
          <a:xfrm>
            <a:off x="2123728" y="0"/>
            <a:ext cx="4680520" cy="461665"/>
          </a:xfrm>
          <a:prstGeom prst="rect">
            <a:avLst/>
          </a:prstGeom>
          <a:noFill/>
        </p:spPr>
        <p:txBody>
          <a:bodyPr wrap="square" rtlCol="0">
            <a:spAutoFit/>
          </a:bodyPr>
          <a:lstStyle/>
          <a:p>
            <a:pPr algn="ctr"/>
            <a:r>
              <a:rPr lang="en-GB" sz="2400" b="1" u="sng" dirty="0" smtClean="0"/>
              <a:t>A Few Exceptions?</a:t>
            </a:r>
            <a:endParaRPr lang="fr-FR" sz="2400" b="1" u="sng" dirty="0"/>
          </a:p>
        </p:txBody>
      </p:sp>
    </p:spTree>
    <p:extLst>
      <p:ext uri="{BB962C8B-B14F-4D97-AF65-F5344CB8AC3E}">
        <p14:creationId xmlns:p14="http://schemas.microsoft.com/office/powerpoint/2010/main" val="359525924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67544" y="-2295644"/>
            <a:ext cx="7992888" cy="7663636"/>
          </a:xfrm>
          <a:prstGeom prst="rect">
            <a:avLst/>
          </a:prstGeom>
        </p:spPr>
        <p:txBody>
          <a:bodyPr wrap="square">
            <a:spAutoFit/>
          </a:bodyPr>
          <a:lstStyle/>
          <a:p>
            <a:endParaRPr lang="fr-FR" dirty="0" smtClean="0"/>
          </a:p>
          <a:p>
            <a:endParaRPr lang="fr-FR" dirty="0"/>
          </a:p>
          <a:p>
            <a:endParaRPr lang="fr-FR" dirty="0" smtClean="0"/>
          </a:p>
          <a:p>
            <a:endParaRPr lang="fr-FR" dirty="0"/>
          </a:p>
          <a:p>
            <a:endParaRPr lang="fr-FR" dirty="0" smtClean="0"/>
          </a:p>
          <a:p>
            <a:endParaRPr lang="fr-FR" dirty="0" smtClean="0"/>
          </a:p>
          <a:p>
            <a:endParaRPr lang="fr-FR" dirty="0"/>
          </a:p>
          <a:p>
            <a:endParaRPr lang="fr-FR" dirty="0" smtClean="0"/>
          </a:p>
          <a:p>
            <a:endParaRPr lang="en-GB" dirty="0"/>
          </a:p>
          <a:p>
            <a:endParaRPr lang="en-GB" sz="2000" dirty="0" smtClean="0"/>
          </a:p>
          <a:p>
            <a:endParaRPr lang="en-GB" sz="2000" dirty="0"/>
          </a:p>
          <a:p>
            <a:r>
              <a:rPr lang="en-GB" sz="2000" u="sng" dirty="0" err="1" smtClean="0"/>
              <a:t>Ozon’s</a:t>
            </a:r>
            <a:r>
              <a:rPr lang="en-GB" sz="2000" u="sng" dirty="0" smtClean="0"/>
              <a:t> Filmography as Director</a:t>
            </a:r>
            <a:endParaRPr lang="fr-FR" u="sng" dirty="0"/>
          </a:p>
          <a:p>
            <a:r>
              <a:rPr lang="fr-FR" dirty="0" smtClean="0">
                <a:solidFill>
                  <a:srgbClr val="FF0000"/>
                </a:solidFill>
              </a:rPr>
              <a:t>2014 </a:t>
            </a:r>
            <a:r>
              <a:rPr lang="fr-FR" b="1" dirty="0" smtClean="0">
                <a:solidFill>
                  <a:srgbClr val="FF0000"/>
                </a:solidFill>
              </a:rPr>
              <a:t>Une nouvelle amie</a:t>
            </a:r>
            <a:r>
              <a:rPr lang="fr-FR" dirty="0"/>
              <a:t/>
            </a:r>
            <a:br>
              <a:rPr lang="fr-FR" dirty="0"/>
            </a:br>
            <a:r>
              <a:rPr lang="fr-FR" dirty="0" smtClean="0"/>
              <a:t>2013 </a:t>
            </a:r>
            <a:r>
              <a:rPr lang="fr-FR" b="1" dirty="0" smtClean="0"/>
              <a:t>Jeune et jolie</a:t>
            </a:r>
            <a:r>
              <a:rPr lang="fr-FR" dirty="0"/>
              <a:t/>
            </a:r>
            <a:br>
              <a:rPr lang="fr-FR" dirty="0"/>
            </a:br>
            <a:r>
              <a:rPr lang="fr-FR" dirty="0" smtClean="0"/>
              <a:t>2012 </a:t>
            </a:r>
            <a:r>
              <a:rPr lang="fr-FR" b="1" dirty="0" smtClean="0"/>
              <a:t>In the House</a:t>
            </a:r>
            <a:r>
              <a:rPr lang="fr-FR" dirty="0"/>
              <a:t/>
            </a:r>
            <a:br>
              <a:rPr lang="fr-FR" dirty="0"/>
            </a:br>
            <a:r>
              <a:rPr lang="fr-FR" dirty="0" smtClean="0"/>
              <a:t>2010 </a:t>
            </a:r>
            <a:r>
              <a:rPr lang="fr-FR" b="1" dirty="0" smtClean="0"/>
              <a:t>Potiche</a:t>
            </a:r>
            <a:r>
              <a:rPr lang="fr-FR" dirty="0" smtClean="0"/>
              <a:t> </a:t>
            </a:r>
            <a:r>
              <a:rPr lang="fr-FR" dirty="0"/>
              <a:t/>
            </a:r>
            <a:br>
              <a:rPr lang="fr-FR" dirty="0"/>
            </a:br>
            <a:r>
              <a:rPr lang="fr-FR" dirty="0" smtClean="0"/>
              <a:t>2009 </a:t>
            </a:r>
            <a:r>
              <a:rPr lang="fr-FR" b="1" dirty="0" smtClean="0"/>
              <a:t>Le refuge</a:t>
            </a:r>
            <a:r>
              <a:rPr lang="fr-FR" dirty="0" smtClean="0"/>
              <a:t> </a:t>
            </a:r>
            <a:r>
              <a:rPr lang="fr-FR" dirty="0"/>
              <a:t/>
            </a:r>
            <a:br>
              <a:rPr lang="fr-FR" dirty="0"/>
            </a:br>
            <a:r>
              <a:rPr lang="fr-FR" dirty="0" smtClean="0"/>
              <a:t>2009 </a:t>
            </a:r>
            <a:r>
              <a:rPr lang="fr-FR" b="1" dirty="0" smtClean="0"/>
              <a:t>Ricky</a:t>
            </a:r>
            <a:r>
              <a:rPr lang="fr-FR" dirty="0" smtClean="0"/>
              <a:t> </a:t>
            </a:r>
            <a:r>
              <a:rPr lang="fr-FR" dirty="0"/>
              <a:t/>
            </a:r>
            <a:br>
              <a:rPr lang="fr-FR" dirty="0"/>
            </a:br>
            <a:r>
              <a:rPr lang="fr-FR" dirty="0"/>
              <a:t> 2007 </a:t>
            </a:r>
            <a:r>
              <a:rPr lang="fr-FR" b="1" dirty="0" smtClean="0"/>
              <a:t>Ange</a:t>
            </a:r>
            <a:r>
              <a:rPr lang="fr-FR" dirty="0" smtClean="0"/>
              <a:t>  </a:t>
            </a:r>
            <a:r>
              <a:rPr lang="fr-FR" dirty="0"/>
              <a:t/>
            </a:r>
            <a:br>
              <a:rPr lang="fr-FR" dirty="0"/>
            </a:br>
            <a:r>
              <a:rPr lang="fr-FR" dirty="0">
                <a:solidFill>
                  <a:srgbClr val="FF0000"/>
                </a:solidFill>
              </a:rPr>
              <a:t> 2005 </a:t>
            </a:r>
            <a:r>
              <a:rPr lang="fr-FR" b="1" dirty="0" smtClean="0">
                <a:solidFill>
                  <a:srgbClr val="FF0000"/>
                </a:solidFill>
              </a:rPr>
              <a:t>Le Temps qui reste</a:t>
            </a:r>
            <a:r>
              <a:rPr lang="fr-FR" dirty="0"/>
              <a:t/>
            </a:r>
            <a:br>
              <a:rPr lang="fr-FR" dirty="0"/>
            </a:br>
            <a:r>
              <a:rPr lang="fr-FR" dirty="0"/>
              <a:t> 2004 </a:t>
            </a:r>
            <a:r>
              <a:rPr lang="fr-FR" b="1" dirty="0" smtClean="0"/>
              <a:t>5x2</a:t>
            </a:r>
            <a:r>
              <a:rPr lang="fr-FR" dirty="0" smtClean="0"/>
              <a:t> </a:t>
            </a:r>
            <a:r>
              <a:rPr lang="fr-FR" dirty="0"/>
              <a:t/>
            </a:r>
            <a:br>
              <a:rPr lang="fr-FR" dirty="0"/>
            </a:br>
            <a:r>
              <a:rPr lang="fr-FR" dirty="0"/>
              <a:t> </a:t>
            </a:r>
            <a:r>
              <a:rPr lang="fr-FR" dirty="0">
                <a:solidFill>
                  <a:srgbClr val="FF0000"/>
                </a:solidFill>
              </a:rPr>
              <a:t>2003 </a:t>
            </a:r>
            <a:r>
              <a:rPr lang="fr-FR" b="1" dirty="0" err="1" smtClean="0">
                <a:solidFill>
                  <a:srgbClr val="FF0000"/>
                </a:solidFill>
              </a:rPr>
              <a:t>Swimming</a:t>
            </a:r>
            <a:r>
              <a:rPr lang="fr-FR" b="1" dirty="0" smtClean="0">
                <a:solidFill>
                  <a:srgbClr val="FF0000"/>
                </a:solidFill>
              </a:rPr>
              <a:t> Pool</a:t>
            </a:r>
            <a:r>
              <a:rPr lang="fr-FR" dirty="0">
                <a:solidFill>
                  <a:srgbClr val="FF0000"/>
                </a:solidFill>
              </a:rPr>
              <a:t/>
            </a:r>
            <a:br>
              <a:rPr lang="fr-FR" dirty="0">
                <a:solidFill>
                  <a:srgbClr val="FF0000"/>
                </a:solidFill>
              </a:rPr>
            </a:br>
            <a:r>
              <a:rPr lang="fr-FR" dirty="0">
                <a:solidFill>
                  <a:srgbClr val="FF0000"/>
                </a:solidFill>
              </a:rPr>
              <a:t> 2002 </a:t>
            </a:r>
            <a:r>
              <a:rPr lang="fr-FR" b="1" dirty="0" smtClean="0">
                <a:solidFill>
                  <a:srgbClr val="FF0000"/>
                </a:solidFill>
              </a:rPr>
              <a:t>8 femmes</a:t>
            </a:r>
            <a:r>
              <a:rPr lang="fr-FR" dirty="0" smtClean="0">
                <a:solidFill>
                  <a:srgbClr val="FF0000"/>
                </a:solidFill>
              </a:rPr>
              <a:t> </a:t>
            </a:r>
            <a:r>
              <a:rPr lang="fr-FR" dirty="0"/>
              <a:t/>
            </a:r>
            <a:br>
              <a:rPr lang="fr-FR" dirty="0"/>
            </a:br>
            <a:r>
              <a:rPr lang="fr-FR" dirty="0"/>
              <a:t> 2000 </a:t>
            </a:r>
            <a:r>
              <a:rPr lang="fr-FR" b="1" dirty="0" smtClean="0"/>
              <a:t>Sous le sable</a:t>
            </a:r>
            <a:r>
              <a:rPr lang="fr-FR" dirty="0"/>
              <a:t/>
            </a:r>
            <a:br>
              <a:rPr lang="fr-FR" dirty="0"/>
            </a:br>
            <a:r>
              <a:rPr lang="fr-FR" dirty="0"/>
              <a:t> </a:t>
            </a:r>
            <a:r>
              <a:rPr lang="fr-FR" dirty="0">
                <a:solidFill>
                  <a:srgbClr val="FF0000"/>
                </a:solidFill>
              </a:rPr>
              <a:t>2000 </a:t>
            </a:r>
            <a:r>
              <a:rPr lang="fr-FR" b="1" dirty="0" smtClean="0">
                <a:solidFill>
                  <a:srgbClr val="FF0000"/>
                </a:solidFill>
              </a:rPr>
              <a:t>Gouttes d’eau sur pierres </a:t>
            </a:r>
            <a:r>
              <a:rPr lang="fr-FR" b="1" dirty="0" err="1" smtClean="0">
                <a:solidFill>
                  <a:srgbClr val="FF0000"/>
                </a:solidFill>
              </a:rPr>
              <a:t>br</a:t>
            </a:r>
            <a:r>
              <a:rPr lang="en-GB" dirty="0" err="1" smtClean="0">
                <a:solidFill>
                  <a:srgbClr val="FF0000"/>
                </a:solidFill>
              </a:rPr>
              <a:t>ûlantes</a:t>
            </a:r>
            <a:r>
              <a:rPr lang="fr-FR" dirty="0">
                <a:solidFill>
                  <a:srgbClr val="FF0000"/>
                </a:solidFill>
              </a:rPr>
              <a:t/>
            </a:r>
            <a:br>
              <a:rPr lang="fr-FR" dirty="0">
                <a:solidFill>
                  <a:srgbClr val="FF0000"/>
                </a:solidFill>
              </a:rPr>
            </a:br>
            <a:r>
              <a:rPr lang="fr-FR" dirty="0">
                <a:solidFill>
                  <a:srgbClr val="FF0000"/>
                </a:solidFill>
              </a:rPr>
              <a:t> 1999 </a:t>
            </a:r>
            <a:r>
              <a:rPr lang="fr-FR" b="1" dirty="0" smtClean="0">
                <a:solidFill>
                  <a:srgbClr val="FF0000"/>
                </a:solidFill>
              </a:rPr>
              <a:t>Les Amants criminels</a:t>
            </a:r>
            <a:endParaRPr lang="fr-FR" dirty="0" smtClean="0">
              <a:solidFill>
                <a:srgbClr val="FF0000"/>
              </a:solidFill>
            </a:endParaRPr>
          </a:p>
          <a:p>
            <a:r>
              <a:rPr lang="fr-FR" dirty="0" smtClean="0">
                <a:solidFill>
                  <a:srgbClr val="FF0000"/>
                </a:solidFill>
              </a:rPr>
              <a:t>1998 Sitcom</a:t>
            </a:r>
            <a:endParaRPr lang="fr-FR" dirty="0">
              <a:solidFill>
                <a:srgbClr val="FF0000"/>
              </a:solidFill>
            </a:endParaRPr>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048240" y="836712"/>
            <a:ext cx="1847922" cy="274704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07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07175" y="1044558"/>
            <a:ext cx="2036460" cy="271757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076"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72000" y="3892048"/>
            <a:ext cx="2032500" cy="276722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077"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948264" y="3762131"/>
            <a:ext cx="2047875" cy="29051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078" name="Picture 6"/>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547664" y="5288745"/>
            <a:ext cx="2482240" cy="149262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TextBox 2"/>
          <p:cNvSpPr txBox="1"/>
          <p:nvPr/>
        </p:nvSpPr>
        <p:spPr>
          <a:xfrm>
            <a:off x="1835696" y="116632"/>
            <a:ext cx="5904656" cy="461665"/>
          </a:xfrm>
          <a:prstGeom prst="rect">
            <a:avLst/>
          </a:prstGeom>
          <a:noFill/>
        </p:spPr>
        <p:txBody>
          <a:bodyPr wrap="square" rtlCol="0">
            <a:spAutoFit/>
          </a:bodyPr>
          <a:lstStyle/>
          <a:p>
            <a:pPr algn="ctr"/>
            <a:r>
              <a:rPr lang="en-GB" sz="2400" b="1" u="sng" dirty="0" smtClean="0"/>
              <a:t>The Case of </a:t>
            </a:r>
            <a:r>
              <a:rPr lang="en-GB" sz="2400" b="1" u="sng" dirty="0" err="1" smtClean="0"/>
              <a:t>Ozon</a:t>
            </a:r>
            <a:endParaRPr lang="en-GB" sz="2400" b="1" u="sng" dirty="0"/>
          </a:p>
        </p:txBody>
      </p:sp>
    </p:spTree>
    <p:extLst>
      <p:ext uri="{BB962C8B-B14F-4D97-AF65-F5344CB8AC3E}">
        <p14:creationId xmlns:p14="http://schemas.microsoft.com/office/powerpoint/2010/main" val="235634053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240696" y="1772816"/>
            <a:ext cx="4411434" cy="25748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extBox 1"/>
          <p:cNvSpPr txBox="1"/>
          <p:nvPr/>
        </p:nvSpPr>
        <p:spPr>
          <a:xfrm>
            <a:off x="1907704" y="116632"/>
            <a:ext cx="5616624" cy="584775"/>
          </a:xfrm>
          <a:prstGeom prst="rect">
            <a:avLst/>
          </a:prstGeom>
          <a:noFill/>
        </p:spPr>
        <p:txBody>
          <a:bodyPr wrap="square" rtlCol="0">
            <a:spAutoFit/>
          </a:bodyPr>
          <a:lstStyle/>
          <a:p>
            <a:pPr algn="ctr"/>
            <a:r>
              <a:rPr lang="en-GB" sz="3200" b="1" u="sng" dirty="0" smtClean="0"/>
              <a:t>Schlock Horror in </a:t>
            </a:r>
            <a:r>
              <a:rPr lang="en-GB" sz="3200" b="1" u="sng" dirty="0" err="1" smtClean="0"/>
              <a:t>Ozon</a:t>
            </a:r>
            <a:endParaRPr lang="en-GB" sz="3200" b="1" u="sng" dirty="0"/>
          </a:p>
        </p:txBody>
      </p:sp>
      <p:pic>
        <p:nvPicPr>
          <p:cNvPr id="4"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27856" y="1412776"/>
            <a:ext cx="2639506" cy="374441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TextBox 4"/>
          <p:cNvSpPr txBox="1"/>
          <p:nvPr/>
        </p:nvSpPr>
        <p:spPr>
          <a:xfrm>
            <a:off x="3923928" y="4653136"/>
            <a:ext cx="4968552" cy="1938992"/>
          </a:xfrm>
          <a:prstGeom prst="rect">
            <a:avLst/>
          </a:prstGeom>
          <a:noFill/>
        </p:spPr>
        <p:txBody>
          <a:bodyPr wrap="square" rtlCol="0">
            <a:spAutoFit/>
          </a:bodyPr>
          <a:lstStyle/>
          <a:p>
            <a:endParaRPr lang="en-GB" sz="2400" dirty="0" smtClean="0"/>
          </a:p>
          <a:p>
            <a:r>
              <a:rPr lang="en-GB" sz="2400" dirty="0" smtClean="0"/>
              <a:t>‘[</a:t>
            </a:r>
            <a:r>
              <a:rPr lang="en-GB" sz="2400" b="1" dirty="0"/>
              <a:t>c]amp taste turns its back on the good-bad axis of ordinary aesthetic judgement’, rejecting ‘the pantheon of high culture</a:t>
            </a:r>
            <a:r>
              <a:rPr lang="en-GB" sz="2400" dirty="0"/>
              <a:t>’ (</a:t>
            </a:r>
            <a:r>
              <a:rPr lang="en-GB" sz="2400" dirty="0" smtClean="0"/>
              <a:t>p.286 Sontag)</a:t>
            </a:r>
            <a:endParaRPr lang="en-GB" sz="2400" dirty="0"/>
          </a:p>
        </p:txBody>
      </p:sp>
    </p:spTree>
    <p:extLst>
      <p:ext uri="{BB962C8B-B14F-4D97-AF65-F5344CB8AC3E}">
        <p14:creationId xmlns:p14="http://schemas.microsoft.com/office/powerpoint/2010/main" val="108503896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fr-FR"/>
          </a:p>
        </p:txBody>
      </p:sp>
      <p:pic>
        <p:nvPicPr>
          <p:cNvPr id="4" name="Picture 4"/>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971600" y="1412776"/>
            <a:ext cx="3312368" cy="450974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87824" y="1447453"/>
            <a:ext cx="3319561" cy="442981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TextBox 2"/>
          <p:cNvSpPr txBox="1"/>
          <p:nvPr/>
        </p:nvSpPr>
        <p:spPr>
          <a:xfrm>
            <a:off x="323528" y="332656"/>
            <a:ext cx="8712968" cy="1077218"/>
          </a:xfrm>
          <a:prstGeom prst="rect">
            <a:avLst/>
          </a:prstGeom>
          <a:noFill/>
        </p:spPr>
        <p:txBody>
          <a:bodyPr wrap="square" rtlCol="0">
            <a:spAutoFit/>
          </a:bodyPr>
          <a:lstStyle/>
          <a:p>
            <a:pPr algn="ctr"/>
            <a:r>
              <a:rPr lang="en-GB" sz="3200" b="1" u="sng" dirty="0" smtClean="0"/>
              <a:t>Musicals, Melodrama and </a:t>
            </a:r>
            <a:r>
              <a:rPr lang="en-GB" sz="3200" b="1" u="sng" dirty="0" smtClean="0"/>
              <a:t>Postmodern </a:t>
            </a:r>
            <a:r>
              <a:rPr lang="en-GB" sz="3200" b="1" u="sng" dirty="0" err="1" smtClean="0"/>
              <a:t>Allusionism</a:t>
            </a:r>
            <a:r>
              <a:rPr lang="en-GB" sz="3200" b="1" u="sng" dirty="0" smtClean="0"/>
              <a:t> </a:t>
            </a:r>
            <a:endParaRPr lang="en-GB" sz="3200" b="1" u="sng" dirty="0"/>
          </a:p>
        </p:txBody>
      </p:sp>
    </p:spTree>
    <p:extLst>
      <p:ext uri="{BB962C8B-B14F-4D97-AF65-F5344CB8AC3E}">
        <p14:creationId xmlns:p14="http://schemas.microsoft.com/office/powerpoint/2010/main" val="49293716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99592" y="1269760"/>
            <a:ext cx="3336460" cy="45761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93058" y="1276210"/>
            <a:ext cx="3387870" cy="45761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extBox 1"/>
          <p:cNvSpPr txBox="1"/>
          <p:nvPr/>
        </p:nvSpPr>
        <p:spPr>
          <a:xfrm>
            <a:off x="1547664" y="5661248"/>
            <a:ext cx="1728192" cy="646331"/>
          </a:xfrm>
          <a:prstGeom prst="rect">
            <a:avLst/>
          </a:prstGeom>
          <a:noFill/>
        </p:spPr>
        <p:txBody>
          <a:bodyPr wrap="square" rtlCol="0">
            <a:spAutoFit/>
          </a:bodyPr>
          <a:lstStyle/>
          <a:p>
            <a:pPr algn="ctr"/>
            <a:endParaRPr lang="en-GB" dirty="0" smtClean="0"/>
          </a:p>
          <a:p>
            <a:pPr algn="ctr"/>
            <a:r>
              <a:rPr lang="en-GB" dirty="0" smtClean="0"/>
              <a:t>1964</a:t>
            </a:r>
            <a:endParaRPr lang="en-GB" dirty="0"/>
          </a:p>
        </p:txBody>
      </p:sp>
      <p:sp>
        <p:nvSpPr>
          <p:cNvPr id="3" name="TextBox 2"/>
          <p:cNvSpPr txBox="1"/>
          <p:nvPr/>
        </p:nvSpPr>
        <p:spPr>
          <a:xfrm>
            <a:off x="5940152" y="5661248"/>
            <a:ext cx="1944216" cy="646331"/>
          </a:xfrm>
          <a:prstGeom prst="rect">
            <a:avLst/>
          </a:prstGeom>
          <a:noFill/>
        </p:spPr>
        <p:txBody>
          <a:bodyPr wrap="square" rtlCol="0">
            <a:spAutoFit/>
          </a:bodyPr>
          <a:lstStyle/>
          <a:p>
            <a:pPr algn="ctr"/>
            <a:endParaRPr lang="en-GB" dirty="0" smtClean="0"/>
          </a:p>
          <a:p>
            <a:pPr algn="ctr"/>
            <a:r>
              <a:rPr lang="en-GB" dirty="0" smtClean="0"/>
              <a:t>1967</a:t>
            </a:r>
            <a:endParaRPr lang="en-GB" dirty="0"/>
          </a:p>
        </p:txBody>
      </p:sp>
      <p:sp>
        <p:nvSpPr>
          <p:cNvPr id="4" name="TextBox 3"/>
          <p:cNvSpPr txBox="1"/>
          <p:nvPr/>
        </p:nvSpPr>
        <p:spPr>
          <a:xfrm>
            <a:off x="2051720" y="188640"/>
            <a:ext cx="5616624" cy="1077218"/>
          </a:xfrm>
          <a:prstGeom prst="rect">
            <a:avLst/>
          </a:prstGeom>
          <a:noFill/>
        </p:spPr>
        <p:txBody>
          <a:bodyPr wrap="square" rtlCol="0">
            <a:spAutoFit/>
          </a:bodyPr>
          <a:lstStyle/>
          <a:p>
            <a:pPr algn="ctr"/>
            <a:r>
              <a:rPr lang="en-GB" sz="3200" b="1" u="sng" dirty="0" smtClean="0"/>
              <a:t>(Trans)National </a:t>
            </a:r>
            <a:r>
              <a:rPr lang="en-GB" sz="3200" b="1" u="sng" dirty="0" err="1" smtClean="0"/>
              <a:t>Intertextual</a:t>
            </a:r>
            <a:r>
              <a:rPr lang="en-GB" sz="3200" b="1" u="sng" dirty="0" smtClean="0"/>
              <a:t> Palimpsests</a:t>
            </a:r>
            <a:endParaRPr lang="en-GB" sz="3200" b="1" u="sng" dirty="0"/>
          </a:p>
        </p:txBody>
      </p:sp>
    </p:spTree>
    <p:extLst>
      <p:ext uri="{BB962C8B-B14F-4D97-AF65-F5344CB8AC3E}">
        <p14:creationId xmlns:p14="http://schemas.microsoft.com/office/powerpoint/2010/main" val="279180642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83568" y="692696"/>
            <a:ext cx="7992888" cy="4585871"/>
          </a:xfrm>
          <a:prstGeom prst="rect">
            <a:avLst/>
          </a:prstGeom>
          <a:noFill/>
        </p:spPr>
        <p:txBody>
          <a:bodyPr wrap="square" rtlCol="0">
            <a:spAutoFit/>
          </a:bodyPr>
          <a:lstStyle/>
          <a:p>
            <a:endParaRPr lang="en-GB" dirty="0" smtClean="0"/>
          </a:p>
          <a:p>
            <a:endParaRPr lang="en-GB" dirty="0"/>
          </a:p>
          <a:p>
            <a:pPr algn="ctr"/>
            <a:r>
              <a:rPr lang="en-GB" sz="2400" u="sng" dirty="0" smtClean="0"/>
              <a:t>Additional Bibliography</a:t>
            </a:r>
          </a:p>
          <a:p>
            <a:endParaRPr lang="en-GB" dirty="0" smtClean="0"/>
          </a:p>
          <a:p>
            <a:endParaRPr lang="en-GB" dirty="0" smtClean="0"/>
          </a:p>
          <a:p>
            <a:pPr marL="342900" indent="-342900">
              <a:buFont typeface="Arial" panose="020B0604020202020204" pitchFamily="34" charset="0"/>
              <a:buChar char="•"/>
            </a:pPr>
            <a:r>
              <a:rPr lang="en-GB" sz="2000" dirty="0" smtClean="0"/>
              <a:t>Rick Altman, </a:t>
            </a:r>
            <a:r>
              <a:rPr lang="en-GB" sz="2000" i="1" dirty="0" smtClean="0"/>
              <a:t>The American Film Musical</a:t>
            </a:r>
            <a:r>
              <a:rPr lang="en-GB" sz="2000" dirty="0" smtClean="0"/>
              <a:t>, Oxford: John Wiley &amp; Sons, 1988.</a:t>
            </a:r>
          </a:p>
          <a:p>
            <a:endParaRPr lang="en-GB" sz="2000" dirty="0"/>
          </a:p>
          <a:p>
            <a:pPr marL="342900" indent="-342900">
              <a:buFont typeface="Arial" panose="020B0604020202020204" pitchFamily="34" charset="0"/>
              <a:buChar char="•"/>
            </a:pPr>
            <a:r>
              <a:rPr lang="en-GB" sz="2000" dirty="0" smtClean="0"/>
              <a:t>Lucille Cairns, </a:t>
            </a:r>
            <a:r>
              <a:rPr lang="en-GB" sz="2000" i="1" dirty="0" err="1" smtClean="0"/>
              <a:t>Sapphism</a:t>
            </a:r>
            <a:r>
              <a:rPr lang="en-GB" sz="2000" i="1" dirty="0" smtClean="0"/>
              <a:t> on Screen: Lesbian Desire in French and Francophone Cinema, </a:t>
            </a:r>
            <a:r>
              <a:rPr lang="en-GB" sz="2000" dirty="0" smtClean="0"/>
              <a:t>Edinburgh: Edinburgh University Press, 2006.</a:t>
            </a:r>
          </a:p>
          <a:p>
            <a:endParaRPr lang="en-GB" sz="2000" dirty="0"/>
          </a:p>
          <a:p>
            <a:pPr marL="342900" indent="-342900">
              <a:buFont typeface="Arial" panose="020B0604020202020204" pitchFamily="34" charset="0"/>
              <a:buChar char="•"/>
            </a:pPr>
            <a:r>
              <a:rPr lang="en-GB" sz="2000" dirty="0" smtClean="0"/>
              <a:t>Richard Dyer, </a:t>
            </a:r>
            <a:r>
              <a:rPr lang="en-GB" sz="2000" i="1" dirty="0" smtClean="0"/>
              <a:t>Only Entertainment</a:t>
            </a:r>
            <a:r>
              <a:rPr lang="en-GB" sz="2000" dirty="0" smtClean="0"/>
              <a:t>, London and New York: Routledge, 2002.</a:t>
            </a:r>
          </a:p>
          <a:p>
            <a:endParaRPr lang="en-GB" dirty="0"/>
          </a:p>
          <a:p>
            <a:endParaRPr lang="en-GB" dirty="0"/>
          </a:p>
        </p:txBody>
      </p:sp>
    </p:spTree>
    <p:extLst>
      <p:ext uri="{BB962C8B-B14F-4D97-AF65-F5344CB8AC3E}">
        <p14:creationId xmlns:p14="http://schemas.microsoft.com/office/powerpoint/2010/main" val="409100647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899592" y="-99392"/>
            <a:ext cx="7848872" cy="1692771"/>
          </a:xfrm>
          <a:prstGeom prst="rect">
            <a:avLst/>
          </a:prstGeom>
          <a:noFill/>
        </p:spPr>
        <p:txBody>
          <a:bodyPr wrap="square" rtlCol="0">
            <a:spAutoFit/>
          </a:bodyPr>
          <a:lstStyle/>
          <a:p>
            <a:pPr algn="ctr"/>
            <a:endParaRPr lang="en-GB" sz="2800" b="1" u="sng" dirty="0" smtClean="0"/>
          </a:p>
          <a:p>
            <a:pPr algn="ctr"/>
            <a:r>
              <a:rPr lang="en-GB" sz="2800" b="1" u="sng" dirty="0" smtClean="0"/>
              <a:t>Structure of Part One of the Session</a:t>
            </a:r>
          </a:p>
          <a:p>
            <a:pPr algn="ctr"/>
            <a:endParaRPr lang="en-GB" sz="2400" b="1" u="sng" dirty="0"/>
          </a:p>
          <a:p>
            <a:pPr algn="ctr"/>
            <a:endParaRPr lang="en-GB" sz="2400" b="1" u="sng" dirty="0"/>
          </a:p>
        </p:txBody>
      </p:sp>
      <p:sp>
        <p:nvSpPr>
          <p:cNvPr id="3" name="TextBox 2"/>
          <p:cNvSpPr txBox="1"/>
          <p:nvPr/>
        </p:nvSpPr>
        <p:spPr>
          <a:xfrm>
            <a:off x="179512" y="404664"/>
            <a:ext cx="8856984" cy="7478970"/>
          </a:xfrm>
          <a:prstGeom prst="rect">
            <a:avLst/>
          </a:prstGeom>
          <a:noFill/>
        </p:spPr>
        <p:txBody>
          <a:bodyPr wrap="square" rtlCol="0">
            <a:spAutoFit/>
          </a:bodyPr>
          <a:lstStyle/>
          <a:p>
            <a:endParaRPr lang="en-GB" sz="2400" b="1" dirty="0" smtClean="0"/>
          </a:p>
          <a:p>
            <a:endParaRPr lang="en-GB" sz="2400" b="1" dirty="0" smtClean="0"/>
          </a:p>
          <a:p>
            <a:r>
              <a:rPr lang="en-GB" sz="2400" b="1" dirty="0" smtClean="0"/>
              <a:t>Introduction to Queer Studies in Visual Culture</a:t>
            </a:r>
          </a:p>
          <a:p>
            <a:r>
              <a:rPr lang="en-GB" b="1" dirty="0" smtClean="0"/>
              <a:t>- Background – the question of camp</a:t>
            </a:r>
          </a:p>
          <a:p>
            <a:r>
              <a:rPr lang="en-GB" b="1" dirty="0" smtClean="0"/>
              <a:t>- The emergence of queer studies</a:t>
            </a:r>
            <a:endParaRPr lang="en-GB" b="1" dirty="0"/>
          </a:p>
          <a:p>
            <a:endParaRPr lang="en-GB" b="1" dirty="0" smtClean="0"/>
          </a:p>
          <a:p>
            <a:r>
              <a:rPr lang="en-GB" sz="2400" b="1" dirty="0" smtClean="0"/>
              <a:t>Queer Cinema in France and Beyond</a:t>
            </a:r>
          </a:p>
          <a:p>
            <a:r>
              <a:rPr lang="en-GB" b="1" dirty="0" smtClean="0"/>
              <a:t>- Gay-inflected French films</a:t>
            </a:r>
          </a:p>
          <a:p>
            <a:r>
              <a:rPr lang="en-GB" b="1" dirty="0" smtClean="0"/>
              <a:t>- Comparisons with New Queer Cinema</a:t>
            </a:r>
          </a:p>
          <a:p>
            <a:r>
              <a:rPr lang="en-GB" b="1" dirty="0" smtClean="0"/>
              <a:t>- Beyond theme: Aesthetics in queer cinema</a:t>
            </a:r>
          </a:p>
          <a:p>
            <a:endParaRPr lang="en-GB" sz="2400" b="1" dirty="0"/>
          </a:p>
          <a:p>
            <a:r>
              <a:rPr lang="en-GB" sz="2400" b="1" dirty="0" smtClean="0"/>
              <a:t>Introduction to François </a:t>
            </a:r>
            <a:r>
              <a:rPr lang="en-GB" sz="2400" b="1" dirty="0" err="1" smtClean="0"/>
              <a:t>Ozon</a:t>
            </a:r>
            <a:endParaRPr lang="en-GB" sz="2400" b="1" dirty="0" smtClean="0"/>
          </a:p>
          <a:p>
            <a:pPr marL="285750" indent="-285750">
              <a:buFontTx/>
              <a:buChar char="-"/>
            </a:pPr>
            <a:r>
              <a:rPr lang="en-GB" b="1" dirty="0" smtClean="0"/>
              <a:t>Positioning </a:t>
            </a:r>
          </a:p>
          <a:p>
            <a:pPr marL="285750" indent="-285750">
              <a:buFontTx/>
              <a:buChar char="-"/>
            </a:pPr>
            <a:r>
              <a:rPr lang="en-GB" b="1" dirty="0" smtClean="0"/>
              <a:t>Recurrent elements in his work</a:t>
            </a:r>
          </a:p>
          <a:p>
            <a:pPr marL="285750" indent="-285750">
              <a:buFontTx/>
              <a:buChar char="-"/>
            </a:pPr>
            <a:r>
              <a:rPr lang="en-GB" b="1" dirty="0" smtClean="0"/>
              <a:t>The question of ideology </a:t>
            </a:r>
          </a:p>
          <a:p>
            <a:pPr marL="285750" indent="-285750">
              <a:buFontTx/>
              <a:buChar char="-"/>
            </a:pPr>
            <a:endParaRPr lang="en-GB" b="1" dirty="0"/>
          </a:p>
          <a:p>
            <a:r>
              <a:rPr lang="en-GB" sz="2400" b="1" dirty="0" smtClean="0"/>
              <a:t>Learning outcomes: by the end of this session you should be able </a:t>
            </a:r>
            <a:r>
              <a:rPr lang="en-GB" sz="2400" b="1" dirty="0" smtClean="0"/>
              <a:t>to</a:t>
            </a:r>
            <a:endParaRPr lang="en-GB" sz="2400" b="1" dirty="0" smtClean="0"/>
          </a:p>
          <a:p>
            <a:pPr marL="285750" indent="-285750">
              <a:buFontTx/>
              <a:buChar char="-"/>
            </a:pPr>
            <a:r>
              <a:rPr lang="en-GB" b="1" dirty="0" smtClean="0"/>
              <a:t>Describe in broad terms the emergence of queer studies from theories of camp</a:t>
            </a:r>
          </a:p>
          <a:p>
            <a:pPr marL="285750" indent="-285750">
              <a:buFontTx/>
              <a:buChar char="-"/>
            </a:pPr>
            <a:r>
              <a:rPr lang="en-GB" b="1" dirty="0" smtClean="0"/>
              <a:t>Constellate French cinema within global queer cinemas of the past few decades</a:t>
            </a:r>
          </a:p>
          <a:p>
            <a:pPr marL="285750" indent="-285750">
              <a:buFontTx/>
              <a:buChar char="-"/>
            </a:pPr>
            <a:r>
              <a:rPr lang="en-GB" b="1" dirty="0" smtClean="0"/>
              <a:t>Situate the </a:t>
            </a:r>
            <a:r>
              <a:rPr lang="en-GB" b="1" dirty="0" err="1" smtClean="0"/>
              <a:t>Ozon’s</a:t>
            </a:r>
            <a:r>
              <a:rPr lang="en-GB" b="1" dirty="0" smtClean="0"/>
              <a:t> oeuvre in relation to this corpus and describe how some features of his work relate to a possible ‘queer’ positioning </a:t>
            </a:r>
            <a:r>
              <a:rPr lang="en-GB" b="1" dirty="0" smtClean="0"/>
              <a:t>for </a:t>
            </a:r>
            <a:r>
              <a:rPr lang="en-GB" b="1" dirty="0" smtClean="0"/>
              <a:t>him as an auteur</a:t>
            </a:r>
          </a:p>
          <a:p>
            <a:pPr marL="285750" indent="-285750">
              <a:buFontTx/>
              <a:buChar char="-"/>
            </a:pPr>
            <a:endParaRPr lang="en-GB" b="1" dirty="0" smtClean="0"/>
          </a:p>
          <a:p>
            <a:endParaRPr lang="en-GB" sz="2400" b="1" dirty="0" smtClean="0"/>
          </a:p>
        </p:txBody>
      </p:sp>
    </p:spTree>
    <p:extLst>
      <p:ext uri="{BB962C8B-B14F-4D97-AF65-F5344CB8AC3E}">
        <p14:creationId xmlns:p14="http://schemas.microsoft.com/office/powerpoint/2010/main" val="47475111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3200" b="1" u="sng" dirty="0" smtClean="0"/>
              <a:t>Queerness and its Relation to Camp Aesthetics</a:t>
            </a:r>
            <a:endParaRPr lang="fr-FR" sz="3200" b="1" u="sng"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691680" y="3212976"/>
            <a:ext cx="6019800" cy="3257550"/>
          </a:xfrm>
          <a:prstGeom prst="rect">
            <a:avLst/>
          </a:prstGeom>
        </p:spPr>
      </p:pic>
      <p:sp>
        <p:nvSpPr>
          <p:cNvPr id="6" name="Rectangle 5"/>
          <p:cNvSpPr/>
          <p:nvPr/>
        </p:nvSpPr>
        <p:spPr>
          <a:xfrm>
            <a:off x="755576" y="1196752"/>
            <a:ext cx="7632848" cy="1815882"/>
          </a:xfrm>
          <a:prstGeom prst="rect">
            <a:avLst/>
          </a:prstGeom>
        </p:spPr>
        <p:txBody>
          <a:bodyPr wrap="square">
            <a:spAutoFit/>
          </a:bodyPr>
          <a:lstStyle/>
          <a:p>
            <a:r>
              <a:rPr lang="en-GB" sz="2000" dirty="0" smtClean="0"/>
              <a:t>For </a:t>
            </a:r>
            <a:r>
              <a:rPr lang="en-GB" sz="2000" dirty="0"/>
              <a:t>Susan Sontag, in her seminal 1966 essay ‘Notes on “Camp”’: </a:t>
            </a:r>
            <a:endParaRPr lang="en-GB" sz="2000" dirty="0" smtClean="0"/>
          </a:p>
          <a:p>
            <a:endParaRPr lang="en-GB" sz="2000" dirty="0"/>
          </a:p>
          <a:p>
            <a:r>
              <a:rPr lang="en-GB" sz="2400" dirty="0" smtClean="0"/>
              <a:t>- camp is a </a:t>
            </a:r>
            <a:r>
              <a:rPr lang="en-GB" sz="2400" dirty="0"/>
              <a:t>sensibility that is ‘almost ineffable’ but </a:t>
            </a:r>
            <a:r>
              <a:rPr lang="en-GB" sz="2400" dirty="0" smtClean="0"/>
              <a:t>that is linked to ‘things-being-what-they-are-not’ and that </a:t>
            </a:r>
            <a:r>
              <a:rPr lang="en-GB" sz="2400" dirty="0"/>
              <a:t>thrives on </a:t>
            </a:r>
            <a:r>
              <a:rPr lang="en-GB" sz="2400" b="1" dirty="0"/>
              <a:t>artifice</a:t>
            </a:r>
            <a:r>
              <a:rPr lang="en-GB" sz="2400" dirty="0"/>
              <a:t> and </a:t>
            </a:r>
            <a:r>
              <a:rPr lang="en-GB" sz="2400" b="1" dirty="0" smtClean="0"/>
              <a:t>exaggeration</a:t>
            </a:r>
            <a:r>
              <a:rPr lang="en-GB" sz="2400" dirty="0" smtClean="0"/>
              <a:t>.</a:t>
            </a:r>
            <a:endParaRPr lang="en-GB" sz="2400" dirty="0"/>
          </a:p>
        </p:txBody>
      </p:sp>
      <p:sp>
        <p:nvSpPr>
          <p:cNvPr id="3" name="TextBox 2"/>
          <p:cNvSpPr txBox="1"/>
          <p:nvPr/>
        </p:nvSpPr>
        <p:spPr>
          <a:xfrm>
            <a:off x="3707904" y="6525344"/>
            <a:ext cx="3960440" cy="369332"/>
          </a:xfrm>
          <a:prstGeom prst="rect">
            <a:avLst/>
          </a:prstGeom>
          <a:noFill/>
        </p:spPr>
        <p:txBody>
          <a:bodyPr wrap="square" rtlCol="0">
            <a:spAutoFit/>
          </a:bodyPr>
          <a:lstStyle/>
          <a:p>
            <a:r>
              <a:rPr lang="en-GB" i="1" dirty="0" smtClean="0"/>
              <a:t>Some like it Hot </a:t>
            </a:r>
            <a:r>
              <a:rPr lang="en-GB" dirty="0" smtClean="0"/>
              <a:t>(Billy Wilder, 1959)</a:t>
            </a:r>
            <a:endParaRPr lang="en-GB" i="1" dirty="0"/>
          </a:p>
        </p:txBody>
      </p:sp>
    </p:spTree>
    <p:extLst>
      <p:ext uri="{BB962C8B-B14F-4D97-AF65-F5344CB8AC3E}">
        <p14:creationId xmlns:p14="http://schemas.microsoft.com/office/powerpoint/2010/main" val="180665139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95536" y="476672"/>
            <a:ext cx="8352928" cy="2954655"/>
          </a:xfrm>
          <a:prstGeom prst="rect">
            <a:avLst/>
          </a:prstGeom>
          <a:noFill/>
        </p:spPr>
        <p:txBody>
          <a:bodyPr wrap="square" rtlCol="0">
            <a:spAutoFit/>
          </a:bodyPr>
          <a:lstStyle/>
          <a:p>
            <a:pPr algn="ctr"/>
            <a:r>
              <a:rPr lang="en-GB" sz="3200" b="1" u="sng" dirty="0" smtClean="0"/>
              <a:t>Camp Aesthetics (Sontag cont.)</a:t>
            </a:r>
          </a:p>
          <a:p>
            <a:endParaRPr lang="en-GB" dirty="0" smtClean="0"/>
          </a:p>
          <a:p>
            <a:endParaRPr lang="en-GB" dirty="0"/>
          </a:p>
          <a:p>
            <a:endParaRPr lang="en-GB" dirty="0" smtClean="0"/>
          </a:p>
          <a:p>
            <a:r>
              <a:rPr lang="en-GB" sz="2000" dirty="0" smtClean="0"/>
              <a:t>‘To emphasize style is to slight content, or to introduce an attitude which is neutral with respect to content. </a:t>
            </a:r>
            <a:r>
              <a:rPr lang="en-GB" sz="2000" b="1" dirty="0" smtClean="0"/>
              <a:t>It goes without saying that the camp sensibility is disengaged, depoliticized – or at least apolitical</a:t>
            </a:r>
            <a:r>
              <a:rPr lang="en-GB" sz="2000" dirty="0" smtClean="0"/>
              <a:t>.’ (p.277)</a:t>
            </a:r>
          </a:p>
          <a:p>
            <a:endParaRPr lang="en-GB" sz="2000" dirty="0"/>
          </a:p>
          <a:p>
            <a:endParaRPr lang="fr-FR" sz="2000" dirty="0"/>
          </a:p>
        </p:txBody>
      </p:sp>
      <p:sp>
        <p:nvSpPr>
          <p:cNvPr id="3" name="TextBox 2"/>
          <p:cNvSpPr txBox="1"/>
          <p:nvPr/>
        </p:nvSpPr>
        <p:spPr>
          <a:xfrm>
            <a:off x="323528" y="908720"/>
            <a:ext cx="8208912" cy="5509200"/>
          </a:xfrm>
          <a:prstGeom prst="rect">
            <a:avLst/>
          </a:prstGeom>
          <a:noFill/>
        </p:spPr>
        <p:txBody>
          <a:bodyPr wrap="square" rtlCol="0">
            <a:spAutoFit/>
          </a:bodyPr>
          <a:lstStyle/>
          <a:p>
            <a:endParaRPr lang="en-GB" b="1" dirty="0" smtClean="0"/>
          </a:p>
          <a:p>
            <a:endParaRPr lang="en-GB" b="1" dirty="0" smtClean="0"/>
          </a:p>
          <a:p>
            <a:endParaRPr lang="en-GB" b="1" dirty="0"/>
          </a:p>
          <a:p>
            <a:endParaRPr lang="en-GB" b="1" dirty="0" smtClean="0"/>
          </a:p>
          <a:p>
            <a:endParaRPr lang="en-GB" sz="2000" b="1" dirty="0" smtClean="0"/>
          </a:p>
          <a:p>
            <a:endParaRPr lang="en-GB" sz="2000" b="1" dirty="0"/>
          </a:p>
          <a:p>
            <a:endParaRPr lang="en-GB" sz="2000" b="1" dirty="0" smtClean="0"/>
          </a:p>
          <a:p>
            <a:endParaRPr lang="en-GB" sz="2000" b="1" dirty="0"/>
          </a:p>
          <a:p>
            <a:r>
              <a:rPr lang="en-GB" sz="2000" b="1" dirty="0" smtClean="0"/>
              <a:t>And yet….</a:t>
            </a:r>
          </a:p>
          <a:p>
            <a:endParaRPr lang="en-GB" sz="2000" dirty="0"/>
          </a:p>
          <a:p>
            <a:r>
              <a:rPr lang="en-GB" sz="2000" dirty="0" smtClean="0"/>
              <a:t> marginality may be a prerequisite – Cocteau not Gide (p. 278); ‘[</a:t>
            </a:r>
            <a:r>
              <a:rPr lang="en-GB" sz="2000" b="1" dirty="0" smtClean="0"/>
              <a:t>c]amp taste turns its back on the good-bad axis of ordinary aesthetic judgement’, rejecting ‘the pantheon of high culture</a:t>
            </a:r>
            <a:r>
              <a:rPr lang="en-GB" sz="2000" dirty="0" smtClean="0"/>
              <a:t>’ (p.286) [cf. postmodernism as a whole].</a:t>
            </a:r>
          </a:p>
          <a:p>
            <a:endParaRPr lang="en-GB" sz="2000" dirty="0"/>
          </a:p>
          <a:p>
            <a:endParaRPr lang="en-GB" sz="2000" dirty="0"/>
          </a:p>
          <a:p>
            <a:r>
              <a:rPr lang="en-GB" sz="2000" dirty="0" smtClean="0"/>
              <a:t>‘[E]very sensibility is self-serving to the group that promotes it [… and] </a:t>
            </a:r>
            <a:r>
              <a:rPr lang="en-GB" sz="2000" b="1" dirty="0" smtClean="0"/>
              <a:t>Camp taste […] definitely has something propagandistic about it</a:t>
            </a:r>
            <a:r>
              <a:rPr lang="en-GB" sz="2000" dirty="0" smtClean="0"/>
              <a:t>’ (p.290).</a:t>
            </a:r>
            <a:endParaRPr lang="fr-FR" sz="2000" dirty="0"/>
          </a:p>
        </p:txBody>
      </p:sp>
    </p:spTree>
    <p:extLst>
      <p:ext uri="{BB962C8B-B14F-4D97-AF65-F5344CB8AC3E}">
        <p14:creationId xmlns:p14="http://schemas.microsoft.com/office/powerpoint/2010/main" val="35983001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8" end="8"/>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0" end="10"/>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13" end="1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83568" y="260648"/>
            <a:ext cx="7776864" cy="5693866"/>
          </a:xfrm>
          <a:prstGeom prst="rect">
            <a:avLst/>
          </a:prstGeom>
          <a:noFill/>
        </p:spPr>
        <p:txBody>
          <a:bodyPr wrap="square" rtlCol="0">
            <a:spAutoFit/>
          </a:bodyPr>
          <a:lstStyle/>
          <a:p>
            <a:pPr algn="ctr"/>
            <a:endParaRPr lang="en-GB" u="sng" dirty="0" smtClean="0">
              <a:solidFill>
                <a:schemeClr val="bg1"/>
              </a:solidFill>
            </a:endParaRPr>
          </a:p>
          <a:p>
            <a:pPr algn="ctr"/>
            <a:endParaRPr lang="en-GB" sz="2400" b="1" u="sng" dirty="0" smtClean="0"/>
          </a:p>
          <a:p>
            <a:pPr algn="ctr"/>
            <a:r>
              <a:rPr lang="en-GB" sz="3200" b="1" u="sng" dirty="0" smtClean="0"/>
              <a:t>‘Camp and the </a:t>
            </a:r>
            <a:r>
              <a:rPr lang="en-GB" sz="3200" b="1" u="sng" dirty="0"/>
              <a:t>G</a:t>
            </a:r>
            <a:r>
              <a:rPr lang="en-GB" sz="3200" b="1" u="sng" dirty="0" smtClean="0"/>
              <a:t>ay Sensibility’ – Jack </a:t>
            </a:r>
            <a:r>
              <a:rPr lang="en-GB" sz="3200" b="1" u="sng" dirty="0" err="1" smtClean="0"/>
              <a:t>Babuscio</a:t>
            </a:r>
            <a:r>
              <a:rPr lang="en-GB" sz="3200" b="1" u="sng" dirty="0" smtClean="0"/>
              <a:t> (1980)</a:t>
            </a:r>
          </a:p>
          <a:p>
            <a:pPr algn="ctr"/>
            <a:endParaRPr lang="en-GB" sz="2400" b="1" dirty="0"/>
          </a:p>
          <a:p>
            <a:pPr algn="just"/>
            <a:endParaRPr lang="en-GB" sz="2000" dirty="0" smtClean="0"/>
          </a:p>
          <a:p>
            <a:pPr algn="just"/>
            <a:r>
              <a:rPr lang="en-GB" sz="2000" dirty="0" smtClean="0"/>
              <a:t>The explicitly stated aim of this piece:</a:t>
            </a:r>
          </a:p>
          <a:p>
            <a:pPr algn="just"/>
            <a:endParaRPr lang="en-GB" sz="2400" dirty="0"/>
          </a:p>
          <a:p>
            <a:pPr algn="just"/>
            <a:endParaRPr lang="en-GB" sz="2400" dirty="0" smtClean="0"/>
          </a:p>
          <a:p>
            <a:pPr algn="just"/>
            <a:r>
              <a:rPr lang="en-GB" sz="2400" dirty="0" smtClean="0"/>
              <a:t>‘I define the gay sensibility as a creative energy reflecting a consciousness that is different from the mainstream; a heightened awareness of certain human complications of feeling that spring from the fact of social oppression; in short, a perception of the world which is coloured, shaped, directed and defined by the fact of one’s gayness’ (p.40) </a:t>
            </a:r>
            <a:endParaRPr lang="fr-FR" sz="2400" dirty="0"/>
          </a:p>
        </p:txBody>
      </p:sp>
    </p:spTree>
    <p:extLst>
      <p:ext uri="{BB962C8B-B14F-4D97-AF65-F5344CB8AC3E}">
        <p14:creationId xmlns:p14="http://schemas.microsoft.com/office/powerpoint/2010/main" val="129817665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95536" y="1133456"/>
            <a:ext cx="8064896" cy="5539978"/>
          </a:xfrm>
          <a:prstGeom prst="rect">
            <a:avLst/>
          </a:prstGeom>
          <a:noFill/>
        </p:spPr>
        <p:txBody>
          <a:bodyPr wrap="square" rtlCol="0">
            <a:spAutoFit/>
          </a:bodyPr>
          <a:lstStyle/>
          <a:p>
            <a:endParaRPr lang="en-GB" dirty="0" smtClean="0"/>
          </a:p>
          <a:p>
            <a:endParaRPr lang="en-GB" sz="2000" dirty="0"/>
          </a:p>
          <a:p>
            <a:pPr marL="342900" indent="-342900">
              <a:buFont typeface="Arial" panose="020B0604020202020204" pitchFamily="34" charset="0"/>
              <a:buChar char="•"/>
            </a:pPr>
            <a:r>
              <a:rPr lang="en-GB" sz="2000" dirty="0" smtClean="0"/>
              <a:t>‘[I]n the 1990s the notion of “camp” is often replaced by the term “queer”. </a:t>
            </a:r>
          </a:p>
          <a:p>
            <a:endParaRPr lang="en-GB" sz="2000" dirty="0"/>
          </a:p>
          <a:p>
            <a:pPr marL="342900" indent="-342900">
              <a:buFont typeface="Arial" panose="020B0604020202020204" pitchFamily="34" charset="0"/>
              <a:buChar char="•"/>
            </a:pPr>
            <a:r>
              <a:rPr lang="en-GB" sz="2000" dirty="0" smtClean="0"/>
              <a:t>Camp is historically more associated with the closeted homosexuality of the 1950s and only came to the surface in the 1960s and 1970s. Postmodernism of the 1980s and 1990s brought campy strategies into the mainstream. </a:t>
            </a:r>
          </a:p>
          <a:p>
            <a:pPr marL="342900" indent="-342900">
              <a:buFont typeface="Arial" panose="020B0604020202020204" pitchFamily="34" charset="0"/>
              <a:buChar char="•"/>
            </a:pPr>
            <a:endParaRPr lang="en-GB" sz="2000" dirty="0"/>
          </a:p>
          <a:p>
            <a:pPr marL="342900" indent="-342900">
              <a:buFont typeface="Arial" panose="020B0604020202020204" pitchFamily="34" charset="0"/>
              <a:buChar char="•"/>
            </a:pPr>
            <a:r>
              <a:rPr lang="en-GB" sz="2000" dirty="0" smtClean="0"/>
              <a:t>Now, lesbians and gay men identify their oppositional reading strategies as “queer”. Away from the notions of oppression and liberation of earlier gay and lesbian criticism, </a:t>
            </a:r>
            <a:r>
              <a:rPr lang="en-GB" sz="2000" b="1" dirty="0" smtClean="0"/>
              <a:t>queerness is associated with the playful definition of a homosexuality in non-essentialist terms</a:t>
            </a:r>
            <a:r>
              <a:rPr lang="en-GB" sz="2000" dirty="0" smtClean="0"/>
              <a:t>. Not unlike camp, but more self-assertive</a:t>
            </a:r>
            <a:r>
              <a:rPr lang="en-GB" sz="2000" b="1" dirty="0" smtClean="0"/>
              <a:t>, queer readings are fully inflected with irony, transgressive gender parody and deconstructed subjectivities</a:t>
            </a:r>
            <a:r>
              <a:rPr lang="en-GB" sz="2000" dirty="0" smtClean="0"/>
              <a:t>.’ </a:t>
            </a:r>
          </a:p>
          <a:p>
            <a:endParaRPr lang="en-GB" i="1" dirty="0"/>
          </a:p>
          <a:p>
            <a:r>
              <a:rPr lang="en-GB" i="1" dirty="0" smtClean="0"/>
              <a:t>				</a:t>
            </a:r>
            <a:r>
              <a:rPr lang="en-GB" sz="1600" i="1" dirty="0" smtClean="0"/>
              <a:t>The Oxford Guide to Film Studies </a:t>
            </a:r>
            <a:r>
              <a:rPr lang="en-GB" sz="1600" dirty="0" smtClean="0"/>
              <a:t>(1998),</a:t>
            </a:r>
            <a:r>
              <a:rPr lang="en-GB" sz="1600" i="1" dirty="0" smtClean="0"/>
              <a:t> </a:t>
            </a:r>
            <a:r>
              <a:rPr lang="en-GB" sz="1600" dirty="0" smtClean="0"/>
              <a:t>p.142.</a:t>
            </a:r>
            <a:endParaRPr lang="fr-FR" sz="1600" dirty="0"/>
          </a:p>
        </p:txBody>
      </p:sp>
      <p:sp>
        <p:nvSpPr>
          <p:cNvPr id="3" name="TextBox 2"/>
          <p:cNvSpPr txBox="1"/>
          <p:nvPr/>
        </p:nvSpPr>
        <p:spPr>
          <a:xfrm>
            <a:off x="1475656" y="548680"/>
            <a:ext cx="6696744" cy="584775"/>
          </a:xfrm>
          <a:prstGeom prst="rect">
            <a:avLst/>
          </a:prstGeom>
          <a:noFill/>
        </p:spPr>
        <p:txBody>
          <a:bodyPr wrap="square" rtlCol="0">
            <a:spAutoFit/>
          </a:bodyPr>
          <a:lstStyle/>
          <a:p>
            <a:pPr algn="ctr"/>
            <a:r>
              <a:rPr lang="en-GB" sz="3200" u="sng" dirty="0" smtClean="0"/>
              <a:t>The Emergence of Queer Studies</a:t>
            </a:r>
            <a:endParaRPr lang="en-GB" sz="3200" u="sng" dirty="0"/>
          </a:p>
        </p:txBody>
      </p:sp>
    </p:spTree>
    <p:extLst>
      <p:ext uri="{BB962C8B-B14F-4D97-AF65-F5344CB8AC3E}">
        <p14:creationId xmlns:p14="http://schemas.microsoft.com/office/powerpoint/2010/main" val="178480722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12615" y="807362"/>
            <a:ext cx="1911760" cy="261308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32" name="Picture 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76256" y="713212"/>
            <a:ext cx="1981207" cy="280138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34" name="Picture 10"/>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907203" y="4063377"/>
            <a:ext cx="1801697" cy="241464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36" name="Picture 1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728561" y="4005064"/>
            <a:ext cx="1878178" cy="253127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37" name="Picture 1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707904" y="908720"/>
            <a:ext cx="1956254" cy="273345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extBox 1"/>
          <p:cNvSpPr txBox="1"/>
          <p:nvPr/>
        </p:nvSpPr>
        <p:spPr>
          <a:xfrm>
            <a:off x="0" y="1268760"/>
            <a:ext cx="528513" cy="276999"/>
          </a:xfrm>
          <a:prstGeom prst="rect">
            <a:avLst/>
          </a:prstGeom>
          <a:noFill/>
        </p:spPr>
        <p:txBody>
          <a:bodyPr wrap="square" rtlCol="0">
            <a:spAutoFit/>
          </a:bodyPr>
          <a:lstStyle/>
          <a:p>
            <a:r>
              <a:rPr lang="en-GB" sz="1200" dirty="0" smtClean="0"/>
              <a:t>1994</a:t>
            </a:r>
            <a:endParaRPr lang="fr-FR" sz="1200" dirty="0"/>
          </a:p>
        </p:txBody>
      </p:sp>
      <p:sp>
        <p:nvSpPr>
          <p:cNvPr id="3" name="TextBox 2"/>
          <p:cNvSpPr txBox="1"/>
          <p:nvPr/>
        </p:nvSpPr>
        <p:spPr>
          <a:xfrm>
            <a:off x="2854560" y="1268760"/>
            <a:ext cx="759214" cy="276999"/>
          </a:xfrm>
          <a:prstGeom prst="rect">
            <a:avLst/>
          </a:prstGeom>
          <a:noFill/>
        </p:spPr>
        <p:txBody>
          <a:bodyPr wrap="square" rtlCol="0">
            <a:spAutoFit/>
          </a:bodyPr>
          <a:lstStyle/>
          <a:p>
            <a:r>
              <a:rPr lang="en-GB" sz="1200" dirty="0" smtClean="0"/>
              <a:t>     1995</a:t>
            </a:r>
            <a:endParaRPr lang="fr-FR" sz="1200" dirty="0"/>
          </a:p>
        </p:txBody>
      </p:sp>
      <p:sp>
        <p:nvSpPr>
          <p:cNvPr id="4" name="TextBox 3"/>
          <p:cNvSpPr txBox="1"/>
          <p:nvPr/>
        </p:nvSpPr>
        <p:spPr>
          <a:xfrm>
            <a:off x="6012160" y="1268760"/>
            <a:ext cx="646575" cy="276999"/>
          </a:xfrm>
          <a:prstGeom prst="rect">
            <a:avLst/>
          </a:prstGeom>
          <a:noFill/>
        </p:spPr>
        <p:txBody>
          <a:bodyPr wrap="square" rtlCol="0">
            <a:spAutoFit/>
          </a:bodyPr>
          <a:lstStyle/>
          <a:p>
            <a:r>
              <a:rPr lang="en-GB" sz="1200" dirty="0" smtClean="0"/>
              <a:t>1997</a:t>
            </a:r>
            <a:endParaRPr lang="fr-FR" sz="1200" dirty="0"/>
          </a:p>
        </p:txBody>
      </p:sp>
      <p:sp>
        <p:nvSpPr>
          <p:cNvPr id="5" name="TextBox 4"/>
          <p:cNvSpPr txBox="1"/>
          <p:nvPr/>
        </p:nvSpPr>
        <p:spPr>
          <a:xfrm>
            <a:off x="-1" y="4509120"/>
            <a:ext cx="528513" cy="276999"/>
          </a:xfrm>
          <a:prstGeom prst="rect">
            <a:avLst/>
          </a:prstGeom>
          <a:noFill/>
        </p:spPr>
        <p:txBody>
          <a:bodyPr wrap="square" rtlCol="0">
            <a:spAutoFit/>
          </a:bodyPr>
          <a:lstStyle/>
          <a:p>
            <a:r>
              <a:rPr lang="en-GB" sz="1200" dirty="0" smtClean="0"/>
              <a:t>2000</a:t>
            </a:r>
            <a:endParaRPr lang="fr-FR" sz="1200" dirty="0"/>
          </a:p>
        </p:txBody>
      </p:sp>
      <p:sp>
        <p:nvSpPr>
          <p:cNvPr id="6" name="TextBox 5"/>
          <p:cNvSpPr txBox="1"/>
          <p:nvPr/>
        </p:nvSpPr>
        <p:spPr>
          <a:xfrm>
            <a:off x="2880547" y="4647619"/>
            <a:ext cx="539325" cy="276999"/>
          </a:xfrm>
          <a:prstGeom prst="rect">
            <a:avLst/>
          </a:prstGeom>
          <a:noFill/>
        </p:spPr>
        <p:txBody>
          <a:bodyPr wrap="square" rtlCol="0">
            <a:spAutoFit/>
          </a:bodyPr>
          <a:lstStyle/>
          <a:p>
            <a:r>
              <a:rPr lang="en-GB" sz="1200" dirty="0" smtClean="0"/>
              <a:t>2005</a:t>
            </a:r>
            <a:endParaRPr lang="fr-FR" sz="1200" dirty="0"/>
          </a:p>
        </p:txBody>
      </p:sp>
      <p:sp>
        <p:nvSpPr>
          <p:cNvPr id="7" name="TextBox 6"/>
          <p:cNvSpPr txBox="1"/>
          <p:nvPr/>
        </p:nvSpPr>
        <p:spPr>
          <a:xfrm>
            <a:off x="6012160" y="4509120"/>
            <a:ext cx="576064" cy="276999"/>
          </a:xfrm>
          <a:prstGeom prst="rect">
            <a:avLst/>
          </a:prstGeom>
          <a:noFill/>
        </p:spPr>
        <p:txBody>
          <a:bodyPr wrap="square" rtlCol="0">
            <a:spAutoFit/>
          </a:bodyPr>
          <a:lstStyle/>
          <a:p>
            <a:r>
              <a:rPr lang="en-GB" sz="1200" dirty="0" smtClean="0"/>
              <a:t>2007</a:t>
            </a:r>
            <a:endParaRPr lang="fr-FR" sz="1200" dirty="0"/>
          </a:p>
        </p:txBody>
      </p:sp>
      <p:pic>
        <p:nvPicPr>
          <p:cNvPr id="1038" name="Picture 14"/>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512615" y="4005064"/>
            <a:ext cx="1825832" cy="244614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TextBox 7"/>
          <p:cNvSpPr txBox="1"/>
          <p:nvPr/>
        </p:nvSpPr>
        <p:spPr>
          <a:xfrm>
            <a:off x="2627784" y="0"/>
            <a:ext cx="3528392" cy="830997"/>
          </a:xfrm>
          <a:prstGeom prst="rect">
            <a:avLst/>
          </a:prstGeom>
          <a:noFill/>
        </p:spPr>
        <p:txBody>
          <a:bodyPr wrap="square" rtlCol="0">
            <a:spAutoFit/>
          </a:bodyPr>
          <a:lstStyle/>
          <a:p>
            <a:pPr algn="ctr"/>
            <a:r>
              <a:rPr lang="en-GB" sz="2400" b="1" u="sng" dirty="0" smtClean="0"/>
              <a:t>Queer Themes in French Cinema</a:t>
            </a:r>
          </a:p>
        </p:txBody>
      </p:sp>
      <p:sp>
        <p:nvSpPr>
          <p:cNvPr id="9" name="TextBox 8"/>
          <p:cNvSpPr txBox="1"/>
          <p:nvPr/>
        </p:nvSpPr>
        <p:spPr>
          <a:xfrm>
            <a:off x="0" y="5373216"/>
            <a:ext cx="9324528" cy="738664"/>
          </a:xfrm>
          <a:prstGeom prst="rect">
            <a:avLst/>
          </a:prstGeom>
          <a:noFill/>
        </p:spPr>
        <p:txBody>
          <a:bodyPr wrap="square" rtlCol="0">
            <a:spAutoFit/>
          </a:bodyPr>
          <a:lstStyle/>
          <a:p>
            <a:endParaRPr lang="en-GB" sz="1200" dirty="0" smtClean="0"/>
          </a:p>
          <a:p>
            <a:endParaRPr lang="en-GB" sz="1200" dirty="0"/>
          </a:p>
          <a:p>
            <a:endParaRPr lang="en-GB" dirty="0"/>
          </a:p>
        </p:txBody>
      </p:sp>
    </p:spTree>
    <p:extLst>
      <p:ext uri="{BB962C8B-B14F-4D97-AF65-F5344CB8AC3E}">
        <p14:creationId xmlns:p14="http://schemas.microsoft.com/office/powerpoint/2010/main" val="357899236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07504" y="0"/>
            <a:ext cx="9036496" cy="2000548"/>
          </a:xfrm>
          <a:prstGeom prst="rect">
            <a:avLst/>
          </a:prstGeom>
          <a:noFill/>
        </p:spPr>
        <p:txBody>
          <a:bodyPr wrap="square" rtlCol="0">
            <a:spAutoFit/>
          </a:bodyPr>
          <a:lstStyle/>
          <a:p>
            <a:pPr algn="ctr"/>
            <a:endParaRPr lang="en-GB" sz="2400" b="1" u="sng" dirty="0" smtClean="0"/>
          </a:p>
          <a:p>
            <a:pPr algn="ctr"/>
            <a:r>
              <a:rPr lang="en-GB" sz="2800" b="1" u="sng" dirty="0" smtClean="0"/>
              <a:t>The Limitations of Queerness in French Filmmaking: Theme</a:t>
            </a:r>
          </a:p>
          <a:p>
            <a:endParaRPr lang="en-GB" dirty="0"/>
          </a:p>
          <a:p>
            <a:endParaRPr lang="en-GB" dirty="0" smtClean="0"/>
          </a:p>
          <a:p>
            <a:endParaRPr lang="fr-FR" dirty="0"/>
          </a:p>
          <a:p>
            <a:endParaRPr lang="en-GB" dirty="0"/>
          </a:p>
        </p:txBody>
      </p:sp>
      <p:sp>
        <p:nvSpPr>
          <p:cNvPr id="3" name="TextBox 2"/>
          <p:cNvSpPr txBox="1"/>
          <p:nvPr/>
        </p:nvSpPr>
        <p:spPr>
          <a:xfrm>
            <a:off x="179512" y="908720"/>
            <a:ext cx="4968552" cy="5755422"/>
          </a:xfrm>
          <a:prstGeom prst="rect">
            <a:avLst/>
          </a:prstGeom>
          <a:noFill/>
        </p:spPr>
        <p:txBody>
          <a:bodyPr wrap="square" rtlCol="0">
            <a:spAutoFit/>
          </a:bodyPr>
          <a:lstStyle/>
          <a:p>
            <a:r>
              <a:rPr lang="en-GB" sz="2400" dirty="0"/>
              <a:t>Nonetheless, </a:t>
            </a:r>
            <a:r>
              <a:rPr lang="en-GB" sz="2400" dirty="0" smtClean="0"/>
              <a:t>in 1998 Bill Marshall argued that </a:t>
            </a:r>
            <a:r>
              <a:rPr lang="en-GB" sz="2400" dirty="0"/>
              <a:t>French cinema </a:t>
            </a:r>
            <a:r>
              <a:rPr lang="en-GB" sz="2400" dirty="0" smtClean="0"/>
              <a:t>was </a:t>
            </a:r>
            <a:r>
              <a:rPr lang="en-GB" sz="2400" dirty="0"/>
              <a:t>a long way from any self-consciously queer filmmaking practice. </a:t>
            </a:r>
          </a:p>
          <a:p>
            <a:endParaRPr lang="en-GB" dirty="0"/>
          </a:p>
          <a:p>
            <a:r>
              <a:rPr lang="fr-FR" dirty="0"/>
              <a:t>Marshall, B. 1998. ‘Gay </a:t>
            </a:r>
            <a:r>
              <a:rPr lang="fr-FR" dirty="0" err="1"/>
              <a:t>cinema</a:t>
            </a:r>
            <a:r>
              <a:rPr lang="fr-FR" dirty="0"/>
              <a:t>.’ </a:t>
            </a:r>
            <a:r>
              <a:rPr lang="fr-FR" sz="1600" dirty="0"/>
              <a:t> In A. Hughes and K. Reader (</a:t>
            </a:r>
            <a:r>
              <a:rPr lang="fr-FR" sz="1600" dirty="0" err="1"/>
              <a:t>eds</a:t>
            </a:r>
            <a:r>
              <a:rPr lang="fr-FR" sz="1600" dirty="0"/>
              <a:t>), </a:t>
            </a:r>
            <a:r>
              <a:rPr lang="fr-FR" sz="1600" i="1" dirty="0" err="1"/>
              <a:t>Encyclopaedia</a:t>
            </a:r>
            <a:r>
              <a:rPr lang="fr-FR" sz="1600" i="1" dirty="0"/>
              <a:t> </a:t>
            </a:r>
            <a:r>
              <a:rPr lang="fr-FR" sz="1600" dirty="0"/>
              <a:t> </a:t>
            </a:r>
            <a:r>
              <a:rPr lang="fr-FR" sz="1600" i="1" dirty="0"/>
              <a:t>of </a:t>
            </a:r>
            <a:r>
              <a:rPr lang="fr-FR" sz="1600" i="1" dirty="0" err="1"/>
              <a:t>Contemporary</a:t>
            </a:r>
            <a:r>
              <a:rPr lang="fr-FR" sz="1600" i="1" dirty="0"/>
              <a:t> French Culture</a:t>
            </a:r>
            <a:r>
              <a:rPr lang="fr-FR" sz="1600" dirty="0"/>
              <a:t>. London and New York: </a:t>
            </a:r>
            <a:r>
              <a:rPr lang="fr-FR" sz="1600" dirty="0" err="1"/>
              <a:t>Routledge</a:t>
            </a:r>
            <a:r>
              <a:rPr lang="fr-FR" sz="1600" dirty="0"/>
              <a:t>, pp. 262–63</a:t>
            </a:r>
            <a:r>
              <a:rPr lang="fr-FR" sz="1600" dirty="0" smtClean="0"/>
              <a:t>.</a:t>
            </a:r>
            <a:endParaRPr lang="fr-FR" sz="1600" dirty="0"/>
          </a:p>
          <a:p>
            <a:endParaRPr lang="fr-FR" dirty="0"/>
          </a:p>
          <a:p>
            <a:r>
              <a:rPr lang="en-GB" sz="2400" dirty="0"/>
              <a:t>Contrast e.g. New Queer Cinema (B. Ruby Rich, 1992) – rejects heteronormative categories and is concerned with LGBT communities, often depicted in the margins of society e.g. films by Todd Haynes, Derek </a:t>
            </a:r>
            <a:r>
              <a:rPr lang="en-GB" sz="2400" dirty="0" err="1"/>
              <a:t>Jarman</a:t>
            </a:r>
            <a:r>
              <a:rPr lang="en-GB" sz="2400" dirty="0"/>
              <a:t> and Gregg Araki.</a:t>
            </a:r>
          </a:p>
          <a:p>
            <a:endParaRPr lang="en-GB"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64088" y="1424231"/>
            <a:ext cx="3267075" cy="47244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7827542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07504" y="1440061"/>
            <a:ext cx="5400600" cy="5139869"/>
          </a:xfrm>
          <a:prstGeom prst="rect">
            <a:avLst/>
          </a:prstGeom>
          <a:noFill/>
        </p:spPr>
        <p:txBody>
          <a:bodyPr wrap="square" rtlCol="0">
            <a:spAutoFit/>
          </a:bodyPr>
          <a:lstStyle/>
          <a:p>
            <a:endParaRPr lang="en-GB" sz="2000" dirty="0" smtClean="0"/>
          </a:p>
          <a:p>
            <a:r>
              <a:rPr lang="en-GB" sz="2400" dirty="0" smtClean="0"/>
              <a:t>Campy, queer aesthetics are often typified by:</a:t>
            </a:r>
          </a:p>
          <a:p>
            <a:endParaRPr lang="en-GB" sz="2000" dirty="0"/>
          </a:p>
          <a:p>
            <a:pPr marL="285750" indent="-285750">
              <a:buFontTx/>
              <a:buChar char="-"/>
            </a:pPr>
            <a:r>
              <a:rPr lang="en-GB" sz="2000" dirty="0" smtClean="0"/>
              <a:t>A </a:t>
            </a:r>
            <a:r>
              <a:rPr lang="en-GB" sz="2000" dirty="0" err="1" smtClean="0"/>
              <a:t>caricatural</a:t>
            </a:r>
            <a:r>
              <a:rPr lang="en-GB" sz="2000" dirty="0" smtClean="0"/>
              <a:t> performance style</a:t>
            </a:r>
          </a:p>
          <a:p>
            <a:pPr marL="285750" indent="-285750">
              <a:buFontTx/>
              <a:buChar char="-"/>
            </a:pPr>
            <a:endParaRPr lang="en-GB" sz="2000" dirty="0"/>
          </a:p>
          <a:p>
            <a:pPr marL="285750" indent="-285750">
              <a:buFontTx/>
              <a:buChar char="-"/>
            </a:pPr>
            <a:r>
              <a:rPr lang="en-GB" sz="2000" dirty="0" smtClean="0"/>
              <a:t>Ornate, expressive, heightened or otherwise non-naturalistic </a:t>
            </a:r>
            <a:r>
              <a:rPr lang="en-GB" sz="2000" dirty="0" err="1" smtClean="0"/>
              <a:t>mise</a:t>
            </a:r>
            <a:r>
              <a:rPr lang="en-GB" sz="2000" dirty="0" smtClean="0"/>
              <a:t>-en-scène</a:t>
            </a:r>
          </a:p>
          <a:p>
            <a:pPr marL="285750" indent="-285750">
              <a:buFontTx/>
              <a:buChar char="-"/>
            </a:pPr>
            <a:endParaRPr lang="en-GB" sz="2000" dirty="0"/>
          </a:p>
          <a:p>
            <a:pPr marL="285750" indent="-285750">
              <a:buFontTx/>
              <a:buChar char="-"/>
            </a:pPr>
            <a:r>
              <a:rPr lang="en-GB" sz="2000" dirty="0" smtClean="0"/>
              <a:t>Improbable, often melodramatic plot developments</a:t>
            </a:r>
          </a:p>
          <a:p>
            <a:pPr marL="285750" indent="-285750">
              <a:buFontTx/>
              <a:buChar char="-"/>
            </a:pPr>
            <a:endParaRPr lang="en-GB" sz="2000" dirty="0"/>
          </a:p>
          <a:p>
            <a:pPr marL="285750" indent="-285750">
              <a:buFontTx/>
              <a:buChar char="-"/>
            </a:pPr>
            <a:r>
              <a:rPr lang="en-GB" sz="2000" dirty="0" smtClean="0"/>
              <a:t>A provocative </a:t>
            </a:r>
            <a:r>
              <a:rPr lang="en-GB" sz="2000" dirty="0" smtClean="0"/>
              <a:t>sensibility</a:t>
            </a:r>
          </a:p>
          <a:p>
            <a:pPr marL="285750" indent="-285750">
              <a:buFontTx/>
              <a:buChar char="-"/>
            </a:pPr>
            <a:endParaRPr lang="en-GB" sz="2000" dirty="0"/>
          </a:p>
          <a:p>
            <a:pPr marL="285750" indent="-285750">
              <a:buFontTx/>
              <a:buChar char="-"/>
            </a:pPr>
            <a:r>
              <a:rPr lang="en-GB" sz="2000" dirty="0" smtClean="0"/>
              <a:t>See films by e.g. John Waters, Baz </a:t>
            </a:r>
            <a:r>
              <a:rPr lang="en-GB" sz="2000" dirty="0" err="1" smtClean="0"/>
              <a:t>Luhrman</a:t>
            </a:r>
            <a:r>
              <a:rPr lang="en-GB" sz="2000" dirty="0" smtClean="0"/>
              <a:t>, </a:t>
            </a:r>
            <a:r>
              <a:rPr lang="en-GB" sz="2000" dirty="0" err="1" smtClean="0"/>
              <a:t>Almodóvar</a:t>
            </a:r>
            <a:r>
              <a:rPr lang="en-GB" sz="2000" dirty="0" smtClean="0"/>
              <a:t>.</a:t>
            </a:r>
            <a:endParaRPr lang="en-GB" sz="2000" dirty="0"/>
          </a:p>
        </p:txBody>
      </p:sp>
      <p:sp>
        <p:nvSpPr>
          <p:cNvPr id="4" name="TextBox 3"/>
          <p:cNvSpPr txBox="1"/>
          <p:nvPr/>
        </p:nvSpPr>
        <p:spPr>
          <a:xfrm>
            <a:off x="107504" y="332656"/>
            <a:ext cx="9036496" cy="1354217"/>
          </a:xfrm>
          <a:prstGeom prst="rect">
            <a:avLst/>
          </a:prstGeom>
          <a:noFill/>
        </p:spPr>
        <p:txBody>
          <a:bodyPr wrap="square" rtlCol="0">
            <a:spAutoFit/>
          </a:bodyPr>
          <a:lstStyle/>
          <a:p>
            <a:pPr algn="ctr"/>
            <a:r>
              <a:rPr lang="en-GB" sz="3200" b="1" u="sng" dirty="0"/>
              <a:t>The Limitations of Queerness in French Filmmaking: </a:t>
            </a:r>
            <a:r>
              <a:rPr lang="en-GB" sz="3200" b="1" u="sng" dirty="0" smtClean="0"/>
              <a:t>Aesthetics</a:t>
            </a:r>
            <a:endParaRPr lang="en-GB" sz="3200" b="1" u="sng" dirty="0"/>
          </a:p>
          <a:p>
            <a:endParaRPr lang="en-GB"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148064" y="2276872"/>
            <a:ext cx="3788055" cy="352390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TextBox 4"/>
          <p:cNvSpPr txBox="1"/>
          <p:nvPr/>
        </p:nvSpPr>
        <p:spPr>
          <a:xfrm>
            <a:off x="5508104" y="5949280"/>
            <a:ext cx="3024336" cy="923330"/>
          </a:xfrm>
          <a:prstGeom prst="rect">
            <a:avLst/>
          </a:prstGeom>
          <a:noFill/>
        </p:spPr>
        <p:txBody>
          <a:bodyPr wrap="square" rtlCol="0">
            <a:spAutoFit/>
          </a:bodyPr>
          <a:lstStyle/>
          <a:p>
            <a:r>
              <a:rPr lang="en-GB" i="1" dirty="0" smtClean="0"/>
              <a:t>The Adventures of Priscilla </a:t>
            </a:r>
            <a:r>
              <a:rPr lang="en-GB" i="1" dirty="0"/>
              <a:t>Queen of the </a:t>
            </a:r>
            <a:r>
              <a:rPr lang="en-GB" i="1" dirty="0" smtClean="0"/>
              <a:t>Desert </a:t>
            </a:r>
            <a:r>
              <a:rPr lang="en-GB" dirty="0" smtClean="0"/>
              <a:t>(</a:t>
            </a:r>
            <a:r>
              <a:rPr lang="en-GB" dirty="0" err="1" smtClean="0"/>
              <a:t>Luhrman</a:t>
            </a:r>
            <a:r>
              <a:rPr lang="en-GB" dirty="0" smtClean="0"/>
              <a:t>, 1994)</a:t>
            </a:r>
            <a:endParaRPr lang="en-GB" dirty="0"/>
          </a:p>
        </p:txBody>
      </p:sp>
    </p:spTree>
    <p:extLst>
      <p:ext uri="{BB962C8B-B14F-4D97-AF65-F5344CB8AC3E}">
        <p14:creationId xmlns:p14="http://schemas.microsoft.com/office/powerpoint/2010/main" val="18863259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3" end="3"/>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5" end="5"/>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7" end="7"/>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9" end="9"/>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11" end="1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690</TotalTime>
  <Words>941</Words>
  <Application>Microsoft Office PowerPoint</Application>
  <PresentationFormat>On-screen Show (4:3)</PresentationFormat>
  <Paragraphs>145</Paragraphs>
  <Slides>15</Slides>
  <Notes>3</Notes>
  <HiddenSlides>0</HiddenSlides>
  <MMClips>0</MMClips>
  <ScaleCrop>false</ScaleCrop>
  <HeadingPairs>
    <vt:vector size="4" baseType="variant">
      <vt:variant>
        <vt:lpstr>Theme</vt:lpstr>
      </vt:variant>
      <vt:variant>
        <vt:i4>1</vt:i4>
      </vt:variant>
      <vt:variant>
        <vt:lpstr>Slide Titles</vt:lpstr>
      </vt:variant>
      <vt:variant>
        <vt:i4>15</vt:i4>
      </vt:variant>
    </vt:vector>
  </HeadingPairs>
  <TitlesOfParts>
    <vt:vector size="16" baseType="lpstr">
      <vt:lpstr>Office Theme</vt:lpstr>
      <vt:lpstr>PowerPoint Presentation</vt:lpstr>
      <vt:lpstr>PowerPoint Presentation</vt:lpstr>
      <vt:lpstr>Queerness and its Relation to Camp Aesthetics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Mary</dc:creator>
  <cp:lastModifiedBy>Harrod, Mary</cp:lastModifiedBy>
  <cp:revision>76</cp:revision>
  <dcterms:created xsi:type="dcterms:W3CDTF">2014-12-17T12:49:40Z</dcterms:created>
  <dcterms:modified xsi:type="dcterms:W3CDTF">2016-01-26T15:08:36Z</dcterms:modified>
</cp:coreProperties>
</file>