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69" r:id="rId4"/>
    <p:sldId id="257" r:id="rId5"/>
    <p:sldId id="258" r:id="rId6"/>
    <p:sldId id="259" r:id="rId7"/>
    <p:sldId id="260" r:id="rId8"/>
    <p:sldId id="266" r:id="rId9"/>
    <p:sldId id="261" r:id="rId10"/>
    <p:sldId id="267" r:id="rId11"/>
    <p:sldId id="262" r:id="rId12"/>
    <p:sldId id="263" r:id="rId13"/>
    <p:sldId id="265" r:id="rId14"/>
  </p:sldIdLst>
  <p:sldSz cx="9144000" cy="6858000" type="screen4x3"/>
  <p:notesSz cx="6805613" cy="99393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y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755" autoAdjust="0"/>
    <p:restoredTop sz="94639" autoAdjust="0"/>
  </p:normalViewPr>
  <p:slideViewPr>
    <p:cSldViewPr>
      <p:cViewPr varScale="1">
        <p:scale>
          <a:sx n="87" d="100"/>
          <a:sy n="87" d="100"/>
        </p:scale>
        <p:origin x="48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05CC8-E2B3-485A-85E0-F56738277FF0}" type="datetimeFigureOut">
              <a:rPr lang="fr-FR" smtClean="0"/>
              <a:t>09/02/2016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76F29-9DC8-48D0-AA66-5BECF289E1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56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/>
            <a:fld id="{5F0A422C-8B5E-4D18-97D8-137E0388CB00}" type="slidenum">
              <a:rPr lang="en-GB" altLang="fr-FR"/>
              <a:pPr eaLnBrk="1" hangingPunct="1"/>
              <a:t>11</a:t>
            </a:fld>
            <a:endParaRPr lang="en-GB" altLang="fr-FR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1579615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09/02/2016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6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09/02/2016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0488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09/02/2016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8341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09/02/2016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997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09/02/2016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500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09/02/2016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51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09/02/2016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155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09/02/2016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45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09/02/2016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9264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09/02/2016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347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09/02/2016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315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9F2AC-27FE-4BD8-A1A6-FC5B20CB3BA3}" type="datetimeFigureOut">
              <a:rPr lang="fr-FR" smtClean="0"/>
              <a:t>09/02/2016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6540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996952"/>
            <a:ext cx="6368752" cy="2641848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Week 5: French ‘New Realism’ 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980728"/>
            <a:ext cx="78488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4000" dirty="0" smtClean="0">
              <a:latin typeface="+mj-lt"/>
            </a:endParaRPr>
          </a:p>
          <a:p>
            <a:pPr algn="ctr"/>
            <a:r>
              <a:rPr lang="en-GB" sz="4000" dirty="0" smtClean="0">
                <a:latin typeface="+mj-lt"/>
              </a:rPr>
              <a:t>STATES OF THE NATION: FRENCH CINEMA AND SOCIETY FROM 1990 TO THE PRESENT</a:t>
            </a:r>
            <a:endParaRPr lang="fr-FR" sz="4000" dirty="0">
              <a:latin typeface="+mj-lt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3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748883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 smtClean="0"/>
              <a:t>O’Shaughnessy (2007) Cont.</a:t>
            </a:r>
          </a:p>
          <a:p>
            <a:pPr algn="just"/>
            <a:endParaRPr lang="en-GB" dirty="0"/>
          </a:p>
          <a:p>
            <a:pPr algn="just"/>
            <a:endParaRPr lang="en-GB" dirty="0" smtClean="0"/>
          </a:p>
          <a:p>
            <a:pPr algn="just"/>
            <a:endParaRPr lang="en-GB" dirty="0" smtClean="0"/>
          </a:p>
          <a:p>
            <a:pPr algn="just"/>
            <a:r>
              <a:rPr lang="en-GB" sz="2400" dirty="0" smtClean="0"/>
              <a:t>These films also feature </a:t>
            </a:r>
            <a:r>
              <a:rPr lang="en-GB" sz="2400" b="1" u="sng" dirty="0" smtClean="0"/>
              <a:t>‘melodramatic </a:t>
            </a:r>
            <a:r>
              <a:rPr lang="en-GB" sz="2400" b="1" u="sng" dirty="0"/>
              <a:t>qualities’ </a:t>
            </a:r>
            <a:r>
              <a:rPr lang="en-GB" sz="2400" dirty="0"/>
              <a:t>such as</a:t>
            </a:r>
            <a:r>
              <a:rPr lang="en-GB" sz="2400" dirty="0" smtClean="0"/>
              <a:t>:</a:t>
            </a:r>
          </a:p>
          <a:p>
            <a:pPr algn="just"/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‘the production of moments of confrontation and collision; </a:t>
            </a:r>
            <a:endParaRPr lang="en-GB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corporeal and the gestural; </a:t>
            </a:r>
            <a:endParaRPr lang="en-GB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restoration of ethical transparency to a world that has become opaque</a:t>
            </a:r>
            <a:r>
              <a:rPr lang="en-GB" dirty="0" smtClean="0"/>
              <a:t>;</a:t>
            </a:r>
          </a:p>
          <a:p>
            <a:pPr algn="just"/>
            <a:r>
              <a:rPr lang="en-GB" dirty="0" smtClean="0"/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emotive focus on individuals and families rather than abstract forces.’ 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pp. 135-6.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539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1331913" y="476250"/>
            <a:ext cx="8101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fr-FR" sz="2400" b="1">
              <a:solidFill>
                <a:schemeClr val="bg1"/>
              </a:solidFill>
            </a:endParaRPr>
          </a:p>
        </p:txBody>
      </p:sp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1331913" y="549275"/>
            <a:ext cx="30257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fr-FR">
              <a:latin typeface="Arial" charset="0"/>
            </a:endParaRP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3419476" y="404813"/>
            <a:ext cx="5724524" cy="466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fr-FR" b="1" dirty="0"/>
              <a:t>Melodrama re-enacts </a:t>
            </a:r>
            <a:r>
              <a:rPr lang="en-GB" altLang="fr-FR" b="1"/>
              <a:t>traumatic </a:t>
            </a:r>
            <a:r>
              <a:rPr lang="en-GB" altLang="fr-FR" b="1" smtClean="0"/>
              <a:t>events</a:t>
            </a:r>
            <a:endParaRPr lang="en-GB" altLang="fr-FR" b="1" dirty="0" smtClean="0"/>
          </a:p>
          <a:p>
            <a:pPr algn="ctr" eaLnBrk="1" hangingPunct="1">
              <a:spcBef>
                <a:spcPct val="50000"/>
              </a:spcBef>
            </a:pPr>
            <a:r>
              <a:rPr lang="en-GB" altLang="fr-FR" b="1" u="sng" dirty="0" smtClean="0">
                <a:latin typeface="+mn-lt"/>
              </a:rPr>
              <a:t>E</a:t>
            </a:r>
            <a:r>
              <a:rPr lang="en-GB" altLang="fr-FR" b="1" u="sng" dirty="0">
                <a:latin typeface="+mn-lt"/>
              </a:rPr>
              <a:t>. Ann Kaplan, “Melodrama, Cinema and Trauma”, </a:t>
            </a:r>
            <a:r>
              <a:rPr lang="en-GB" altLang="fr-FR" b="1" i="1" u="sng" dirty="0">
                <a:latin typeface="+mn-lt"/>
              </a:rPr>
              <a:t>Screen</a:t>
            </a:r>
            <a:r>
              <a:rPr lang="en-GB" altLang="fr-FR" b="1" u="sng" dirty="0">
                <a:latin typeface="+mn-lt"/>
              </a:rPr>
              <a:t>, issue 42.2 (Summer 2001). pp. 201-204. 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fr-FR" b="1" u="sng" dirty="0">
                <a:latin typeface="+mn-lt"/>
              </a:rPr>
              <a:t>Watching trauma – modes of spectatorship: 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GB" altLang="fr-FR" dirty="0">
                <a:latin typeface="+mn-lt"/>
              </a:rPr>
              <a:t> </a:t>
            </a:r>
            <a:r>
              <a:rPr lang="en-GB" altLang="fr-FR" b="1" i="1" dirty="0" smtClean="0">
                <a:latin typeface="+mn-lt"/>
              </a:rPr>
              <a:t>the </a:t>
            </a:r>
            <a:r>
              <a:rPr lang="en-GB" altLang="fr-FR" b="1" i="1" dirty="0">
                <a:latin typeface="+mn-lt"/>
              </a:rPr>
              <a:t>melodrama spectator</a:t>
            </a:r>
            <a:r>
              <a:rPr lang="en-GB" altLang="fr-FR" i="1" dirty="0">
                <a:latin typeface="+mn-lt"/>
              </a:rPr>
              <a:t>: </a:t>
            </a:r>
            <a:r>
              <a:rPr lang="en-GB" altLang="fr-FR" dirty="0">
                <a:latin typeface="+mn-lt"/>
              </a:rPr>
              <a:t>engages with trauma through the film’s themes and techniques while getting the comfort of closure or ‘cure’ 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fr-FR" dirty="0" smtClean="0">
                <a:latin typeface="+mn-lt"/>
              </a:rPr>
              <a:t>OR</a:t>
            </a:r>
            <a:endParaRPr lang="en-GB" altLang="fr-FR" dirty="0">
              <a:latin typeface="+mn-lt"/>
            </a:endParaRP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GB" altLang="fr-FR" b="1" i="1" dirty="0" smtClean="0">
                <a:latin typeface="+mn-lt"/>
              </a:rPr>
              <a:t>the </a:t>
            </a:r>
            <a:r>
              <a:rPr lang="en-GB" altLang="fr-FR" b="1" i="1" dirty="0">
                <a:latin typeface="+mn-lt"/>
              </a:rPr>
              <a:t>‘witnessing’ spectator</a:t>
            </a:r>
            <a:r>
              <a:rPr lang="en-GB" altLang="fr-FR" i="1" dirty="0">
                <a:latin typeface="+mn-lt"/>
              </a:rPr>
              <a:t>: </a:t>
            </a:r>
            <a:r>
              <a:rPr lang="en-GB" altLang="fr-FR" dirty="0">
                <a:latin typeface="+mn-lt"/>
              </a:rPr>
              <a:t>the spectator of experimental and research documentaries that seek direct political intervention</a:t>
            </a:r>
          </a:p>
          <a:p>
            <a:pPr eaLnBrk="1" hangingPunct="1">
              <a:spcBef>
                <a:spcPct val="50000"/>
              </a:spcBef>
            </a:pPr>
            <a:endParaRPr lang="en-GB" altLang="fr-FR" dirty="0"/>
          </a:p>
          <a:p>
            <a:pPr eaLnBrk="1" hangingPunct="1">
              <a:spcBef>
                <a:spcPct val="50000"/>
              </a:spcBef>
            </a:pPr>
            <a:endParaRPr lang="en-GB" alt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4653136"/>
            <a:ext cx="268605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681863"/>
            <a:ext cx="2686050" cy="1904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238" y="885652"/>
            <a:ext cx="3476625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871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620688"/>
            <a:ext cx="849694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fr-FR" sz="2800" b="1" i="1" u="sng" dirty="0"/>
              <a:t>La Ville </a:t>
            </a:r>
            <a:r>
              <a:rPr lang="en-GB" altLang="fr-FR" sz="2800" b="1" i="1" u="sng" dirty="0" err="1"/>
              <a:t>est</a:t>
            </a:r>
            <a:r>
              <a:rPr lang="en-GB" altLang="fr-FR" sz="2800" b="1" i="1" u="sng" dirty="0"/>
              <a:t> </a:t>
            </a:r>
            <a:r>
              <a:rPr lang="en-GB" altLang="fr-FR" sz="2800" b="1" i="1" u="sng" dirty="0" err="1"/>
              <a:t>tranquille</a:t>
            </a:r>
            <a:r>
              <a:rPr lang="en-GB" altLang="fr-FR" sz="2800" b="1" i="1" u="sng" dirty="0"/>
              <a:t>: </a:t>
            </a:r>
            <a:r>
              <a:rPr lang="en-GB" altLang="fr-FR" sz="2800" b="1" u="sng" dirty="0"/>
              <a:t>appealing to a melodrama and a witnessing spectator? </a:t>
            </a:r>
            <a:endParaRPr lang="en-GB" altLang="fr-FR" sz="2800" b="1" u="sng" dirty="0" smtClean="0"/>
          </a:p>
          <a:p>
            <a:endParaRPr lang="en-GB" altLang="fr-FR" dirty="0"/>
          </a:p>
          <a:p>
            <a:r>
              <a:rPr lang="en-GB" altLang="fr-FR" sz="2000" dirty="0" smtClean="0"/>
              <a:t>Working </a:t>
            </a:r>
            <a:r>
              <a:rPr lang="en-GB" altLang="fr-FR" sz="2000" dirty="0"/>
              <a:t>on </a:t>
            </a:r>
            <a:r>
              <a:rPr lang="en-GB" altLang="fr-FR" sz="2000" dirty="0" smtClean="0"/>
              <a:t>different </a:t>
            </a:r>
            <a:r>
              <a:rPr lang="en-GB" altLang="fr-FR" sz="2000" dirty="0"/>
              <a:t>levels: </a:t>
            </a:r>
            <a:endParaRPr lang="en-GB" altLang="fr-FR" sz="2000" dirty="0" smtClean="0"/>
          </a:p>
          <a:p>
            <a:endParaRPr lang="en-GB" altLang="fr-FR" sz="2000" dirty="0"/>
          </a:p>
          <a:p>
            <a:pPr>
              <a:buFontTx/>
              <a:buChar char="-"/>
            </a:pPr>
            <a:r>
              <a:rPr lang="en-GB" altLang="fr-FR" sz="2000" dirty="0"/>
              <a:t>    </a:t>
            </a:r>
            <a:r>
              <a:rPr lang="en-GB" altLang="fr-FR" sz="2000" u="sng" dirty="0"/>
              <a:t>Didacticism: social realism </a:t>
            </a:r>
            <a:r>
              <a:rPr lang="en-GB" altLang="fr-FR" sz="2000" dirty="0"/>
              <a:t>- to make </a:t>
            </a:r>
            <a:r>
              <a:rPr lang="en-GB" altLang="fr-FR" sz="2000" dirty="0" smtClean="0"/>
              <a:t>problems (</a:t>
            </a:r>
            <a:r>
              <a:rPr lang="en-GB" altLang="fr-FR" sz="2000" i="1" dirty="0" smtClean="0"/>
              <a:t>la fracture </a:t>
            </a:r>
            <a:r>
              <a:rPr lang="en-GB" altLang="fr-FR" sz="2000" i="1" dirty="0" err="1" smtClean="0"/>
              <a:t>sociale</a:t>
            </a:r>
            <a:r>
              <a:rPr lang="en-GB" altLang="fr-FR" sz="2000" dirty="0" smtClean="0"/>
              <a:t>/post-industrial </a:t>
            </a:r>
            <a:r>
              <a:rPr lang="en-GB" altLang="fr-FR" sz="2000" dirty="0"/>
              <a:t>poverty, racism, drug abuse…) visible in a specific social </a:t>
            </a:r>
            <a:r>
              <a:rPr lang="en-GB" altLang="fr-FR" sz="2000" dirty="0" smtClean="0"/>
              <a:t>context.</a:t>
            </a:r>
          </a:p>
          <a:p>
            <a:pPr>
              <a:buFontTx/>
              <a:buChar char="-"/>
            </a:pPr>
            <a:endParaRPr lang="en-GB" altLang="fr-FR" sz="2000" dirty="0"/>
          </a:p>
          <a:p>
            <a:pPr>
              <a:buFontTx/>
              <a:buChar char="-"/>
            </a:pPr>
            <a:r>
              <a:rPr lang="en-GB" altLang="fr-FR" sz="2000" dirty="0"/>
              <a:t>    </a:t>
            </a:r>
            <a:r>
              <a:rPr lang="en-GB" altLang="fr-FR" sz="2000" u="sng" dirty="0"/>
              <a:t>Bearing witness to those who suffer </a:t>
            </a:r>
            <a:r>
              <a:rPr lang="en-GB" altLang="fr-FR" sz="2000" dirty="0"/>
              <a:t>the effects of these </a:t>
            </a:r>
            <a:r>
              <a:rPr lang="en-GB" altLang="fr-FR" sz="2000" dirty="0" smtClean="0"/>
              <a:t>problems.</a:t>
            </a:r>
          </a:p>
          <a:p>
            <a:pPr>
              <a:buFontTx/>
              <a:buChar char="-"/>
            </a:pPr>
            <a:endParaRPr lang="en-GB" altLang="fr-FR" sz="2000" dirty="0"/>
          </a:p>
          <a:p>
            <a:pPr>
              <a:buFontTx/>
              <a:buChar char="-"/>
            </a:pPr>
            <a:r>
              <a:rPr lang="en-GB" altLang="fr-FR" sz="2000" dirty="0"/>
              <a:t>    </a:t>
            </a:r>
            <a:r>
              <a:rPr lang="en-GB" altLang="fr-FR" sz="2000" u="sng" dirty="0"/>
              <a:t>A melodramatic, affective mode</a:t>
            </a:r>
            <a:r>
              <a:rPr lang="en-GB" altLang="fr-FR" sz="2000" dirty="0"/>
              <a:t>: a film that fulfils the pleasures of narrative and resolution – to </a:t>
            </a:r>
            <a:r>
              <a:rPr lang="en-GB" altLang="fr-FR" sz="2000" dirty="0" smtClean="0"/>
              <a:t>discuss.</a:t>
            </a:r>
          </a:p>
          <a:p>
            <a:pPr>
              <a:buFontTx/>
              <a:buChar char="-"/>
            </a:pPr>
            <a:endParaRPr lang="en-GB" altLang="fr-FR" sz="2000" dirty="0"/>
          </a:p>
          <a:p>
            <a:endParaRPr lang="en-GB" altLang="fr-FR" sz="2000" dirty="0"/>
          </a:p>
          <a:p>
            <a:r>
              <a:rPr lang="en-GB" altLang="fr-FR" sz="2400" dirty="0"/>
              <a:t>A film that calls for </a:t>
            </a:r>
            <a:r>
              <a:rPr lang="en-GB" altLang="fr-FR" sz="2400" b="1" dirty="0"/>
              <a:t>an emotionally involved ‘spectator’ as the first step for an ethically  committed </a:t>
            </a:r>
            <a:r>
              <a:rPr lang="en-GB" altLang="fr-FR" sz="2400" b="1" dirty="0" smtClean="0"/>
              <a:t>one</a:t>
            </a:r>
            <a:r>
              <a:rPr lang="en-GB" altLang="fr-FR" sz="2400" b="1" dirty="0"/>
              <a:t>?</a:t>
            </a:r>
            <a:endParaRPr lang="en-GB" altLang="fr-FR" sz="2400" dirty="0"/>
          </a:p>
        </p:txBody>
      </p:sp>
    </p:spTree>
    <p:extLst>
      <p:ext uri="{BB962C8B-B14F-4D97-AF65-F5344CB8AC3E}">
        <p14:creationId xmlns:p14="http://schemas.microsoft.com/office/powerpoint/2010/main" val="308266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476672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 smtClean="0"/>
              <a:t>Idealisations of the South in French Cinema</a:t>
            </a:r>
            <a:endParaRPr lang="fr-FR" sz="2400" u="sng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8" y="1183556"/>
            <a:ext cx="200025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2" y="4377903"/>
            <a:ext cx="3168216" cy="2480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39752" y="1183556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From the classical… to the contemporary.</a:t>
            </a:r>
            <a:endParaRPr lang="fr-FR" sz="20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064214"/>
            <a:ext cx="2169044" cy="294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058" y="1844824"/>
            <a:ext cx="198120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258" y="4360143"/>
            <a:ext cx="3038579" cy="239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916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-99392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400" b="1" u="sng" dirty="0" smtClean="0"/>
          </a:p>
          <a:p>
            <a:pPr algn="ctr"/>
            <a:r>
              <a:rPr lang="en-GB" sz="2400" b="1" u="sng" dirty="0" smtClean="0"/>
              <a:t>Structure of Part 1 of the Session</a:t>
            </a:r>
            <a:endParaRPr lang="en-GB" sz="24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60648"/>
            <a:ext cx="903649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/>
              <a:t>Discussion of assessment practicalities/formatting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Recap of some key trends in French cinema over the earlier sections of the 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The 1990s and the ‘return of the political’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The ‘sans-papiers’ affair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French ‘new realism’: style and theme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The place of melodrama within ‘realism’ and in </a:t>
            </a:r>
            <a:r>
              <a:rPr lang="en-GB" sz="1600" i="1" dirty="0" smtClean="0"/>
              <a:t>La Ville </a:t>
            </a:r>
            <a:r>
              <a:rPr lang="en-GB" sz="1600" i="1" dirty="0" err="1" smtClean="0"/>
              <a:t>est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tranquille</a:t>
            </a:r>
            <a:endParaRPr lang="en-GB" sz="1600" i="1" dirty="0" smtClean="0"/>
          </a:p>
          <a:p>
            <a:endParaRPr lang="en-GB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Spectatorship and ideological address in such films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Setting in </a:t>
            </a:r>
            <a:r>
              <a:rPr lang="en-GB" sz="2200" i="1" dirty="0" smtClean="0"/>
              <a:t>La Ville </a:t>
            </a:r>
            <a:r>
              <a:rPr lang="en-GB" sz="2200" i="1" dirty="0" err="1" smtClean="0"/>
              <a:t>est</a:t>
            </a:r>
            <a:r>
              <a:rPr lang="en-GB" sz="2200" i="1" dirty="0" smtClean="0"/>
              <a:t> </a:t>
            </a:r>
            <a:r>
              <a:rPr lang="en-GB" sz="2200" i="1" dirty="0" err="1" smtClean="0"/>
              <a:t>tranquille</a:t>
            </a:r>
            <a:endParaRPr lang="en-GB" sz="2200" dirty="0" smtClean="0"/>
          </a:p>
          <a:p>
            <a:pPr marL="285750" indent="-285750">
              <a:buFontTx/>
              <a:buChar char="-"/>
            </a:pPr>
            <a:r>
              <a:rPr lang="en-GB" sz="1600" dirty="0" smtClean="0"/>
              <a:t>Marseille as postmodern city in </a:t>
            </a:r>
            <a:r>
              <a:rPr lang="en-GB" sz="1600" dirty="0" err="1" smtClean="0"/>
              <a:t>Guédiguian’s</a:t>
            </a:r>
            <a:r>
              <a:rPr lang="en-GB" sz="1600" dirty="0" smtClean="0"/>
              <a:t> films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the south in French cinema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87966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548680"/>
            <a:ext cx="741682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Learning Outcomes: </a:t>
            </a:r>
            <a:endParaRPr lang="en-GB" sz="2800" b="1" dirty="0" smtClean="0"/>
          </a:p>
          <a:p>
            <a:r>
              <a:rPr lang="en-GB" sz="2800" b="1" dirty="0" smtClean="0"/>
              <a:t>By </a:t>
            </a:r>
            <a:r>
              <a:rPr lang="en-GB" sz="2800" b="1" dirty="0"/>
              <a:t>the end of the session students will be able </a:t>
            </a:r>
            <a:r>
              <a:rPr lang="en-GB" sz="2800" b="1" smtClean="0"/>
              <a:t>to </a:t>
            </a:r>
            <a:endParaRPr lang="en-GB" sz="2800" b="1" dirty="0" smtClean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sz="2000" dirty="0"/>
              <a:t>Discuss key trends in French filmmaking of the late 1990s into the 2000s, including ‘political’ filmmaking and ‘new </a:t>
            </a:r>
            <a:r>
              <a:rPr lang="en-GB" sz="2000" dirty="0" smtClean="0"/>
              <a:t>realism’</a:t>
            </a:r>
          </a:p>
          <a:p>
            <a:pPr marL="285750" indent="-285750">
              <a:buFontTx/>
              <a:buChar char="-"/>
            </a:pPr>
            <a:endParaRPr lang="en-GB" sz="2000" dirty="0"/>
          </a:p>
          <a:p>
            <a:pPr marL="285750" indent="-285750">
              <a:buFontTx/>
              <a:buChar char="-"/>
            </a:pPr>
            <a:r>
              <a:rPr lang="en-GB" sz="2000" dirty="0"/>
              <a:t>Discuss the relationship between realism and melodrama in French and other cinemas and how these relate to </a:t>
            </a:r>
            <a:r>
              <a:rPr lang="en-GB" sz="2000" dirty="0" err="1"/>
              <a:t>spectatorial</a:t>
            </a:r>
            <a:r>
              <a:rPr lang="en-GB" sz="2000" dirty="0"/>
              <a:t> </a:t>
            </a:r>
            <a:r>
              <a:rPr lang="en-GB" sz="2000" dirty="0" err="1" smtClean="0"/>
              <a:t>adddress</a:t>
            </a:r>
            <a:endParaRPr lang="en-GB" sz="2000" dirty="0" smtClean="0"/>
          </a:p>
          <a:p>
            <a:pPr marL="285750" indent="-285750">
              <a:buFontTx/>
              <a:buChar char="-"/>
            </a:pPr>
            <a:endParaRPr lang="en-GB" sz="2000" dirty="0"/>
          </a:p>
          <a:p>
            <a:pPr marL="285750" indent="-285750">
              <a:buFontTx/>
              <a:buChar char="-"/>
            </a:pPr>
            <a:r>
              <a:rPr lang="en-GB" sz="2000" dirty="0"/>
              <a:t>Contextualise the depiction of Marseille in </a:t>
            </a:r>
            <a:r>
              <a:rPr lang="en-GB" sz="2000" dirty="0" err="1" smtClean="0"/>
              <a:t>Guédiguian’s</a:t>
            </a:r>
            <a:r>
              <a:rPr lang="en-GB" sz="2000" dirty="0" smtClean="0"/>
              <a:t> </a:t>
            </a:r>
            <a:r>
              <a:rPr lang="en-GB" sz="2000" dirty="0"/>
              <a:t>films in relation to other representations of the city and the south in French and other cinemas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3735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32656"/>
            <a:ext cx="835292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 smtClean="0"/>
          </a:p>
          <a:p>
            <a:pPr algn="ctr"/>
            <a:r>
              <a:rPr lang="en-GB" sz="2800" b="1" u="sng" dirty="0" smtClean="0"/>
              <a:t>Some key trends in 1990s French Cinema (and into the 2000s)</a:t>
            </a:r>
            <a:endParaRPr lang="en-GB" sz="2800" b="1" u="sng" dirty="0"/>
          </a:p>
          <a:p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The continued centrality of </a:t>
            </a:r>
            <a:r>
              <a:rPr lang="en-GB" sz="2400" b="1" u="sng" dirty="0" smtClean="0"/>
              <a:t>heritage cinema </a:t>
            </a:r>
            <a:r>
              <a:rPr lang="en-GB" sz="2400" dirty="0" smtClean="0"/>
              <a:t>(also the case in the 1980s).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A </a:t>
            </a:r>
            <a:r>
              <a:rPr lang="en-GB" sz="2400" b="1" u="sng" dirty="0" smtClean="0"/>
              <a:t>renewed visibility of and interest in the auteur</a:t>
            </a:r>
            <a:r>
              <a:rPr lang="en-GB" sz="2400" u="sng" dirty="0" smtClean="0"/>
              <a:t> </a:t>
            </a:r>
            <a:r>
              <a:rPr lang="en-GB" sz="2400" dirty="0" smtClean="0"/>
              <a:t>e.g. through autobiographical elements, broadly defined, in texts – </a:t>
            </a:r>
            <a:r>
              <a:rPr lang="en-GB" sz="2400" dirty="0" err="1" smtClean="0"/>
              <a:t>Ozon</a:t>
            </a:r>
            <a:r>
              <a:rPr lang="en-GB" sz="2400" dirty="0" smtClean="0"/>
              <a:t> is an obvious example. </a:t>
            </a:r>
            <a:r>
              <a:rPr lang="en-GB" sz="2000" dirty="0" smtClean="0"/>
              <a:t>[cf. emergence of </a:t>
            </a:r>
            <a:r>
              <a:rPr lang="en-GB" sz="2000" i="1" dirty="0" smtClean="0"/>
              <a:t>le </a:t>
            </a:r>
            <a:r>
              <a:rPr lang="en-GB" sz="2000" i="1" dirty="0" err="1" smtClean="0"/>
              <a:t>jeune</a:t>
            </a:r>
            <a:r>
              <a:rPr lang="en-GB" sz="2000" i="1" dirty="0" smtClean="0"/>
              <a:t> </a:t>
            </a:r>
            <a:r>
              <a:rPr lang="en-GB" sz="2000" i="1" dirty="0" err="1" smtClean="0"/>
              <a:t>cinéma</a:t>
            </a:r>
            <a:r>
              <a:rPr lang="en-GB" sz="2000" i="1" dirty="0" smtClean="0"/>
              <a:t> </a:t>
            </a:r>
            <a:r>
              <a:rPr lang="en-GB" sz="2000" i="1" dirty="0" err="1" smtClean="0"/>
              <a:t>français</a:t>
            </a:r>
            <a:r>
              <a:rPr lang="en-GB" sz="2000" i="1" dirty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GB" sz="2000" i="1" dirty="0" err="1">
                <a:cs typeface="Times New Roman" panose="02020603050405020304" pitchFamily="18" charset="0"/>
              </a:rPr>
              <a:t>français</a:t>
            </a:r>
            <a:r>
              <a:rPr lang="en-GB" sz="2000" i="1" dirty="0">
                <a:cs typeface="Times New Roman" panose="02020603050405020304" pitchFamily="18" charset="0"/>
              </a:rPr>
              <a:t> </a:t>
            </a:r>
            <a:r>
              <a:rPr lang="en-GB" sz="2000" dirty="0">
                <a:cs typeface="Times New Roman" panose="02020603050405020304" pitchFamily="18" charset="0"/>
              </a:rPr>
              <a:t>after commissioning of television show </a:t>
            </a:r>
            <a:r>
              <a:rPr lang="en-GB" sz="2000" i="1" dirty="0" err="1">
                <a:cs typeface="Times New Roman" panose="02020603050405020304" pitchFamily="18" charset="0"/>
              </a:rPr>
              <a:t>Tous</a:t>
            </a:r>
            <a:r>
              <a:rPr lang="en-GB" sz="2000" i="1" dirty="0">
                <a:cs typeface="Times New Roman" panose="02020603050405020304" pitchFamily="18" charset="0"/>
              </a:rPr>
              <a:t> les </a:t>
            </a:r>
            <a:r>
              <a:rPr lang="en-GB" sz="2000" i="1" dirty="0" err="1">
                <a:cs typeface="Times New Roman" panose="02020603050405020304" pitchFamily="18" charset="0"/>
              </a:rPr>
              <a:t>garçons</a:t>
            </a:r>
            <a:r>
              <a:rPr lang="en-GB" sz="2000" i="1" dirty="0">
                <a:cs typeface="Times New Roman" panose="02020603050405020304" pitchFamily="18" charset="0"/>
              </a:rPr>
              <a:t> et les </a:t>
            </a:r>
            <a:r>
              <a:rPr lang="en-GB" sz="2000" i="1" dirty="0" err="1">
                <a:cs typeface="Times New Roman" panose="02020603050405020304" pitchFamily="18" charset="0"/>
              </a:rPr>
              <a:t>filles</a:t>
            </a:r>
            <a:r>
              <a:rPr lang="en-GB" sz="2000" i="1" dirty="0">
                <a:cs typeface="Times New Roman" panose="02020603050405020304" pitchFamily="18" charset="0"/>
              </a:rPr>
              <a:t> de </a:t>
            </a:r>
            <a:r>
              <a:rPr lang="en-GB" sz="2000" i="1" dirty="0" err="1">
                <a:cs typeface="Times New Roman" panose="02020603050405020304" pitchFamily="18" charset="0"/>
              </a:rPr>
              <a:t>leur</a:t>
            </a:r>
            <a:r>
              <a:rPr lang="en-GB" sz="2000" i="1" dirty="0">
                <a:cs typeface="Times New Roman" panose="02020603050405020304" pitchFamily="18" charset="0"/>
              </a:rPr>
              <a:t> </a:t>
            </a:r>
            <a:r>
              <a:rPr lang="en-GB" sz="2000" i="1" dirty="0" err="1">
                <a:cs typeface="Times New Roman" panose="02020603050405020304" pitchFamily="18" charset="0"/>
              </a:rPr>
              <a:t>âge</a:t>
            </a:r>
            <a:r>
              <a:rPr lang="en-GB" sz="2000" dirty="0">
                <a:cs typeface="Times New Roman" panose="02020603050405020304" pitchFamily="18" charset="0"/>
              </a:rPr>
              <a:t> in 1994, with episodes by </a:t>
            </a:r>
            <a:r>
              <a:rPr lang="en-GB" sz="2000" dirty="0" smtClean="0">
                <a:cs typeface="Times New Roman" panose="02020603050405020304" pitchFamily="18" charset="0"/>
              </a:rPr>
              <a:t>e.g. André </a:t>
            </a:r>
            <a:r>
              <a:rPr lang="en-GB" sz="2000" dirty="0" err="1" smtClean="0">
                <a:cs typeface="Times New Roman" panose="02020603050405020304" pitchFamily="18" charset="0"/>
              </a:rPr>
              <a:t>Téchiné</a:t>
            </a:r>
            <a:r>
              <a:rPr lang="en-GB" sz="2000" dirty="0" smtClean="0">
                <a:cs typeface="Times New Roman" panose="02020603050405020304" pitchFamily="18" charset="0"/>
              </a:rPr>
              <a:t>, Chantal </a:t>
            </a:r>
            <a:r>
              <a:rPr lang="en-GB" sz="2000" dirty="0" err="1" smtClean="0">
                <a:cs typeface="Times New Roman" panose="02020603050405020304" pitchFamily="18" charset="0"/>
              </a:rPr>
              <a:t>Akerman</a:t>
            </a:r>
            <a:r>
              <a:rPr lang="en-GB" sz="2000" dirty="0" smtClean="0">
                <a:cs typeface="Times New Roman" panose="02020603050405020304" pitchFamily="18" charset="0"/>
              </a:rPr>
              <a:t>, Claire Denis, Olivier </a:t>
            </a:r>
            <a:r>
              <a:rPr lang="en-GB" sz="2000" dirty="0" err="1" smtClean="0">
                <a:cs typeface="Times New Roman" panose="02020603050405020304" pitchFamily="18" charset="0"/>
              </a:rPr>
              <a:t>Asseyas</a:t>
            </a:r>
            <a:r>
              <a:rPr lang="en-GB" sz="2000" dirty="0" smtClean="0">
                <a:cs typeface="Times New Roman" panose="02020603050405020304" pitchFamily="18" charset="0"/>
              </a:rPr>
              <a:t> and others</a:t>
            </a:r>
            <a:r>
              <a:rPr lang="en-GB" sz="2000" dirty="0" smtClean="0"/>
              <a:t>]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A linked ‘</a:t>
            </a:r>
            <a:r>
              <a:rPr lang="en-GB" sz="2400" b="1" u="sng" dirty="0" smtClean="0"/>
              <a:t>retour du </a:t>
            </a:r>
            <a:r>
              <a:rPr lang="en-GB" sz="2400" b="1" u="sng" dirty="0" err="1" smtClean="0"/>
              <a:t>politique</a:t>
            </a:r>
            <a:r>
              <a:rPr lang="en-GB" sz="2400" dirty="0" smtClean="0"/>
              <a:t>’.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P. </a:t>
            </a:r>
            <a:r>
              <a:rPr lang="en-GB" sz="2000" dirty="0" err="1" smtClean="0"/>
              <a:t>Powrie</a:t>
            </a:r>
            <a:r>
              <a:rPr lang="en-GB" sz="2000" dirty="0"/>
              <a:t>, ‘Heritage, History and “New Realism”,’ in </a:t>
            </a:r>
            <a:r>
              <a:rPr lang="en-GB" sz="2000" i="1" dirty="0"/>
              <a:t>French Cinema in the 1990s: Continuity and Difference </a:t>
            </a:r>
            <a:r>
              <a:rPr lang="en-GB" sz="2000" dirty="0"/>
              <a:t>(Oxford: Oxford </a:t>
            </a:r>
            <a:r>
              <a:rPr lang="en-GB" sz="2000" dirty="0" err="1" smtClean="0"/>
              <a:t>Uni</a:t>
            </a:r>
            <a:r>
              <a:rPr lang="en-GB" sz="2000" dirty="0" smtClean="0"/>
              <a:t>’ Press</a:t>
            </a:r>
            <a:r>
              <a:rPr lang="en-GB" sz="2000" dirty="0"/>
              <a:t>, 1999), </a:t>
            </a:r>
            <a:r>
              <a:rPr lang="en-GB" sz="2000" dirty="0" smtClean="0"/>
              <a:t>pp.1-21</a:t>
            </a:r>
            <a:r>
              <a:rPr lang="en-GB" sz="2000" dirty="0"/>
              <a:t>. </a:t>
            </a:r>
            <a:endParaRPr lang="fr-FR" sz="2000" dirty="0"/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30620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60648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The </a:t>
            </a:r>
            <a:r>
              <a:rPr lang="en-GB" sz="2800" b="1" i="1" u="sng" dirty="0"/>
              <a:t>r</a:t>
            </a:r>
            <a:r>
              <a:rPr lang="en-GB" sz="2800" b="1" i="1" u="sng" dirty="0" smtClean="0"/>
              <a:t>etour du </a:t>
            </a:r>
            <a:r>
              <a:rPr lang="en-GB" sz="2800" b="1" i="1" u="sng" dirty="0" err="1" smtClean="0"/>
              <a:t>politique</a:t>
            </a:r>
            <a:r>
              <a:rPr lang="en-GB" sz="2800" b="1" i="1" u="sng" dirty="0" smtClean="0"/>
              <a:t> </a:t>
            </a:r>
            <a:r>
              <a:rPr lang="en-GB" sz="2800" b="1" u="sng" dirty="0" smtClean="0"/>
              <a:t>and the </a:t>
            </a:r>
            <a:r>
              <a:rPr lang="en-GB" sz="2800" b="1" i="1" u="sng" dirty="0" smtClean="0"/>
              <a:t>sans </a:t>
            </a:r>
            <a:r>
              <a:rPr lang="en-GB" sz="2800" b="1" i="1" u="sng" dirty="0" err="1" smtClean="0"/>
              <a:t>papiers</a:t>
            </a:r>
            <a:r>
              <a:rPr lang="en-GB" sz="2800" b="1" u="sng" dirty="0" smtClean="0"/>
              <a:t> affair</a:t>
            </a:r>
            <a:endParaRPr lang="fr-FR" sz="2800" b="1" u="sng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175191"/>
            <a:ext cx="2857500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980728"/>
            <a:ext cx="5328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b="1" dirty="0" smtClean="0"/>
          </a:p>
          <a:p>
            <a:r>
              <a:rPr lang="en-GB" sz="2000" b="1" u="sng" dirty="0" smtClean="0"/>
              <a:t>February 1997</a:t>
            </a:r>
            <a:r>
              <a:rPr lang="en-GB" sz="2000" b="1" dirty="0" smtClean="0"/>
              <a:t>: </a:t>
            </a:r>
            <a:r>
              <a:rPr lang="en-GB" sz="2000" dirty="0" smtClean="0"/>
              <a:t>a petition drawn up by </a:t>
            </a:r>
            <a:r>
              <a:rPr lang="en-GB" sz="2000" b="1" dirty="0" smtClean="0"/>
              <a:t>prominent film directors </a:t>
            </a:r>
            <a:r>
              <a:rPr lang="en-GB" sz="2000" dirty="0" smtClean="0"/>
              <a:t>Pascale </a:t>
            </a:r>
            <a:r>
              <a:rPr lang="en-GB" sz="2000" dirty="0" err="1" smtClean="0"/>
              <a:t>Ferran</a:t>
            </a:r>
            <a:r>
              <a:rPr lang="en-GB" sz="2000" dirty="0" smtClean="0"/>
              <a:t> and Arnaud </a:t>
            </a:r>
            <a:r>
              <a:rPr lang="en-GB" sz="2000" dirty="0" err="1" smtClean="0"/>
              <a:t>Desplechin</a:t>
            </a:r>
            <a:r>
              <a:rPr lang="en-GB" sz="2000" dirty="0" smtClean="0"/>
              <a:t> and signed by 59 others </a:t>
            </a:r>
            <a:r>
              <a:rPr lang="en-GB" sz="2000" dirty="0" err="1" smtClean="0"/>
              <a:t>apeared</a:t>
            </a:r>
            <a:r>
              <a:rPr lang="en-GB" sz="2000" dirty="0" smtClean="0"/>
              <a:t> in </a:t>
            </a:r>
            <a:r>
              <a:rPr lang="en-GB" sz="2000" i="1" dirty="0" smtClean="0"/>
              <a:t>Le Monde </a:t>
            </a:r>
            <a:r>
              <a:rPr lang="en-GB" sz="2000" b="1" dirty="0" smtClean="0"/>
              <a:t>protesting at repressive immigration laws.  </a:t>
            </a:r>
            <a:endParaRPr lang="fr-FR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2971984"/>
            <a:ext cx="8784976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Signatories included mostly younger directors </a:t>
            </a:r>
          </a:p>
          <a:p>
            <a:r>
              <a:rPr lang="en-GB" dirty="0" smtClean="0"/>
              <a:t>e.g. Olivier </a:t>
            </a:r>
            <a:r>
              <a:rPr lang="en-GB" dirty="0" err="1" smtClean="0"/>
              <a:t>Assayas</a:t>
            </a:r>
            <a:r>
              <a:rPr lang="en-GB" dirty="0" smtClean="0"/>
              <a:t>, Jacques </a:t>
            </a:r>
            <a:r>
              <a:rPr lang="en-GB" dirty="0" err="1" smtClean="0"/>
              <a:t>Audiard</a:t>
            </a:r>
            <a:r>
              <a:rPr lang="en-GB" dirty="0" smtClean="0"/>
              <a:t>, Claire Denis, Mathieu </a:t>
            </a:r>
            <a:r>
              <a:rPr lang="en-GB" dirty="0" err="1" smtClean="0"/>
              <a:t>Kassovitz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en-GB" dirty="0" err="1" smtClean="0"/>
              <a:t>Cédric</a:t>
            </a:r>
            <a:r>
              <a:rPr lang="en-GB" dirty="0" smtClean="0"/>
              <a:t> </a:t>
            </a:r>
            <a:r>
              <a:rPr lang="en-GB" dirty="0" err="1" smtClean="0"/>
              <a:t>Klapisch</a:t>
            </a:r>
            <a:r>
              <a:rPr lang="en-GB" dirty="0" smtClean="0"/>
              <a:t> </a:t>
            </a:r>
          </a:p>
          <a:p>
            <a:endParaRPr lang="en-GB" sz="2000" dirty="0" smtClean="0"/>
          </a:p>
          <a:p>
            <a:r>
              <a:rPr lang="en-GB" sz="2000" dirty="0" smtClean="0"/>
              <a:t>but also some older ones </a:t>
            </a:r>
          </a:p>
          <a:p>
            <a:r>
              <a:rPr lang="en-GB" dirty="0" smtClean="0"/>
              <a:t>e.g. Catherine </a:t>
            </a:r>
            <a:r>
              <a:rPr lang="en-GB" dirty="0" err="1" smtClean="0"/>
              <a:t>Breillat</a:t>
            </a:r>
            <a:r>
              <a:rPr lang="en-GB" dirty="0" smtClean="0"/>
              <a:t>, Patrice </a:t>
            </a:r>
            <a:r>
              <a:rPr lang="en-GB" dirty="0" err="1" smtClean="0"/>
              <a:t>Chéreau</a:t>
            </a:r>
            <a:r>
              <a:rPr lang="en-GB" dirty="0" smtClean="0"/>
              <a:t>, Claude Miller and  Bertrand Tavernier</a:t>
            </a:r>
          </a:p>
          <a:p>
            <a:endParaRPr lang="en-GB" sz="2000" dirty="0"/>
          </a:p>
          <a:p>
            <a:r>
              <a:rPr lang="en-GB" sz="2000" b="1" u="sng" dirty="0" smtClean="0"/>
              <a:t>May 1997: </a:t>
            </a:r>
            <a:r>
              <a:rPr lang="en-GB" sz="2000" dirty="0" smtClean="0"/>
              <a:t>35 more names added:</a:t>
            </a:r>
          </a:p>
          <a:p>
            <a:r>
              <a:rPr lang="en-GB" dirty="0" smtClean="0"/>
              <a:t>Claude </a:t>
            </a:r>
            <a:r>
              <a:rPr lang="en-GB" dirty="0" err="1" smtClean="0"/>
              <a:t>Chabrol</a:t>
            </a:r>
            <a:r>
              <a:rPr lang="en-GB" dirty="0" smtClean="0"/>
              <a:t>, Jean-Luc </a:t>
            </a:r>
            <a:r>
              <a:rPr lang="en-GB" dirty="0"/>
              <a:t>G</a:t>
            </a:r>
            <a:r>
              <a:rPr lang="en-GB" dirty="0" smtClean="0"/>
              <a:t>odard, Mehdi </a:t>
            </a:r>
            <a:r>
              <a:rPr lang="en-GB" dirty="0" err="1" smtClean="0"/>
              <a:t>Charef</a:t>
            </a:r>
            <a:r>
              <a:rPr lang="en-GB" sz="2000" dirty="0" smtClean="0"/>
              <a:t>…</a:t>
            </a:r>
          </a:p>
          <a:p>
            <a:endParaRPr lang="en-GB" sz="2000" dirty="0"/>
          </a:p>
          <a:p>
            <a:r>
              <a:rPr lang="en-GB" dirty="0" smtClean="0"/>
              <a:t>(Actress </a:t>
            </a:r>
            <a:r>
              <a:rPr lang="en-GB" dirty="0" err="1" smtClean="0"/>
              <a:t>Emmanuèle</a:t>
            </a:r>
            <a:r>
              <a:rPr lang="en-GB" dirty="0" smtClean="0"/>
              <a:t> </a:t>
            </a:r>
            <a:r>
              <a:rPr lang="en-GB" dirty="0" err="1" smtClean="0"/>
              <a:t>Béart</a:t>
            </a:r>
            <a:r>
              <a:rPr lang="en-GB" dirty="0"/>
              <a:t> </a:t>
            </a:r>
            <a:r>
              <a:rPr lang="en-GB" dirty="0" smtClean="0"/>
              <a:t>involved in </a:t>
            </a:r>
            <a:r>
              <a:rPr lang="en-GB" i="1" dirty="0" smtClean="0"/>
              <a:t>sans </a:t>
            </a:r>
            <a:r>
              <a:rPr lang="en-GB" i="1" dirty="0" err="1" smtClean="0"/>
              <a:t>papiers</a:t>
            </a:r>
            <a:r>
              <a:rPr lang="en-GB" i="1" dirty="0" smtClean="0"/>
              <a:t> </a:t>
            </a:r>
            <a:r>
              <a:rPr lang="en-GB" dirty="0" smtClean="0"/>
              <a:t>protests/press campaign even earlier [1996].)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952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085184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-108520" y="476672"/>
            <a:ext cx="936104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/>
              <a:t>The </a:t>
            </a:r>
            <a:r>
              <a:rPr lang="en-GB" sz="2800" b="1" i="1" u="sng" dirty="0"/>
              <a:t>retour du </a:t>
            </a:r>
            <a:r>
              <a:rPr lang="en-GB" sz="2800" b="1" i="1" u="sng" dirty="0" err="1"/>
              <a:t>politique</a:t>
            </a:r>
            <a:r>
              <a:rPr lang="en-GB" sz="2800" b="1" i="1" u="sng" dirty="0"/>
              <a:t> </a:t>
            </a:r>
            <a:r>
              <a:rPr lang="en-GB" sz="2800" b="1" u="sng" dirty="0"/>
              <a:t>and the </a:t>
            </a:r>
            <a:r>
              <a:rPr lang="en-GB" sz="2800" b="1" i="1" u="sng" dirty="0"/>
              <a:t>sans papiers</a:t>
            </a:r>
            <a:r>
              <a:rPr lang="en-GB" sz="2800" b="1" u="sng" dirty="0"/>
              <a:t> </a:t>
            </a:r>
            <a:r>
              <a:rPr lang="en-GB" sz="2800" b="1" u="sng" dirty="0" smtClean="0"/>
              <a:t>affair cont.</a:t>
            </a:r>
            <a:endParaRPr lang="fr-FR" sz="2800" b="1" u="sng" dirty="0"/>
          </a:p>
          <a:p>
            <a:pPr algn="ctr"/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876781"/>
            <a:ext cx="842493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 smtClean="0"/>
          </a:p>
          <a:p>
            <a:r>
              <a:rPr lang="en-GB" sz="2400" dirty="0" smtClean="0"/>
              <a:t>In between, various media publications e.g.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1" dirty="0" smtClean="0"/>
              <a:t>‘</a:t>
            </a:r>
            <a:r>
              <a:rPr lang="en-GB" sz="2000" b="1" dirty="0" err="1" smtClean="0"/>
              <a:t>Douze</a:t>
            </a:r>
            <a:r>
              <a:rPr lang="en-GB" sz="2000" b="1" dirty="0" smtClean="0"/>
              <a:t> </a:t>
            </a:r>
            <a:r>
              <a:rPr lang="en-GB" sz="2000" b="1" dirty="0" err="1"/>
              <a:t>cinéastes</a:t>
            </a:r>
            <a:r>
              <a:rPr lang="en-GB" sz="2000" b="1" dirty="0"/>
              <a:t> </a:t>
            </a:r>
            <a:r>
              <a:rPr lang="en-GB" sz="2000" b="1" dirty="0" err="1"/>
              <a:t>témoignent</a:t>
            </a:r>
            <a:r>
              <a:rPr lang="en-GB" sz="2000" b="1" dirty="0"/>
              <a:t> de </a:t>
            </a:r>
            <a:r>
              <a:rPr lang="en-GB" sz="2000" b="1" dirty="0" err="1"/>
              <a:t>leur</a:t>
            </a:r>
            <a:r>
              <a:rPr lang="en-GB" sz="2000" b="1" dirty="0"/>
              <a:t> engagement </a:t>
            </a:r>
            <a:r>
              <a:rPr lang="en-GB" sz="2000" b="1" dirty="0" err="1"/>
              <a:t>citoyen</a:t>
            </a:r>
            <a:r>
              <a:rPr lang="en-GB" sz="2000" b="1" dirty="0"/>
              <a:t>,’ </a:t>
            </a:r>
            <a:r>
              <a:rPr lang="en-GB" sz="2000" b="1" i="1" dirty="0"/>
              <a:t>Le Monde</a:t>
            </a:r>
            <a:r>
              <a:rPr lang="en-GB" sz="2000" b="1" dirty="0"/>
              <a:t>, 19 March </a:t>
            </a:r>
            <a:r>
              <a:rPr lang="en-GB" sz="2000" b="1" dirty="0" smtClean="0"/>
              <a:t>1997.</a:t>
            </a:r>
          </a:p>
          <a:p>
            <a:endParaRPr lang="en-GB" sz="20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400" dirty="0" smtClean="0"/>
              <a:t>According to </a:t>
            </a:r>
            <a:r>
              <a:rPr lang="en-GB" sz="2400" dirty="0" err="1" smtClean="0"/>
              <a:t>Powrie</a:t>
            </a:r>
            <a:r>
              <a:rPr lang="en-GB" sz="2400" dirty="0" smtClean="0"/>
              <a:t> a common thread between these </a:t>
            </a:r>
            <a:r>
              <a:rPr lang="en-GB" sz="2400" dirty="0" smtClean="0"/>
              <a:t>pieces is </a:t>
            </a:r>
            <a:r>
              <a:rPr lang="en-GB" sz="2400" dirty="0" smtClean="0"/>
              <a:t>that filmmakers claim to have no party-political experience and reference </a:t>
            </a:r>
            <a:r>
              <a:rPr lang="en-GB" sz="2400" b="1" u="sng" dirty="0" smtClean="0"/>
              <a:t>the collapse of traditional left-wing party politics</a:t>
            </a:r>
            <a:r>
              <a:rPr lang="en-GB" sz="2400" dirty="0" smtClean="0"/>
              <a:t>. </a:t>
            </a:r>
          </a:p>
          <a:p>
            <a:endParaRPr lang="en-GB" sz="2400" dirty="0" smtClean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400" dirty="0" smtClean="0"/>
              <a:t>In these circumstances,  there is a sense of ‘something needing to be done’ and filmmakers being as well-placed as anyone to do it.</a:t>
            </a:r>
          </a:p>
          <a:p>
            <a:pPr marL="342900" indent="-342900">
              <a:buFontTx/>
              <a:buChar char="-"/>
            </a:pPr>
            <a:endParaRPr lang="en-GB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400" dirty="0" smtClean="0"/>
              <a:t>Ex-communist Robert </a:t>
            </a:r>
            <a:r>
              <a:rPr lang="en-GB" sz="2400" dirty="0" err="1" smtClean="0"/>
              <a:t>Guédiguian</a:t>
            </a:r>
            <a:r>
              <a:rPr lang="en-GB" sz="2400" dirty="0" smtClean="0"/>
              <a:t> thus calls for a </a:t>
            </a:r>
            <a:r>
              <a:rPr lang="en-GB" sz="2400" b="1" u="sng" dirty="0" smtClean="0"/>
              <a:t>‘</a:t>
            </a:r>
            <a:r>
              <a:rPr lang="en-GB" sz="2400" b="1" u="sng" dirty="0" err="1" smtClean="0"/>
              <a:t>militantisme</a:t>
            </a:r>
            <a:r>
              <a:rPr lang="en-GB" sz="2400" b="1" u="sng" dirty="0" smtClean="0"/>
              <a:t> de </a:t>
            </a:r>
            <a:r>
              <a:rPr lang="en-GB" sz="2400" b="1" u="sng" dirty="0" err="1" smtClean="0"/>
              <a:t>proximité</a:t>
            </a:r>
            <a:r>
              <a:rPr lang="en-GB" sz="2400" b="1" u="sng" dirty="0" smtClean="0"/>
              <a:t>’</a:t>
            </a:r>
            <a:r>
              <a:rPr lang="en-GB" sz="2400" dirty="0" smtClean="0"/>
              <a:t>.			 	</a:t>
            </a:r>
          </a:p>
          <a:p>
            <a:r>
              <a:rPr lang="en-GB" sz="2400" dirty="0"/>
              <a:t>	</a:t>
            </a:r>
            <a:r>
              <a:rPr lang="en-GB" sz="2400" dirty="0" smtClean="0"/>
              <a:t>					(</a:t>
            </a:r>
            <a:r>
              <a:rPr lang="en-GB" sz="2400" dirty="0" err="1" smtClean="0"/>
              <a:t>Powrie</a:t>
            </a:r>
            <a:r>
              <a:rPr lang="en-GB" sz="2400" dirty="0" smtClean="0"/>
              <a:t> p. 486)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50098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764704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 smtClean="0"/>
              <a:t>O’Shaughnessy, ‘Post-1995 French Cinema’ (extra reading)</a:t>
            </a:r>
            <a:endParaRPr lang="fr-FR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556792"/>
            <a:ext cx="813690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‘</a:t>
            </a:r>
            <a:r>
              <a:rPr lang="en-GB" sz="2400" dirty="0"/>
              <a:t>Politics, raw and immediate, is what emerges from the irruption of the film into the real and thus of the other, of a conflictual present and of social structures</a:t>
            </a:r>
            <a:r>
              <a:rPr lang="en-GB" sz="2400" dirty="0" smtClean="0"/>
              <a:t>.’ (p. 194)</a:t>
            </a:r>
          </a:p>
          <a:p>
            <a:endParaRPr lang="en-GB" sz="2000" dirty="0"/>
          </a:p>
          <a:p>
            <a:r>
              <a:rPr lang="en-GB" sz="2000" dirty="0"/>
              <a:t>Cf. For him, the return of the political takes the form of films:</a:t>
            </a:r>
          </a:p>
          <a:p>
            <a:pPr marL="342900" indent="-342900">
              <a:buFontTx/>
              <a:buChar char="-"/>
            </a:pPr>
            <a:r>
              <a:rPr lang="en-GB" sz="2000" dirty="0"/>
              <a:t>characterised by </a:t>
            </a:r>
            <a:r>
              <a:rPr lang="en-GB" sz="2000" b="1" u="sng" dirty="0"/>
              <a:t>a privileged relation with the real</a:t>
            </a:r>
            <a:r>
              <a:rPr lang="en-GB" sz="2000" b="1" dirty="0"/>
              <a:t> </a:t>
            </a:r>
            <a:r>
              <a:rPr lang="en-GB" sz="2000" dirty="0"/>
              <a:t>[hence the cinema’s so-called ‘new realism’].</a:t>
            </a:r>
          </a:p>
          <a:p>
            <a:r>
              <a:rPr lang="en-GB" sz="2000" dirty="0"/>
              <a:t>But also:</a:t>
            </a:r>
          </a:p>
          <a:p>
            <a:pPr marL="342900" indent="-342900">
              <a:buFontTx/>
              <a:buChar char="-"/>
            </a:pPr>
            <a:r>
              <a:rPr lang="en-GB" sz="2000" dirty="0"/>
              <a:t>- films focused on various  </a:t>
            </a:r>
            <a:r>
              <a:rPr lang="en-GB" sz="2000" b="1" u="sng" dirty="0"/>
              <a:t>contemporary social issues</a:t>
            </a:r>
            <a:r>
              <a:rPr lang="en-GB" sz="2000" b="1" dirty="0"/>
              <a:t> </a:t>
            </a:r>
            <a:r>
              <a:rPr lang="en-GB" sz="2000" dirty="0"/>
              <a:t>(unemployment, insecurity, social atomisation.. see p. 195)</a:t>
            </a:r>
          </a:p>
          <a:p>
            <a:endParaRPr lang="en-GB" sz="2000" dirty="0"/>
          </a:p>
          <a:p>
            <a:r>
              <a:rPr lang="en-GB" sz="2000" dirty="0"/>
              <a:t>Associated with various filmmakers (Masson, </a:t>
            </a:r>
            <a:r>
              <a:rPr lang="en-GB" sz="2000" dirty="0" err="1"/>
              <a:t>Ferran</a:t>
            </a:r>
            <a:r>
              <a:rPr lang="en-GB" sz="2000" dirty="0"/>
              <a:t>, Dumont, </a:t>
            </a:r>
            <a:r>
              <a:rPr lang="en-GB" sz="2000" dirty="0" err="1"/>
              <a:t>Zonca</a:t>
            </a:r>
            <a:r>
              <a:rPr lang="en-GB" sz="2000" dirty="0"/>
              <a:t> [</a:t>
            </a:r>
            <a:r>
              <a:rPr lang="en-GB" sz="2000" dirty="0" err="1"/>
              <a:t>Cantet</a:t>
            </a:r>
            <a:r>
              <a:rPr lang="en-GB" sz="2000" dirty="0"/>
              <a:t>] and others [an ill-defined group in general – more of a tendency?] p. 195.)</a:t>
            </a:r>
          </a:p>
          <a:p>
            <a:endParaRPr lang="en-GB" sz="2000" dirty="0"/>
          </a:p>
          <a:p>
            <a:r>
              <a:rPr lang="en-GB" sz="2000" dirty="0" smtClean="0"/>
              <a:t>CLIPS: </a:t>
            </a:r>
            <a:r>
              <a:rPr lang="en-GB" sz="2000" i="1" dirty="0" err="1"/>
              <a:t>Ressources</a:t>
            </a:r>
            <a:r>
              <a:rPr lang="en-GB" sz="2000" i="1" dirty="0"/>
              <a:t> </a:t>
            </a:r>
            <a:r>
              <a:rPr lang="en-GB" sz="2000" i="1" dirty="0" err="1"/>
              <a:t>humaines</a:t>
            </a:r>
            <a:r>
              <a:rPr lang="en-GB" sz="2000" i="1" dirty="0"/>
              <a:t> </a:t>
            </a:r>
            <a:r>
              <a:rPr lang="en-GB" sz="2000" dirty="0"/>
              <a:t>(</a:t>
            </a:r>
            <a:r>
              <a:rPr lang="en-GB" sz="2000" dirty="0" err="1"/>
              <a:t>Cantet</a:t>
            </a:r>
            <a:r>
              <a:rPr lang="en-GB" sz="2000" dirty="0"/>
              <a:t> 1999); </a:t>
            </a:r>
            <a:r>
              <a:rPr lang="en-GB" sz="2000" i="1" dirty="0"/>
              <a:t>La Vie </a:t>
            </a:r>
            <a:r>
              <a:rPr lang="en-GB" sz="2000" i="1" dirty="0" err="1"/>
              <a:t>rêvée</a:t>
            </a:r>
            <a:r>
              <a:rPr lang="en-GB" sz="2000" i="1" dirty="0"/>
              <a:t> des </a:t>
            </a:r>
            <a:r>
              <a:rPr lang="en-GB" sz="2000" i="1" dirty="0" err="1"/>
              <a:t>anges</a:t>
            </a:r>
            <a:r>
              <a:rPr lang="en-GB" sz="2000" i="1" dirty="0"/>
              <a:t> </a:t>
            </a:r>
            <a:r>
              <a:rPr lang="en-GB" sz="2000" dirty="0"/>
              <a:t>(</a:t>
            </a:r>
            <a:r>
              <a:rPr lang="en-GB" sz="2000" dirty="0" err="1"/>
              <a:t>Zonca</a:t>
            </a:r>
            <a:r>
              <a:rPr lang="en-GB" sz="2000" dirty="0"/>
              <a:t>, 1998)</a:t>
            </a:r>
            <a:endParaRPr lang="fr-FR" sz="2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807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2656"/>
            <a:ext cx="784887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 smtClean="0"/>
              <a:t>O’Shaughnessy, </a:t>
            </a:r>
            <a:r>
              <a:rPr lang="en-GB" sz="2400" i="1" u="sng" dirty="0" smtClean="0"/>
              <a:t>The New Face of Political Cinema: Commitment in French Film since 1995 </a:t>
            </a:r>
          </a:p>
          <a:p>
            <a:pPr algn="ctr"/>
            <a:r>
              <a:rPr lang="en-GB" sz="2000" u="sng" dirty="0" smtClean="0"/>
              <a:t>(New York: </a:t>
            </a:r>
            <a:r>
              <a:rPr lang="en-GB" sz="2000" u="sng" dirty="0" err="1" smtClean="0"/>
              <a:t>Berghahn</a:t>
            </a:r>
            <a:r>
              <a:rPr lang="en-GB" sz="2000" u="sng" dirty="0" smtClean="0"/>
              <a:t> Books, 2007). </a:t>
            </a:r>
          </a:p>
          <a:p>
            <a:pPr algn="ctr"/>
            <a:endParaRPr lang="en-GB" sz="2000" u="sng" dirty="0" smtClean="0"/>
          </a:p>
          <a:p>
            <a:pPr algn="just"/>
            <a:r>
              <a:rPr lang="en-GB" sz="2000" b="1" dirty="0" smtClean="0"/>
              <a:t>Here again, ‘new realism’ is typified by </a:t>
            </a:r>
            <a:r>
              <a:rPr lang="en-GB" sz="2000" dirty="0" smtClean="0"/>
              <a:t>a </a:t>
            </a:r>
            <a:r>
              <a:rPr lang="en-GB" sz="2000" b="1" u="sng" dirty="0" smtClean="0"/>
              <a:t>style </a:t>
            </a:r>
            <a:r>
              <a:rPr lang="en-GB" sz="2000" dirty="0" smtClean="0"/>
              <a:t>of filmmaking, this time more concretely defined in terms of: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‘an unpolished, naturalistic image’ and seemingly loosely structured ‘episodic plots’.</a:t>
            </a:r>
          </a:p>
          <a:p>
            <a:pPr algn="just"/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123" y="3068960"/>
            <a:ext cx="4345762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5656" y="6165304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[N.B. Note also the films’ signature locations – places of work, industrial spaces, typically Northern France.]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059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052" y="1916832"/>
            <a:ext cx="2880320" cy="454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2695575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2656"/>
            <a:ext cx="2736304" cy="4506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59832" y="260648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 smtClean="0"/>
              <a:t>Literary Naturalism, Zola and the Working Classes</a:t>
            </a:r>
            <a:endParaRPr lang="fr-FR" sz="2000" u="sng" dirty="0"/>
          </a:p>
        </p:txBody>
      </p:sp>
    </p:spTree>
    <p:extLst>
      <p:ext uri="{BB962C8B-B14F-4D97-AF65-F5344CB8AC3E}">
        <p14:creationId xmlns:p14="http://schemas.microsoft.com/office/powerpoint/2010/main" val="255455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1992</TotalTime>
  <Words>1055</Words>
  <Application>Microsoft Office PowerPoint</Application>
  <PresentationFormat>On-screen Show (4:3)</PresentationFormat>
  <Paragraphs>121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Book Antiqua</vt:lpstr>
      <vt:lpstr>Calibri</vt:lpstr>
      <vt:lpstr>Cambria</vt:lpstr>
      <vt:lpstr>Courier New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Harrod, Mary</cp:lastModifiedBy>
  <cp:revision>113</cp:revision>
  <cp:lastPrinted>2016-02-08T15:09:38Z</cp:lastPrinted>
  <dcterms:created xsi:type="dcterms:W3CDTF">2014-12-17T12:49:40Z</dcterms:created>
  <dcterms:modified xsi:type="dcterms:W3CDTF">2016-02-09T15:50:38Z</dcterms:modified>
</cp:coreProperties>
</file>