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83" r:id="rId3"/>
    <p:sldId id="284" r:id="rId4"/>
    <p:sldId id="274" r:id="rId5"/>
    <p:sldId id="267" r:id="rId6"/>
    <p:sldId id="275" r:id="rId7"/>
    <p:sldId id="276" r:id="rId8"/>
    <p:sldId id="268" r:id="rId9"/>
    <p:sldId id="269" r:id="rId10"/>
    <p:sldId id="277" r:id="rId11"/>
    <p:sldId id="278" r:id="rId12"/>
    <p:sldId id="271" r:id="rId13"/>
    <p:sldId id="272" r:id="rId14"/>
    <p:sldId id="282" r:id="rId15"/>
    <p:sldId id="279" r:id="rId16"/>
    <p:sldId id="281" r:id="rId17"/>
    <p:sldId id="280" r:id="rId18"/>
    <p:sldId id="273"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y"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5" autoAdjust="0"/>
    <p:restoredTop sz="94683" autoAdjust="0"/>
  </p:normalViewPr>
  <p:slideViewPr>
    <p:cSldViewPr>
      <p:cViewPr varScale="1">
        <p:scale>
          <a:sx n="87" d="100"/>
          <a:sy n="87" d="100"/>
        </p:scale>
        <p:origin x="108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05CC8-E2B3-485A-85E0-F56738277FF0}" type="datetimeFigureOut">
              <a:rPr lang="fr-FR" smtClean="0"/>
              <a:t>24/02/2016</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676F29-9DC8-48D0-AA66-5BECF289E172}" type="slidenum">
              <a:rPr lang="fr-FR" smtClean="0"/>
              <a:t>‹#›</a:t>
            </a:fld>
            <a:endParaRPr lang="fr-FR"/>
          </a:p>
        </p:txBody>
      </p:sp>
    </p:spTree>
    <p:extLst>
      <p:ext uri="{BB962C8B-B14F-4D97-AF65-F5344CB8AC3E}">
        <p14:creationId xmlns:p14="http://schemas.microsoft.com/office/powerpoint/2010/main" val="1448568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C339F2AC-27FE-4BD8-A1A6-FC5B20CB3BA3}" type="datetimeFigureOut">
              <a:rPr lang="fr-FR" smtClean="0"/>
              <a:t>24/02/2016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75661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339F2AC-27FE-4BD8-A1A6-FC5B20CB3BA3}" type="datetimeFigureOut">
              <a:rPr lang="fr-FR" smtClean="0"/>
              <a:t>24/02/2016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4290488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339F2AC-27FE-4BD8-A1A6-FC5B20CB3BA3}" type="datetimeFigureOut">
              <a:rPr lang="fr-FR" smtClean="0"/>
              <a:t>24/02/2016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2478341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339F2AC-27FE-4BD8-A1A6-FC5B20CB3BA3}" type="datetimeFigureOut">
              <a:rPr lang="fr-FR" smtClean="0"/>
              <a:t>24/02/2016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579970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39F2AC-27FE-4BD8-A1A6-FC5B20CB3BA3}" type="datetimeFigureOut">
              <a:rPr lang="fr-FR" smtClean="0"/>
              <a:t>24/02/2016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2691500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C339F2AC-27FE-4BD8-A1A6-FC5B20CB3BA3}" type="datetimeFigureOut">
              <a:rPr lang="fr-FR" smtClean="0"/>
              <a:t>24/02/2016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1584851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C339F2AC-27FE-4BD8-A1A6-FC5B20CB3BA3}" type="datetimeFigureOut">
              <a:rPr lang="fr-FR" smtClean="0"/>
              <a:t>24/02/2016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3418155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C339F2AC-27FE-4BD8-A1A6-FC5B20CB3BA3}" type="datetimeFigureOut">
              <a:rPr lang="fr-FR" smtClean="0"/>
              <a:t>24/02/2016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1467450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9F2AC-27FE-4BD8-A1A6-FC5B20CB3BA3}" type="datetimeFigureOut">
              <a:rPr lang="fr-FR" smtClean="0"/>
              <a:t>24/02/2016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969264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39F2AC-27FE-4BD8-A1A6-FC5B20CB3BA3}" type="datetimeFigureOut">
              <a:rPr lang="fr-FR" smtClean="0"/>
              <a:t>24/02/2016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661347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39F2AC-27FE-4BD8-A1A6-FC5B20CB3BA3}" type="datetimeFigureOut">
              <a:rPr lang="fr-FR" smtClean="0"/>
              <a:t>24/02/2016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BAAC581-A161-4819-9957-D0FA8552D9FD}" type="slidenum">
              <a:rPr lang="fr-FR" smtClean="0"/>
              <a:t>‹#›</a:t>
            </a:fld>
            <a:endParaRPr lang="fr-FR"/>
          </a:p>
        </p:txBody>
      </p:sp>
    </p:spTree>
    <p:extLst>
      <p:ext uri="{BB962C8B-B14F-4D97-AF65-F5344CB8AC3E}">
        <p14:creationId xmlns:p14="http://schemas.microsoft.com/office/powerpoint/2010/main" val="1197315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39F2AC-27FE-4BD8-A1A6-FC5B20CB3BA3}" type="datetimeFigureOut">
              <a:rPr lang="fr-FR" smtClean="0"/>
              <a:t>24/02/2016</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AC581-A161-4819-9957-D0FA8552D9FD}" type="slidenum">
              <a:rPr lang="fr-FR" smtClean="0"/>
              <a:t>‹#›</a:t>
            </a:fld>
            <a:endParaRPr lang="fr-FR"/>
          </a:p>
        </p:txBody>
      </p:sp>
    </p:spTree>
    <p:extLst>
      <p:ext uri="{BB962C8B-B14F-4D97-AF65-F5344CB8AC3E}">
        <p14:creationId xmlns:p14="http://schemas.microsoft.com/office/powerpoint/2010/main" val="322365403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3.jpe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648" y="2996952"/>
            <a:ext cx="6368752" cy="2641848"/>
          </a:xfrm>
        </p:spPr>
        <p:txBody>
          <a:bodyPr/>
          <a:lstStyle/>
          <a:p>
            <a:endParaRPr lang="en-GB" dirty="0" smtClean="0"/>
          </a:p>
          <a:p>
            <a:r>
              <a:rPr lang="en-GB" dirty="0" smtClean="0"/>
              <a:t>Week 5: Multi-Ethnic France and ‘</a:t>
            </a:r>
            <a:r>
              <a:rPr lang="en-GB" dirty="0" err="1" smtClean="0"/>
              <a:t>Beur</a:t>
            </a:r>
            <a:r>
              <a:rPr lang="en-GB" dirty="0" smtClean="0"/>
              <a:t>’ Cinema</a:t>
            </a:r>
            <a:endParaRPr lang="fr-FR" dirty="0"/>
          </a:p>
        </p:txBody>
      </p:sp>
      <p:sp>
        <p:nvSpPr>
          <p:cNvPr id="4" name="TextBox 3"/>
          <p:cNvSpPr txBox="1"/>
          <p:nvPr/>
        </p:nvSpPr>
        <p:spPr>
          <a:xfrm>
            <a:off x="827584" y="980728"/>
            <a:ext cx="7848872" cy="2554545"/>
          </a:xfrm>
          <a:prstGeom prst="rect">
            <a:avLst/>
          </a:prstGeom>
          <a:noFill/>
        </p:spPr>
        <p:txBody>
          <a:bodyPr wrap="square" rtlCol="0">
            <a:spAutoFit/>
          </a:bodyPr>
          <a:lstStyle/>
          <a:p>
            <a:pPr algn="ctr"/>
            <a:endParaRPr lang="en-GB" sz="4000" dirty="0" smtClean="0">
              <a:latin typeface="+mj-lt"/>
            </a:endParaRPr>
          </a:p>
          <a:p>
            <a:pPr algn="ctr"/>
            <a:r>
              <a:rPr lang="en-GB" sz="4000" dirty="0" smtClean="0">
                <a:latin typeface="+mj-lt"/>
              </a:rPr>
              <a:t>STATES OF THE NATION: FRENCH CINEMA AND SOCIETY FROM 1990 TO THE PRESENT</a:t>
            </a:r>
            <a:endParaRPr lang="fr-FR" sz="4000" dirty="0">
              <a:latin typeface="+mj-lt"/>
            </a:endParaRPr>
          </a:p>
        </p:txBody>
      </p:sp>
      <p:sp>
        <p:nvSpPr>
          <p:cNvPr id="5" name="Title 4"/>
          <p:cNvSpPr>
            <a:spLocks noGrp="1"/>
          </p:cNvSpPr>
          <p:nvPr>
            <p:ph type="ctrTitle"/>
          </p:nvPr>
        </p:nvSpPr>
        <p:spPr/>
        <p:txBody>
          <a:bodyPr/>
          <a:lstStyle/>
          <a:p>
            <a:endParaRPr lang="fr-FR" dirty="0"/>
          </a:p>
        </p:txBody>
      </p:sp>
    </p:spTree>
    <p:extLst>
      <p:ext uri="{BB962C8B-B14F-4D97-AF65-F5344CB8AC3E}">
        <p14:creationId xmlns:p14="http://schemas.microsoft.com/office/powerpoint/2010/main" val="346341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7543" y="1340768"/>
            <a:ext cx="4904898" cy="2731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55576" y="404664"/>
            <a:ext cx="7488832" cy="1231106"/>
          </a:xfrm>
          <a:prstGeom prst="rect">
            <a:avLst/>
          </a:prstGeom>
          <a:noFill/>
        </p:spPr>
        <p:txBody>
          <a:bodyPr wrap="square" rtlCol="0">
            <a:spAutoFit/>
          </a:bodyPr>
          <a:lstStyle/>
          <a:p>
            <a:pPr algn="ctr"/>
            <a:r>
              <a:rPr lang="en-GB" sz="2800" b="1" u="sng" dirty="0"/>
              <a:t>Troubling the limits of ‘</a:t>
            </a:r>
            <a:r>
              <a:rPr lang="en-GB" sz="2800" b="1" u="sng" dirty="0" err="1"/>
              <a:t>beur</a:t>
            </a:r>
            <a:r>
              <a:rPr lang="en-GB" sz="2800" b="1" u="sng" dirty="0"/>
              <a:t>’ cinema as a </a:t>
            </a:r>
            <a:r>
              <a:rPr lang="en-GB" sz="2800" b="1" u="sng" dirty="0" smtClean="0"/>
              <a:t>genre cont. </a:t>
            </a:r>
            <a:endParaRPr lang="en-GB" sz="2800" b="1" u="sng" dirty="0"/>
          </a:p>
          <a:p>
            <a:pPr algn="ctr"/>
            <a:endParaRPr lang="en-GB" dirty="0"/>
          </a:p>
        </p:txBody>
      </p:sp>
      <p:sp>
        <p:nvSpPr>
          <p:cNvPr id="3" name="TextBox 2"/>
          <p:cNvSpPr txBox="1"/>
          <p:nvPr/>
        </p:nvSpPr>
        <p:spPr>
          <a:xfrm>
            <a:off x="2807804" y="3501008"/>
            <a:ext cx="3528392" cy="923330"/>
          </a:xfrm>
          <a:prstGeom prst="rect">
            <a:avLst/>
          </a:prstGeom>
          <a:noFill/>
        </p:spPr>
        <p:txBody>
          <a:bodyPr wrap="square" rtlCol="0">
            <a:spAutoFit/>
          </a:bodyPr>
          <a:lstStyle/>
          <a:p>
            <a:pPr algn="ctr"/>
            <a:endParaRPr lang="en-GB" i="1" dirty="0" smtClean="0"/>
          </a:p>
          <a:p>
            <a:pPr algn="ctr"/>
            <a:endParaRPr lang="en-GB" i="1" dirty="0"/>
          </a:p>
          <a:p>
            <a:pPr algn="ctr"/>
            <a:r>
              <a:rPr lang="en-GB" sz="1600" i="1" dirty="0" err="1" smtClean="0"/>
              <a:t>Caché</a:t>
            </a:r>
            <a:r>
              <a:rPr lang="en-GB" sz="1600" i="1" dirty="0" smtClean="0"/>
              <a:t> </a:t>
            </a:r>
            <a:r>
              <a:rPr lang="en-GB" sz="1600" dirty="0" smtClean="0"/>
              <a:t>(Haneke, 2005)</a:t>
            </a:r>
          </a:p>
        </p:txBody>
      </p:sp>
      <p:sp>
        <p:nvSpPr>
          <p:cNvPr id="4" name="TextBox 3"/>
          <p:cNvSpPr txBox="1"/>
          <p:nvPr/>
        </p:nvSpPr>
        <p:spPr>
          <a:xfrm>
            <a:off x="251520" y="4496346"/>
            <a:ext cx="8640960" cy="2308324"/>
          </a:xfrm>
          <a:prstGeom prst="rect">
            <a:avLst/>
          </a:prstGeom>
          <a:noFill/>
        </p:spPr>
        <p:txBody>
          <a:bodyPr wrap="square" rtlCol="0">
            <a:spAutoFit/>
          </a:bodyPr>
          <a:lstStyle/>
          <a:p>
            <a:pPr marL="285750" indent="-285750">
              <a:buFont typeface="Arial" panose="020B0604020202020204" pitchFamily="34" charset="0"/>
              <a:buChar char="•"/>
            </a:pPr>
            <a:r>
              <a:rPr lang="en-GB" dirty="0" smtClean="0"/>
              <a:t>Haneke Austrian but works quite often in France – much more serious, arthouse films – paradigmatic modern-day European auteur.</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Concern with immigrant experience in general and pan-European themes of guilt and post-colonial responsibility.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But also specific interrogation of the traumatic legacy of atrocities against French-Algerians. </a:t>
            </a:r>
            <a:endParaRPr lang="en-GB" dirty="0"/>
          </a:p>
        </p:txBody>
      </p:sp>
    </p:spTree>
    <p:extLst>
      <p:ext uri="{BB962C8B-B14F-4D97-AF65-F5344CB8AC3E}">
        <p14:creationId xmlns:p14="http://schemas.microsoft.com/office/powerpoint/2010/main" val="5550294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9592" y="260648"/>
            <a:ext cx="7632848" cy="1231106"/>
          </a:xfrm>
          <a:prstGeom prst="rect">
            <a:avLst/>
          </a:prstGeom>
          <a:noFill/>
        </p:spPr>
        <p:txBody>
          <a:bodyPr wrap="square" rtlCol="0">
            <a:spAutoFit/>
          </a:bodyPr>
          <a:lstStyle/>
          <a:p>
            <a:pPr lvl="0" algn="ctr"/>
            <a:r>
              <a:rPr lang="en-GB" sz="2800" b="1" u="sng" dirty="0" err="1"/>
              <a:t>Bosséno</a:t>
            </a:r>
            <a:r>
              <a:rPr lang="en-GB" sz="2800" b="1" u="sng" dirty="0"/>
              <a:t> on the features of ‘</a:t>
            </a:r>
            <a:r>
              <a:rPr lang="en-GB" sz="2800" b="1" u="sng" dirty="0" err="1"/>
              <a:t>beur</a:t>
            </a:r>
            <a:r>
              <a:rPr lang="en-GB" sz="2800" b="1" u="sng" dirty="0"/>
              <a:t>’ cinema (extra </a:t>
            </a:r>
            <a:r>
              <a:rPr lang="en-GB" sz="2800" b="1" u="sng" dirty="0" err="1"/>
              <a:t>rdg</a:t>
            </a:r>
            <a:r>
              <a:rPr lang="en-GB" sz="2800" b="1" u="sng" dirty="0"/>
              <a:t>)</a:t>
            </a:r>
          </a:p>
          <a:p>
            <a:pPr algn="ctr"/>
            <a:endParaRPr lang="en-GB" dirty="0"/>
          </a:p>
        </p:txBody>
      </p:sp>
      <p:sp>
        <p:nvSpPr>
          <p:cNvPr id="4" name="TextBox 3"/>
          <p:cNvSpPr txBox="1"/>
          <p:nvPr/>
        </p:nvSpPr>
        <p:spPr>
          <a:xfrm>
            <a:off x="179512" y="1628800"/>
            <a:ext cx="8496944" cy="3754874"/>
          </a:xfrm>
          <a:prstGeom prst="rect">
            <a:avLst/>
          </a:prstGeom>
          <a:noFill/>
        </p:spPr>
        <p:txBody>
          <a:bodyPr wrap="square" rtlCol="0">
            <a:spAutoFit/>
          </a:bodyPr>
          <a:lstStyle/>
          <a:p>
            <a:pPr marL="285750" lvl="0" indent="-285750">
              <a:buFont typeface="Arial" panose="020B0604020202020204" pitchFamily="34" charset="0"/>
              <a:buChar char="•"/>
            </a:pPr>
            <a:endParaRPr lang="en-GB" sz="2000" dirty="0" smtClean="0"/>
          </a:p>
          <a:p>
            <a:pPr marL="285750" lvl="0" indent="-285750">
              <a:buFont typeface="Arial" panose="020B0604020202020204" pitchFamily="34" charset="0"/>
              <a:buChar char="•"/>
            </a:pPr>
            <a:r>
              <a:rPr lang="en-GB" sz="2000" dirty="0" smtClean="0"/>
              <a:t>Small </a:t>
            </a:r>
            <a:r>
              <a:rPr lang="en-GB" sz="2000" dirty="0"/>
              <a:t>in number.</a:t>
            </a:r>
          </a:p>
          <a:p>
            <a:pPr marL="285750" lvl="0" indent="-285750">
              <a:buFont typeface="Arial" panose="020B0604020202020204" pitchFamily="34" charset="0"/>
              <a:buChar char="•"/>
            </a:pPr>
            <a:endParaRPr lang="fr-FR" sz="2000" dirty="0"/>
          </a:p>
          <a:p>
            <a:pPr marL="285750" lvl="0" indent="-285750">
              <a:buFont typeface="Arial" panose="020B0604020202020204" pitchFamily="34" charset="0"/>
              <a:buChar char="•"/>
            </a:pPr>
            <a:r>
              <a:rPr lang="en-GB" sz="2000" dirty="0"/>
              <a:t>Typically embrace a comic rather than a purely dramatic aesthetic.</a:t>
            </a:r>
          </a:p>
          <a:p>
            <a:pPr marL="285750" lvl="0" indent="-285750">
              <a:buFont typeface="Arial" panose="020B0604020202020204" pitchFamily="34" charset="0"/>
              <a:buChar char="•"/>
            </a:pPr>
            <a:endParaRPr lang="fr-FR" sz="2000" dirty="0"/>
          </a:p>
          <a:p>
            <a:pPr marL="285750" lvl="0" indent="-285750">
              <a:buFont typeface="Arial" panose="020B0604020202020204" pitchFamily="34" charset="0"/>
              <a:buChar char="•"/>
            </a:pPr>
            <a:r>
              <a:rPr lang="en-GB" sz="2000" dirty="0"/>
              <a:t>A </a:t>
            </a:r>
            <a:r>
              <a:rPr lang="en-GB" sz="2000"/>
              <a:t>reconciliatory </a:t>
            </a:r>
            <a:r>
              <a:rPr lang="en-GB" sz="2000" smtClean="0"/>
              <a:t>function.</a:t>
            </a:r>
          </a:p>
          <a:p>
            <a:pPr marL="285750" lvl="0" indent="-285750">
              <a:buFont typeface="Arial" panose="020B0604020202020204" pitchFamily="34" charset="0"/>
              <a:buChar char="•"/>
            </a:pPr>
            <a:endParaRPr lang="fr-FR" sz="2000" dirty="0"/>
          </a:p>
          <a:p>
            <a:pPr marL="285750" lvl="0" indent="-285750">
              <a:buFont typeface="Arial" panose="020B0604020202020204" pitchFamily="34" charset="0"/>
              <a:buChar char="•"/>
            </a:pPr>
            <a:r>
              <a:rPr lang="en-GB" sz="2000" dirty="0"/>
              <a:t>Aesthetically, characterized by a kinship with documentary and a populist ethos altogether.</a:t>
            </a:r>
          </a:p>
          <a:p>
            <a:pPr marL="285750" lvl="0" indent="-285750">
              <a:buFont typeface="Arial" panose="020B0604020202020204" pitchFamily="34" charset="0"/>
              <a:buChar char="•"/>
            </a:pPr>
            <a:endParaRPr lang="en-GB" sz="2000" dirty="0"/>
          </a:p>
          <a:p>
            <a:pPr marL="285750" lvl="0" indent="-285750">
              <a:buFont typeface="Arial" panose="020B0604020202020204" pitchFamily="34" charset="0"/>
              <a:buChar char="•"/>
            </a:pPr>
            <a:r>
              <a:rPr lang="en-GB" sz="2000" dirty="0"/>
              <a:t>Marked by an absence of strong female roles.</a:t>
            </a:r>
            <a:endParaRPr lang="fr-FR" sz="2000" dirty="0"/>
          </a:p>
          <a:p>
            <a:endParaRPr lang="en-GB" dirty="0"/>
          </a:p>
        </p:txBody>
      </p:sp>
    </p:spTree>
    <p:extLst>
      <p:ext uri="{BB962C8B-B14F-4D97-AF65-F5344CB8AC3E}">
        <p14:creationId xmlns:p14="http://schemas.microsoft.com/office/powerpoint/2010/main" val="204464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9511" y="692696"/>
            <a:ext cx="3089275" cy="44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96178" y="666619"/>
            <a:ext cx="2882900" cy="437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8694" y="3140968"/>
            <a:ext cx="2697484" cy="3580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051720" y="116632"/>
            <a:ext cx="4896544" cy="646331"/>
          </a:xfrm>
          <a:prstGeom prst="rect">
            <a:avLst/>
          </a:prstGeom>
          <a:noFill/>
        </p:spPr>
        <p:txBody>
          <a:bodyPr wrap="square" rtlCol="0">
            <a:spAutoFit/>
          </a:bodyPr>
          <a:lstStyle/>
          <a:p>
            <a:pPr algn="ctr"/>
            <a:r>
              <a:rPr lang="en-GB" u="sng" dirty="0" smtClean="0"/>
              <a:t>Diasporic Cinema as ‘Accented Cinema’ (</a:t>
            </a:r>
            <a:r>
              <a:rPr lang="en-GB" u="sng" dirty="0" err="1" smtClean="0"/>
              <a:t>Naficy</a:t>
            </a:r>
            <a:r>
              <a:rPr lang="en-GB" u="sng" dirty="0" smtClean="0"/>
              <a:t> – see extra reading)</a:t>
            </a:r>
            <a:endParaRPr lang="fr-FR" u="sng" dirty="0"/>
          </a:p>
        </p:txBody>
      </p:sp>
    </p:spTree>
    <p:extLst>
      <p:ext uri="{BB962C8B-B14F-4D97-AF65-F5344CB8AC3E}">
        <p14:creationId xmlns:p14="http://schemas.microsoft.com/office/powerpoint/2010/main" val="15192450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818069"/>
            <a:ext cx="6251932" cy="437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1691680" y="5589240"/>
            <a:ext cx="6120680" cy="1200329"/>
          </a:xfrm>
          <a:prstGeom prst="rect">
            <a:avLst/>
          </a:prstGeom>
          <a:noFill/>
        </p:spPr>
        <p:txBody>
          <a:bodyPr wrap="square" rtlCol="0">
            <a:spAutoFit/>
          </a:bodyPr>
          <a:lstStyle/>
          <a:p>
            <a:endParaRPr lang="en-GB" altLang="en-US" i="1" dirty="0" smtClean="0">
              <a:latin typeface="Cambria" pitchFamily="18" charset="0"/>
            </a:endParaRPr>
          </a:p>
          <a:p>
            <a:endParaRPr lang="en-GB" altLang="en-US" i="1" dirty="0">
              <a:latin typeface="Cambria" pitchFamily="18" charset="0"/>
            </a:endParaRPr>
          </a:p>
          <a:p>
            <a:r>
              <a:rPr lang="en-GB" altLang="en-US" i="1" dirty="0" err="1" smtClean="0">
                <a:latin typeface="Cambria" pitchFamily="18" charset="0"/>
              </a:rPr>
              <a:t>Ladri</a:t>
            </a:r>
            <a:r>
              <a:rPr lang="en-GB" altLang="en-US" i="1" dirty="0" smtClean="0">
                <a:latin typeface="Cambria" pitchFamily="18" charset="0"/>
              </a:rPr>
              <a:t> </a:t>
            </a:r>
            <a:r>
              <a:rPr lang="en-GB" altLang="en-US" i="1" dirty="0">
                <a:latin typeface="Cambria" pitchFamily="18" charset="0"/>
              </a:rPr>
              <a:t>di </a:t>
            </a:r>
            <a:r>
              <a:rPr lang="en-GB" altLang="en-US" i="1" dirty="0" err="1">
                <a:latin typeface="Cambria" pitchFamily="18" charset="0"/>
              </a:rPr>
              <a:t>biciclette</a:t>
            </a:r>
            <a:r>
              <a:rPr lang="en-GB" altLang="en-US" dirty="0">
                <a:latin typeface="Cambria" pitchFamily="18" charset="0"/>
              </a:rPr>
              <a:t>/</a:t>
            </a:r>
            <a:r>
              <a:rPr lang="en-GB" altLang="en-US" i="1" dirty="0">
                <a:latin typeface="Cambria" pitchFamily="18" charset="0"/>
              </a:rPr>
              <a:t>Bicycle Thieves </a:t>
            </a:r>
            <a:r>
              <a:rPr lang="en-GB" altLang="en-US" dirty="0">
                <a:latin typeface="Cambria" pitchFamily="18" charset="0"/>
              </a:rPr>
              <a:t>(Vittorio de </a:t>
            </a:r>
            <a:r>
              <a:rPr lang="en-GB" altLang="en-US" dirty="0" err="1">
                <a:latin typeface="Cambria" pitchFamily="18" charset="0"/>
              </a:rPr>
              <a:t>Sica</a:t>
            </a:r>
            <a:r>
              <a:rPr lang="en-GB" altLang="en-US" dirty="0">
                <a:latin typeface="Cambria" pitchFamily="18" charset="0"/>
              </a:rPr>
              <a:t>, 1948)</a:t>
            </a:r>
          </a:p>
          <a:p>
            <a:endParaRPr lang="fr-FR" dirty="0"/>
          </a:p>
        </p:txBody>
      </p:sp>
      <p:sp>
        <p:nvSpPr>
          <p:cNvPr id="4" name="TextBox 3"/>
          <p:cNvSpPr txBox="1"/>
          <p:nvPr/>
        </p:nvSpPr>
        <p:spPr>
          <a:xfrm>
            <a:off x="2051720" y="116632"/>
            <a:ext cx="4752528" cy="369332"/>
          </a:xfrm>
          <a:prstGeom prst="rect">
            <a:avLst/>
          </a:prstGeom>
          <a:noFill/>
        </p:spPr>
        <p:txBody>
          <a:bodyPr wrap="square" rtlCol="0">
            <a:spAutoFit/>
          </a:bodyPr>
          <a:lstStyle/>
          <a:p>
            <a:pPr algn="ctr"/>
            <a:r>
              <a:rPr lang="en-GB" u="sng" dirty="0" smtClean="0"/>
              <a:t>Italian Neorealism</a:t>
            </a:r>
            <a:endParaRPr lang="fr-FR" u="sng" dirty="0"/>
          </a:p>
        </p:txBody>
      </p:sp>
      <p:sp>
        <p:nvSpPr>
          <p:cNvPr id="5" name="TextBox 4"/>
          <p:cNvSpPr txBox="1"/>
          <p:nvPr/>
        </p:nvSpPr>
        <p:spPr>
          <a:xfrm>
            <a:off x="971600" y="620688"/>
            <a:ext cx="7776864" cy="646331"/>
          </a:xfrm>
          <a:prstGeom prst="rect">
            <a:avLst/>
          </a:prstGeom>
          <a:noFill/>
        </p:spPr>
        <p:txBody>
          <a:bodyPr wrap="square" rtlCol="0">
            <a:spAutoFit/>
          </a:bodyPr>
          <a:lstStyle/>
          <a:p>
            <a:pPr algn="ctr"/>
            <a:r>
              <a:rPr lang="en-GB" dirty="0" smtClean="0"/>
              <a:t>A populist focus through a combination of themes, an improvisational aesthetic, non-professional actors, wide-screen compositions and shooting in depth.</a:t>
            </a:r>
            <a:endParaRPr lang="fr-FR" dirty="0"/>
          </a:p>
        </p:txBody>
      </p:sp>
    </p:spTree>
    <p:extLst>
      <p:ext uri="{BB962C8B-B14F-4D97-AF65-F5344CB8AC3E}">
        <p14:creationId xmlns:p14="http://schemas.microsoft.com/office/powerpoint/2010/main" val="2298962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6632"/>
            <a:ext cx="7776864" cy="461665"/>
          </a:xfrm>
          <a:prstGeom prst="rect">
            <a:avLst/>
          </a:prstGeom>
          <a:noFill/>
        </p:spPr>
        <p:txBody>
          <a:bodyPr wrap="square" rtlCol="0">
            <a:spAutoFit/>
          </a:bodyPr>
          <a:lstStyle/>
          <a:p>
            <a:pPr algn="ctr"/>
            <a:r>
              <a:rPr lang="en-GB" sz="2400" b="1" u="sng" dirty="0" err="1" smtClean="0"/>
              <a:t>Kechiche</a:t>
            </a:r>
            <a:r>
              <a:rPr lang="en-GB" sz="2400" b="1" u="sng" dirty="0" smtClean="0"/>
              <a:t> and Theatre</a:t>
            </a:r>
            <a:endParaRPr lang="en-GB" sz="2400" b="1" u="sng"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84784"/>
            <a:ext cx="3251250" cy="43280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79512" y="692696"/>
            <a:ext cx="8640960" cy="646331"/>
          </a:xfrm>
          <a:prstGeom prst="rect">
            <a:avLst/>
          </a:prstGeom>
          <a:noFill/>
        </p:spPr>
        <p:txBody>
          <a:bodyPr wrap="square" rtlCol="0">
            <a:spAutoFit/>
          </a:bodyPr>
          <a:lstStyle/>
          <a:p>
            <a:pPr algn="just"/>
            <a:r>
              <a:rPr lang="en-GB" b="1" dirty="0"/>
              <a:t>‘High’ French </a:t>
            </a:r>
            <a:r>
              <a:rPr lang="en-GB" b="1" dirty="0" smtClean="0"/>
              <a:t>theatrical heritage culture often frames a more locally inflected depiction of ‘multi-cultural’ France.</a:t>
            </a:r>
            <a:endParaRPr lang="en-GB" b="1" dirty="0"/>
          </a:p>
        </p:txBody>
      </p:sp>
      <p:pic>
        <p:nvPicPr>
          <p:cNvPr id="2052" name="Picture 4"/>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37000"/>
                    </a14:imgEffect>
                  </a14:imgLayer>
                </a14:imgProps>
              </a:ext>
              <a:ext uri="{28A0092B-C50C-407E-A947-70E740481C1C}">
                <a14:useLocalDpi xmlns:a14="http://schemas.microsoft.com/office/drawing/2010/main" val="0"/>
              </a:ext>
            </a:extLst>
          </a:blip>
          <a:srcRect/>
          <a:stretch>
            <a:fillRect/>
          </a:stretch>
        </p:blipFill>
        <p:spPr bwMode="auto">
          <a:xfrm>
            <a:off x="4052432" y="1339027"/>
            <a:ext cx="4709974" cy="2715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99592" y="5877272"/>
            <a:ext cx="2160240" cy="369332"/>
          </a:xfrm>
          <a:prstGeom prst="rect">
            <a:avLst/>
          </a:prstGeom>
          <a:noFill/>
        </p:spPr>
        <p:txBody>
          <a:bodyPr wrap="square" rtlCol="0">
            <a:spAutoFit/>
          </a:bodyPr>
          <a:lstStyle/>
          <a:p>
            <a:pPr algn="ctr"/>
            <a:r>
              <a:rPr lang="en-GB" dirty="0" smtClean="0"/>
              <a:t>2003</a:t>
            </a:r>
            <a:endParaRPr lang="en-GB" dirty="0"/>
          </a:p>
        </p:txBody>
      </p:sp>
      <p:sp>
        <p:nvSpPr>
          <p:cNvPr id="5" name="TextBox 4"/>
          <p:cNvSpPr txBox="1"/>
          <p:nvPr/>
        </p:nvSpPr>
        <p:spPr>
          <a:xfrm>
            <a:off x="611560" y="6309320"/>
            <a:ext cx="7920880" cy="369332"/>
          </a:xfrm>
          <a:prstGeom prst="rect">
            <a:avLst/>
          </a:prstGeom>
          <a:noFill/>
        </p:spPr>
        <p:txBody>
          <a:bodyPr wrap="square" rtlCol="0">
            <a:spAutoFit/>
          </a:bodyPr>
          <a:lstStyle/>
          <a:p>
            <a:pPr algn="ctr"/>
            <a:r>
              <a:rPr lang="en-GB" dirty="0" smtClean="0"/>
              <a:t>From Marivaux to neo-Classical touches.</a:t>
            </a:r>
            <a:endParaRPr lang="en-GB" dirty="0"/>
          </a:p>
        </p:txBody>
      </p:sp>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2781" y="4284718"/>
            <a:ext cx="3528392" cy="1777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52528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8496944" cy="6155531"/>
          </a:xfrm>
          <a:prstGeom prst="rect">
            <a:avLst/>
          </a:prstGeom>
          <a:noFill/>
        </p:spPr>
        <p:txBody>
          <a:bodyPr wrap="square" rtlCol="0">
            <a:spAutoFit/>
          </a:bodyPr>
          <a:lstStyle/>
          <a:p>
            <a:pPr algn="ctr"/>
            <a:r>
              <a:rPr lang="en-GB" sz="2400" b="1" u="sng" dirty="0" err="1" smtClean="0"/>
              <a:t>Kechiche</a:t>
            </a:r>
            <a:r>
              <a:rPr lang="en-GB" sz="2400" b="1" u="sng" dirty="0" smtClean="0"/>
              <a:t> and Dialogue</a:t>
            </a:r>
          </a:p>
          <a:p>
            <a:pPr algn="ctr"/>
            <a:endParaRPr lang="en-GB" u="sng" dirty="0"/>
          </a:p>
          <a:p>
            <a:pPr algn="ctr"/>
            <a:endParaRPr lang="en-GB" u="sng" dirty="0" smtClean="0"/>
          </a:p>
          <a:p>
            <a:pPr algn="ctr"/>
            <a:endParaRPr lang="en-GB" sz="2000" u="sng" dirty="0"/>
          </a:p>
          <a:p>
            <a:pPr marL="285750" indent="-285750" algn="just">
              <a:buFont typeface="Arial" panose="020B0604020202020204" pitchFamily="34" charset="0"/>
              <a:buChar char="•"/>
            </a:pPr>
            <a:r>
              <a:rPr lang="en-GB" sz="2000" u="sng" dirty="0" smtClean="0"/>
              <a:t>Writes own screenplays </a:t>
            </a:r>
            <a:r>
              <a:rPr lang="en-GB" sz="2000" dirty="0" smtClean="0"/>
              <a:t>and openly discusses methodology e.g. Jean-Michel </a:t>
            </a:r>
            <a:r>
              <a:rPr lang="en-GB" sz="2000" dirty="0" err="1" smtClean="0"/>
              <a:t>Frodon</a:t>
            </a:r>
            <a:r>
              <a:rPr lang="en-GB" sz="2000" dirty="0" smtClean="0"/>
              <a:t> and </a:t>
            </a:r>
            <a:r>
              <a:rPr lang="en-GB" sz="2000" dirty="0" err="1" smtClean="0"/>
              <a:t>Stéphane</a:t>
            </a:r>
            <a:r>
              <a:rPr lang="en-GB" sz="2000" dirty="0" smtClean="0"/>
              <a:t> Delorme interview with him in </a:t>
            </a:r>
            <a:r>
              <a:rPr lang="en-GB" sz="2000" i="1" dirty="0" smtClean="0"/>
              <a:t>Cahiers du </a:t>
            </a:r>
            <a:r>
              <a:rPr lang="en-GB" sz="2000" i="1" dirty="0" err="1" smtClean="0"/>
              <a:t>cinéma</a:t>
            </a:r>
            <a:r>
              <a:rPr lang="en-GB" sz="2000" i="1" dirty="0" smtClean="0"/>
              <a:t> </a:t>
            </a:r>
            <a:r>
              <a:rPr lang="en-GB" sz="2000" dirty="0" smtClean="0"/>
              <a:t>no.627 (December 2007).</a:t>
            </a:r>
          </a:p>
          <a:p>
            <a:pPr marL="285750" indent="-285750" algn="just">
              <a:buFont typeface="Arial" panose="020B0604020202020204" pitchFamily="34" charset="0"/>
              <a:buChar char="•"/>
            </a:pPr>
            <a:endParaRPr lang="en-GB" sz="2000" dirty="0"/>
          </a:p>
          <a:p>
            <a:pPr marL="285750" indent="-285750" algn="just">
              <a:buFont typeface="Arial" panose="020B0604020202020204" pitchFamily="34" charset="0"/>
              <a:buChar char="•"/>
            </a:pPr>
            <a:r>
              <a:rPr lang="en-GB" sz="2000" u="sng" dirty="0" smtClean="0"/>
              <a:t>Extensive rehearsals but no ‘method’ </a:t>
            </a:r>
            <a:r>
              <a:rPr lang="en-GB" sz="2000" dirty="0" smtClean="0"/>
              <a:t>– rejects aestheticism and allows the actors input cf. use of DV cameras to get in close when desired (typically two, in order to catch the unexpected) and long takes, respecting the integrity of performances: ‘</a:t>
            </a:r>
            <a:r>
              <a:rPr lang="en-GB" sz="2000" dirty="0" err="1" smtClean="0"/>
              <a:t>une</a:t>
            </a:r>
            <a:r>
              <a:rPr lang="en-GB" sz="2000" dirty="0" smtClean="0"/>
              <a:t> </a:t>
            </a:r>
            <a:r>
              <a:rPr lang="en-GB" sz="2000" dirty="0" err="1" smtClean="0"/>
              <a:t>démarche</a:t>
            </a:r>
            <a:r>
              <a:rPr lang="en-GB" sz="2000" dirty="0" smtClean="0"/>
              <a:t> pour </a:t>
            </a:r>
            <a:r>
              <a:rPr lang="en-GB" sz="2000" dirty="0" err="1" smtClean="0"/>
              <a:t>rendre</a:t>
            </a:r>
            <a:r>
              <a:rPr lang="en-GB" sz="2000" dirty="0" smtClean="0"/>
              <a:t> la vie au </a:t>
            </a:r>
            <a:r>
              <a:rPr lang="en-GB" sz="2000" dirty="0" err="1" smtClean="0"/>
              <a:t>cinéma</a:t>
            </a:r>
            <a:r>
              <a:rPr lang="en-GB" sz="2000" dirty="0" smtClean="0"/>
              <a:t>’.</a:t>
            </a:r>
          </a:p>
          <a:p>
            <a:pPr marL="285750" indent="-285750" algn="just">
              <a:buFont typeface="Arial" panose="020B0604020202020204" pitchFamily="34" charset="0"/>
              <a:buChar char="•"/>
            </a:pPr>
            <a:endParaRPr lang="en-GB" sz="2000" dirty="0"/>
          </a:p>
          <a:p>
            <a:pPr marL="285750" indent="-285750" algn="just">
              <a:buFont typeface="Arial" panose="020B0604020202020204" pitchFamily="34" charset="0"/>
              <a:buChar char="•"/>
            </a:pPr>
            <a:r>
              <a:rPr lang="en-GB" sz="2000" u="sng" dirty="0" smtClean="0"/>
              <a:t>But many takes and also a high degree of control by him</a:t>
            </a:r>
            <a:r>
              <a:rPr lang="en-GB" sz="2000" dirty="0" smtClean="0"/>
              <a:t>, including in the edit.</a:t>
            </a:r>
          </a:p>
          <a:p>
            <a:pPr marL="285750" indent="-285750" algn="just">
              <a:buFont typeface="Arial" panose="020B0604020202020204" pitchFamily="34" charset="0"/>
              <a:buChar char="•"/>
            </a:pPr>
            <a:endParaRPr lang="en-GB" sz="2000" dirty="0"/>
          </a:p>
          <a:p>
            <a:pPr marL="285750" indent="-285750" algn="just">
              <a:buFont typeface="Arial" panose="020B0604020202020204" pitchFamily="34" charset="0"/>
              <a:buChar char="•"/>
            </a:pPr>
            <a:r>
              <a:rPr lang="en-GB" sz="2000" dirty="0" smtClean="0"/>
              <a:t>Dial</a:t>
            </a:r>
            <a:r>
              <a:rPr lang="en-GB" sz="2000" u="sng" dirty="0" smtClean="0"/>
              <a:t>ogue highly meaningful</a:t>
            </a:r>
            <a:r>
              <a:rPr lang="en-GB" sz="2000" dirty="0" smtClean="0"/>
              <a:t>, including silences; a mixture of registers, from the literary to the highly colloquial. </a:t>
            </a:r>
          </a:p>
          <a:p>
            <a:pPr algn="just"/>
            <a:endParaRPr lang="en-GB" dirty="0" smtClean="0"/>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endParaRPr lang="en-GB" dirty="0"/>
          </a:p>
        </p:txBody>
      </p:sp>
    </p:spTree>
    <p:extLst>
      <p:ext uri="{BB962C8B-B14F-4D97-AF65-F5344CB8AC3E}">
        <p14:creationId xmlns:p14="http://schemas.microsoft.com/office/powerpoint/2010/main" val="9297685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196752"/>
            <a:ext cx="7704856" cy="2492990"/>
          </a:xfrm>
          <a:prstGeom prst="rect">
            <a:avLst/>
          </a:prstGeom>
          <a:noFill/>
        </p:spPr>
        <p:txBody>
          <a:bodyPr wrap="square" rtlCol="0">
            <a:spAutoFit/>
          </a:bodyPr>
          <a:lstStyle/>
          <a:p>
            <a:pPr algn="just"/>
            <a:r>
              <a:rPr lang="en-GB" dirty="0"/>
              <a:t>Cf. </a:t>
            </a:r>
            <a:r>
              <a:rPr lang="en-GB" dirty="0" err="1"/>
              <a:t>Vincendeau</a:t>
            </a:r>
            <a:r>
              <a:rPr lang="en-GB" dirty="0"/>
              <a:t> (‘The </a:t>
            </a:r>
            <a:r>
              <a:rPr lang="en-GB" dirty="0" err="1"/>
              <a:t>Frenchness</a:t>
            </a:r>
            <a:r>
              <a:rPr lang="en-GB" dirty="0"/>
              <a:t> of French Cinema…’, 2011) on extra reading:</a:t>
            </a:r>
          </a:p>
          <a:p>
            <a:pPr marL="285750" indent="-285750" algn="just">
              <a:buFont typeface="Arial" panose="020B0604020202020204" pitchFamily="34" charset="0"/>
              <a:buChar char="•"/>
            </a:pPr>
            <a:endParaRPr lang="en-GB" sz="2000" dirty="0"/>
          </a:p>
          <a:p>
            <a:pPr algn="just"/>
            <a:r>
              <a:rPr lang="en-GB" sz="2000" dirty="0"/>
              <a:t>‘Attention to language in </a:t>
            </a:r>
            <a:r>
              <a:rPr lang="en-GB" sz="2000" i="1" dirty="0"/>
              <a:t>La </a:t>
            </a:r>
            <a:r>
              <a:rPr lang="en-GB" sz="2000" i="1" dirty="0" err="1"/>
              <a:t>Graine</a:t>
            </a:r>
            <a:r>
              <a:rPr lang="en-GB" sz="2000" i="1" dirty="0"/>
              <a:t> et le </a:t>
            </a:r>
            <a:r>
              <a:rPr lang="en-GB" sz="2000" i="1" dirty="0" err="1"/>
              <a:t>mulet</a:t>
            </a:r>
            <a:r>
              <a:rPr lang="en-GB" sz="2000" i="1" dirty="0"/>
              <a:t> </a:t>
            </a:r>
            <a:r>
              <a:rPr lang="en-GB" sz="2000" dirty="0"/>
              <a:t>[…] highlights the contradictions inherent in representing multi-ethnicity, for a director who also clearly positions himself within a different kind of </a:t>
            </a:r>
            <a:r>
              <a:rPr lang="en-GB" sz="2000" dirty="0" err="1"/>
              <a:t>Frenchness</a:t>
            </a:r>
            <a:r>
              <a:rPr lang="en-GB" sz="2000" dirty="0"/>
              <a:t> – that of auteur cinema. </a:t>
            </a:r>
            <a:r>
              <a:rPr lang="en-GB" sz="2000" i="1" dirty="0"/>
              <a:t>La </a:t>
            </a:r>
            <a:r>
              <a:rPr lang="en-GB" sz="2000" i="1" dirty="0" err="1"/>
              <a:t>Graine</a:t>
            </a:r>
            <a:r>
              <a:rPr lang="en-GB" sz="2000" i="1" dirty="0"/>
              <a:t> et le </a:t>
            </a:r>
            <a:r>
              <a:rPr lang="en-GB" sz="2000" i="1" dirty="0" err="1"/>
              <a:t>mulet</a:t>
            </a:r>
            <a:r>
              <a:rPr lang="en-GB" sz="2000" dirty="0"/>
              <a:t>, then, is </a:t>
            </a:r>
            <a:r>
              <a:rPr lang="en-GB" sz="2000" b="1" dirty="0"/>
              <a:t>multi-accented in its content but singularly French in its form</a:t>
            </a:r>
            <a:r>
              <a:rPr lang="en-GB" sz="2000" dirty="0"/>
              <a:t>.’ </a:t>
            </a:r>
            <a:r>
              <a:rPr lang="en-GB" dirty="0"/>
              <a:t>p. 350.</a:t>
            </a:r>
            <a:endParaRPr lang="en-GB" i="1" dirty="0"/>
          </a:p>
          <a:p>
            <a:endParaRPr lang="en-GB"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16482" y="3573016"/>
            <a:ext cx="5399067" cy="2923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115616" y="188640"/>
            <a:ext cx="7200800" cy="830997"/>
          </a:xfrm>
          <a:prstGeom prst="rect">
            <a:avLst/>
          </a:prstGeom>
          <a:noFill/>
        </p:spPr>
        <p:txBody>
          <a:bodyPr wrap="square" rtlCol="0">
            <a:spAutoFit/>
          </a:bodyPr>
          <a:lstStyle/>
          <a:p>
            <a:pPr algn="ctr"/>
            <a:r>
              <a:rPr lang="en-GB" sz="2400" b="1" u="sng" dirty="0" smtClean="0"/>
              <a:t>Dialogue register and socio-ethnic stratification in </a:t>
            </a:r>
            <a:r>
              <a:rPr lang="en-GB" sz="2400" b="1" i="1" u="sng" dirty="0" smtClean="0"/>
              <a:t>La </a:t>
            </a:r>
            <a:r>
              <a:rPr lang="en-GB" sz="2400" b="1" i="1" u="sng" dirty="0" err="1" smtClean="0"/>
              <a:t>Graine</a:t>
            </a:r>
            <a:r>
              <a:rPr lang="en-GB" sz="2400" b="1" i="1" u="sng" dirty="0" smtClean="0"/>
              <a:t> et le </a:t>
            </a:r>
            <a:r>
              <a:rPr lang="en-GB" sz="2400" b="1" i="1" u="sng" dirty="0" err="1" smtClean="0"/>
              <a:t>mulet</a:t>
            </a:r>
            <a:endParaRPr lang="en-GB" sz="2400" b="1" i="1" u="sng" dirty="0"/>
          </a:p>
        </p:txBody>
      </p:sp>
    </p:spTree>
    <p:extLst>
      <p:ext uri="{BB962C8B-B14F-4D97-AF65-F5344CB8AC3E}">
        <p14:creationId xmlns:p14="http://schemas.microsoft.com/office/powerpoint/2010/main" val="745900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767521"/>
            <a:ext cx="4610768" cy="2925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83360" y="3933056"/>
            <a:ext cx="4917638" cy="2681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436096" y="260648"/>
            <a:ext cx="3600400" cy="2308324"/>
          </a:xfrm>
          <a:prstGeom prst="rect">
            <a:avLst/>
          </a:prstGeom>
          <a:noFill/>
        </p:spPr>
        <p:txBody>
          <a:bodyPr wrap="square" rtlCol="0">
            <a:spAutoFit/>
          </a:bodyPr>
          <a:lstStyle/>
          <a:p>
            <a:endParaRPr lang="en-GB" dirty="0" smtClean="0"/>
          </a:p>
          <a:p>
            <a:endParaRPr lang="en-GB" dirty="0"/>
          </a:p>
          <a:p>
            <a:endParaRPr lang="en-GB" dirty="0" smtClean="0"/>
          </a:p>
          <a:p>
            <a:endParaRPr lang="en-GB" dirty="0"/>
          </a:p>
          <a:p>
            <a:r>
              <a:rPr lang="en-GB" dirty="0" err="1" smtClean="0"/>
              <a:t>Rym</a:t>
            </a:r>
            <a:r>
              <a:rPr lang="en-GB" dirty="0" smtClean="0"/>
              <a:t>: an embodiment of </a:t>
            </a:r>
            <a:r>
              <a:rPr lang="en-GB" dirty="0" err="1" smtClean="0"/>
              <a:t>Kechiche’s</a:t>
            </a:r>
            <a:r>
              <a:rPr lang="en-GB" dirty="0" smtClean="0"/>
              <a:t> </a:t>
            </a:r>
            <a:r>
              <a:rPr lang="en-GB" dirty="0" smtClean="0"/>
              <a:t>self-Orientalism </a:t>
            </a:r>
            <a:r>
              <a:rPr lang="en-GB" dirty="0" smtClean="0"/>
              <a:t>(cf. Green) or an empowered practitioner of </a:t>
            </a:r>
            <a:r>
              <a:rPr lang="en-GB" dirty="0" err="1" smtClean="0"/>
              <a:t>of</a:t>
            </a:r>
            <a:r>
              <a:rPr lang="en-GB" dirty="0" smtClean="0"/>
              <a:t> the feminist masquerade?</a:t>
            </a:r>
            <a:endParaRPr lang="en-GB" dirty="0"/>
          </a:p>
        </p:txBody>
      </p:sp>
      <p:sp>
        <p:nvSpPr>
          <p:cNvPr id="3" name="TextBox 2"/>
          <p:cNvSpPr txBox="1"/>
          <p:nvPr/>
        </p:nvSpPr>
        <p:spPr>
          <a:xfrm>
            <a:off x="1547664" y="116632"/>
            <a:ext cx="6264696" cy="523220"/>
          </a:xfrm>
          <a:prstGeom prst="rect">
            <a:avLst/>
          </a:prstGeom>
          <a:noFill/>
        </p:spPr>
        <p:txBody>
          <a:bodyPr wrap="square" rtlCol="0">
            <a:spAutoFit/>
          </a:bodyPr>
          <a:lstStyle/>
          <a:p>
            <a:pPr algn="ctr"/>
            <a:r>
              <a:rPr lang="en-GB" sz="2800" b="1" u="sng" dirty="0" err="1" smtClean="0"/>
              <a:t>Kechiche</a:t>
            </a:r>
            <a:r>
              <a:rPr lang="en-GB" sz="2800" b="1" u="sng" dirty="0" smtClean="0"/>
              <a:t> and Female Representation</a:t>
            </a:r>
            <a:endParaRPr lang="en-GB" sz="2800" b="1" u="sng" dirty="0"/>
          </a:p>
        </p:txBody>
      </p:sp>
      <p:sp>
        <p:nvSpPr>
          <p:cNvPr id="4" name="TextBox 3"/>
          <p:cNvSpPr txBox="1"/>
          <p:nvPr/>
        </p:nvSpPr>
        <p:spPr>
          <a:xfrm>
            <a:off x="611560" y="4581128"/>
            <a:ext cx="2736304" cy="646331"/>
          </a:xfrm>
          <a:prstGeom prst="rect">
            <a:avLst/>
          </a:prstGeom>
          <a:noFill/>
        </p:spPr>
        <p:txBody>
          <a:bodyPr wrap="square" rtlCol="0">
            <a:spAutoFit/>
          </a:bodyPr>
          <a:lstStyle/>
          <a:p>
            <a:r>
              <a:rPr lang="en-GB" dirty="0" smtClean="0"/>
              <a:t>Compare </a:t>
            </a:r>
            <a:r>
              <a:rPr lang="en-GB" i="1" dirty="0" smtClean="0"/>
              <a:t>La Vie </a:t>
            </a:r>
            <a:r>
              <a:rPr lang="en-GB" i="1" dirty="0" err="1" smtClean="0"/>
              <a:t>d’Adèle</a:t>
            </a:r>
            <a:r>
              <a:rPr lang="en-GB" i="1" dirty="0" smtClean="0"/>
              <a:t> </a:t>
            </a:r>
            <a:r>
              <a:rPr lang="en-GB" dirty="0" smtClean="0"/>
              <a:t>(2013)</a:t>
            </a:r>
            <a:endParaRPr lang="en-GB" dirty="0"/>
          </a:p>
        </p:txBody>
      </p:sp>
    </p:spTree>
    <p:extLst>
      <p:ext uri="{BB962C8B-B14F-4D97-AF65-F5344CB8AC3E}">
        <p14:creationId xmlns:p14="http://schemas.microsoft.com/office/powerpoint/2010/main" val="29415970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91958" y="404664"/>
            <a:ext cx="5400600" cy="1138773"/>
          </a:xfrm>
          <a:prstGeom prst="rect">
            <a:avLst/>
          </a:prstGeom>
          <a:noFill/>
        </p:spPr>
        <p:txBody>
          <a:bodyPr wrap="square" rtlCol="0">
            <a:spAutoFit/>
          </a:bodyPr>
          <a:lstStyle/>
          <a:p>
            <a:pPr algn="ctr"/>
            <a:r>
              <a:rPr lang="en-GB" sz="3200" u="sng" dirty="0" smtClean="0"/>
              <a:t>Additional Bibliography</a:t>
            </a:r>
          </a:p>
          <a:p>
            <a:pPr algn="ctr"/>
            <a:endParaRPr lang="en-GB" u="sng" dirty="0"/>
          </a:p>
          <a:p>
            <a:pPr algn="ctr"/>
            <a:endParaRPr lang="fr-FR" u="sng" dirty="0"/>
          </a:p>
        </p:txBody>
      </p:sp>
      <p:sp>
        <p:nvSpPr>
          <p:cNvPr id="3" name="TextBox 2"/>
          <p:cNvSpPr txBox="1"/>
          <p:nvPr/>
        </p:nvSpPr>
        <p:spPr>
          <a:xfrm>
            <a:off x="683568" y="974050"/>
            <a:ext cx="7776864" cy="5632311"/>
          </a:xfrm>
          <a:prstGeom prst="rect">
            <a:avLst/>
          </a:prstGeom>
          <a:noFill/>
        </p:spPr>
        <p:txBody>
          <a:bodyPr wrap="square" rtlCol="0">
            <a:spAutoFit/>
          </a:bodyPr>
          <a:lstStyle/>
          <a:p>
            <a:pPr marL="342900" indent="-342900">
              <a:buFont typeface="Arial" panose="020B0604020202020204" pitchFamily="34" charset="0"/>
              <a:buChar char="•"/>
            </a:pPr>
            <a:endParaRPr lang="en-GB" sz="2000" dirty="0" smtClean="0"/>
          </a:p>
          <a:p>
            <a:pPr marL="342900" indent="-342900">
              <a:buFont typeface="Arial" panose="020B0604020202020204" pitchFamily="34" charset="0"/>
              <a:buChar char="•"/>
            </a:pPr>
            <a:r>
              <a:rPr lang="en-GB" sz="2000" dirty="0" smtClean="0"/>
              <a:t>Michel </a:t>
            </a:r>
            <a:r>
              <a:rPr lang="en-GB" sz="2000" dirty="0" err="1"/>
              <a:t>Chion</a:t>
            </a:r>
            <a:r>
              <a:rPr lang="en-GB" sz="2000" dirty="0"/>
              <a:t>, </a:t>
            </a:r>
            <a:r>
              <a:rPr lang="en-GB" sz="2000" i="1" dirty="0"/>
              <a:t>Le </a:t>
            </a:r>
            <a:r>
              <a:rPr lang="en-GB" sz="2000" i="1" dirty="0" err="1"/>
              <a:t>Complexe</a:t>
            </a:r>
            <a:r>
              <a:rPr lang="en-GB" sz="2000" i="1" dirty="0"/>
              <a:t> de Cyrano: la langue </a:t>
            </a:r>
            <a:r>
              <a:rPr lang="en-GB" sz="2000" i="1" dirty="0" err="1"/>
              <a:t>parlée</a:t>
            </a:r>
            <a:r>
              <a:rPr lang="en-GB" sz="2000" i="1" dirty="0"/>
              <a:t> </a:t>
            </a:r>
            <a:r>
              <a:rPr lang="en-GB" sz="2000" i="1" dirty="0" err="1"/>
              <a:t>dans</a:t>
            </a:r>
            <a:r>
              <a:rPr lang="en-GB" sz="2000" i="1" dirty="0"/>
              <a:t> les films </a:t>
            </a:r>
            <a:r>
              <a:rPr lang="en-GB" sz="2000" i="1" dirty="0" err="1"/>
              <a:t>français</a:t>
            </a:r>
            <a:r>
              <a:rPr lang="en-GB" sz="2000" i="1" dirty="0"/>
              <a:t> </a:t>
            </a:r>
            <a:r>
              <a:rPr lang="en-GB" sz="2000" dirty="0"/>
              <a:t>(Paris: Cahiers du </a:t>
            </a:r>
            <a:r>
              <a:rPr lang="en-GB" sz="2000" dirty="0" err="1"/>
              <a:t>cinéma</a:t>
            </a:r>
            <a:r>
              <a:rPr lang="en-GB" sz="2000" dirty="0"/>
              <a:t>, 2008). </a:t>
            </a:r>
          </a:p>
          <a:p>
            <a:endParaRPr lang="en-GB" sz="2000" dirty="0" smtClean="0"/>
          </a:p>
          <a:p>
            <a:pPr marL="342900" indent="-342900">
              <a:buFont typeface="Arial" panose="020B0604020202020204" pitchFamily="34" charset="0"/>
              <a:buChar char="•"/>
            </a:pPr>
            <a:r>
              <a:rPr lang="en-GB" sz="2000" dirty="0" smtClean="0"/>
              <a:t>John </a:t>
            </a:r>
            <a:r>
              <a:rPr lang="en-GB" sz="2000" dirty="0"/>
              <a:t>Flowers, </a:t>
            </a:r>
            <a:r>
              <a:rPr lang="en-GB" sz="2000" i="1" dirty="0"/>
              <a:t>France Today</a:t>
            </a:r>
            <a:r>
              <a:rPr lang="en-GB" sz="2000" dirty="0"/>
              <a:t>, 7</a:t>
            </a:r>
            <a:r>
              <a:rPr lang="en-GB" sz="2000" baseline="30000" dirty="0"/>
              <a:t>th</a:t>
            </a:r>
            <a:r>
              <a:rPr lang="en-GB" sz="2000" dirty="0"/>
              <a:t> Edition (London: Hodder and Stoughton, 1998</a:t>
            </a:r>
            <a:r>
              <a:rPr lang="en-GB" sz="2000" dirty="0" smtClean="0"/>
              <a:t>).</a:t>
            </a:r>
          </a:p>
          <a:p>
            <a:pPr marL="342900" indent="-342900">
              <a:buFont typeface="Arial" panose="020B0604020202020204" pitchFamily="34" charset="0"/>
              <a:buChar char="•"/>
            </a:pPr>
            <a:endParaRPr lang="en-GB" sz="2000" dirty="0"/>
          </a:p>
          <a:p>
            <a:pPr marL="285750" indent="-285750">
              <a:buFont typeface="Arial" panose="020B0604020202020204" pitchFamily="34" charset="0"/>
              <a:buChar char="•"/>
              <a:defRPr/>
            </a:pPr>
            <a:r>
              <a:rPr lang="en-GB" sz="2000" dirty="0"/>
              <a:t>Carrie </a:t>
            </a:r>
            <a:r>
              <a:rPr lang="en-GB" sz="2000" dirty="0" err="1"/>
              <a:t>Tarr</a:t>
            </a:r>
            <a:r>
              <a:rPr lang="en-GB" sz="2000" dirty="0"/>
              <a:t>, </a:t>
            </a:r>
            <a:r>
              <a:rPr lang="en-GB" sz="2000" i="1" dirty="0"/>
              <a:t>Reframing Difference: </a:t>
            </a:r>
            <a:r>
              <a:rPr lang="en-GB" sz="2000" i="1" dirty="0" err="1"/>
              <a:t>Beur</a:t>
            </a:r>
            <a:r>
              <a:rPr lang="en-GB" sz="2000" i="1" dirty="0"/>
              <a:t> and </a:t>
            </a:r>
            <a:r>
              <a:rPr lang="en-GB" sz="2000" i="1" dirty="0" err="1"/>
              <a:t>banlieue</a:t>
            </a:r>
            <a:r>
              <a:rPr lang="en-GB" sz="2000" i="1" dirty="0"/>
              <a:t> filmmaking in France</a:t>
            </a:r>
            <a:r>
              <a:rPr lang="en-GB" sz="2000" dirty="0"/>
              <a:t> (2005), especially Chapter 3 on </a:t>
            </a:r>
            <a:r>
              <a:rPr lang="en-GB" sz="2000" i="1" dirty="0" err="1"/>
              <a:t>Métisse</a:t>
            </a:r>
            <a:r>
              <a:rPr lang="en-GB" sz="2000" dirty="0"/>
              <a:t> and </a:t>
            </a:r>
            <a:r>
              <a:rPr lang="en-GB" sz="2000" i="1" dirty="0"/>
              <a:t>La </a:t>
            </a:r>
            <a:r>
              <a:rPr lang="en-GB" sz="2000" i="1" dirty="0" err="1"/>
              <a:t>Haine</a:t>
            </a:r>
            <a:r>
              <a:rPr lang="en-GB" sz="2000" dirty="0" smtClean="0"/>
              <a:t>.</a:t>
            </a:r>
          </a:p>
          <a:p>
            <a:pPr marL="285750" indent="-285750">
              <a:buFont typeface="Arial" panose="020B0604020202020204" pitchFamily="34" charset="0"/>
              <a:buChar char="•"/>
              <a:defRPr/>
            </a:pPr>
            <a:endParaRPr lang="en-GB" sz="2000" dirty="0"/>
          </a:p>
          <a:p>
            <a:pPr marL="285750" indent="-285750">
              <a:buFont typeface="Arial" panose="020B0604020202020204" pitchFamily="34" charset="0"/>
              <a:buChar char="•"/>
              <a:defRPr/>
            </a:pPr>
            <a:r>
              <a:rPr lang="en-GB" sz="2000" dirty="0"/>
              <a:t>Isabelle </a:t>
            </a:r>
            <a:r>
              <a:rPr lang="en-GB" sz="2000" dirty="0" err="1"/>
              <a:t>Vanderschelden</a:t>
            </a:r>
            <a:r>
              <a:rPr lang="en-GB" sz="2000" dirty="0"/>
              <a:t>, ‘The ‘</a:t>
            </a:r>
            <a:r>
              <a:rPr lang="en-GB" sz="2000" i="1" dirty="0" err="1"/>
              <a:t>Cinéma</a:t>
            </a:r>
            <a:r>
              <a:rPr lang="en-GB" sz="2000" i="1" dirty="0"/>
              <a:t> du milieu</a:t>
            </a:r>
            <a:r>
              <a:rPr lang="en-GB" sz="2000" dirty="0"/>
              <a:t>’ is falling down: New challenges for auteur and independent French cinema in the 2000s,’ </a:t>
            </a:r>
            <a:r>
              <a:rPr lang="en-GB" sz="2000" i="1" dirty="0"/>
              <a:t>Studies in French Cinema </a:t>
            </a:r>
            <a:r>
              <a:rPr lang="en-GB" sz="2000" dirty="0"/>
              <a:t>9:3 (2009</a:t>
            </a:r>
            <a:r>
              <a:rPr lang="en-GB" sz="2000" dirty="0" smtClean="0"/>
              <a:t>).</a:t>
            </a:r>
            <a:endParaRPr lang="en-GB" sz="2000" dirty="0"/>
          </a:p>
          <a:p>
            <a:pPr marL="342900" indent="-342900">
              <a:buFontTx/>
              <a:buChar char="-"/>
            </a:pPr>
            <a:endParaRPr lang="en-GB" sz="2000" dirty="0"/>
          </a:p>
          <a:p>
            <a:pPr marL="342900" indent="-342900">
              <a:buFont typeface="Arial" panose="020B0604020202020204" pitchFamily="34" charset="0"/>
              <a:buChar char="•"/>
            </a:pPr>
            <a:r>
              <a:rPr lang="en-GB" sz="2000" dirty="0" smtClean="0"/>
              <a:t>Isabelle </a:t>
            </a:r>
            <a:r>
              <a:rPr lang="en-GB" sz="2000" dirty="0" err="1" smtClean="0"/>
              <a:t>Vandeschelden</a:t>
            </a:r>
            <a:r>
              <a:rPr lang="en-GB" sz="2000" dirty="0"/>
              <a:t>,</a:t>
            </a:r>
            <a:r>
              <a:rPr lang="x-none" sz="2000" smtClean="0"/>
              <a:t>  'Jamel Debbouze: a New Popular French Star?’ </a:t>
            </a:r>
            <a:r>
              <a:rPr lang="x-none" sz="2000" i="1" smtClean="0"/>
              <a:t>Studies in French Cinema </a:t>
            </a:r>
            <a:r>
              <a:rPr lang="x-none" sz="2000" smtClean="0"/>
              <a:t>5, no.1: 61-72</a:t>
            </a:r>
            <a:r>
              <a:rPr lang="en-GB" sz="2000" dirty="0" smtClean="0"/>
              <a:t> (2005)</a:t>
            </a:r>
            <a:r>
              <a:rPr lang="x-none" sz="2000" smtClean="0"/>
              <a:t>. </a:t>
            </a:r>
            <a:endParaRPr lang="en-GB" sz="2000" dirty="0" smtClean="0"/>
          </a:p>
          <a:p>
            <a:endParaRPr lang="en-GB" sz="2000" dirty="0" smtClean="0"/>
          </a:p>
          <a:p>
            <a:pPr marL="342900" indent="-342900">
              <a:buFont typeface="Arial" panose="020B0604020202020204" pitchFamily="34" charset="0"/>
              <a:buChar char="•"/>
            </a:pPr>
            <a:r>
              <a:rPr lang="en-GB" sz="2000" dirty="0" err="1" smtClean="0"/>
              <a:t>Ginette</a:t>
            </a:r>
            <a:r>
              <a:rPr lang="en-GB" sz="2000" dirty="0" smtClean="0"/>
              <a:t> </a:t>
            </a:r>
            <a:r>
              <a:rPr lang="en-GB" sz="2000" dirty="0" err="1" smtClean="0"/>
              <a:t>Vincendeau</a:t>
            </a:r>
            <a:r>
              <a:rPr lang="en-GB" sz="2000" dirty="0" smtClean="0"/>
              <a:t>, </a:t>
            </a:r>
            <a:r>
              <a:rPr lang="en-GB" sz="2000" i="1" dirty="0" smtClean="0"/>
              <a:t>La </a:t>
            </a:r>
            <a:r>
              <a:rPr lang="en-GB" sz="2000" i="1" dirty="0" err="1" smtClean="0"/>
              <a:t>Haine</a:t>
            </a:r>
            <a:r>
              <a:rPr lang="en-GB" sz="2000" i="1" dirty="0" smtClean="0"/>
              <a:t> </a:t>
            </a:r>
            <a:r>
              <a:rPr lang="en-GB" sz="2000" dirty="0" smtClean="0"/>
              <a:t>(London: I. B. Tauris, 2005). </a:t>
            </a:r>
            <a:endParaRPr lang="fr-FR" sz="2000" dirty="0"/>
          </a:p>
        </p:txBody>
      </p:sp>
    </p:spTree>
    <p:extLst>
      <p:ext uri="{BB962C8B-B14F-4D97-AF65-F5344CB8AC3E}">
        <p14:creationId xmlns:p14="http://schemas.microsoft.com/office/powerpoint/2010/main" val="12706473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836712"/>
            <a:ext cx="7128792" cy="523220"/>
          </a:xfrm>
          <a:prstGeom prst="rect">
            <a:avLst/>
          </a:prstGeom>
          <a:noFill/>
        </p:spPr>
        <p:txBody>
          <a:bodyPr wrap="square" rtlCol="0">
            <a:spAutoFit/>
          </a:bodyPr>
          <a:lstStyle/>
          <a:p>
            <a:pPr algn="ctr"/>
            <a:r>
              <a:rPr lang="en-GB" sz="2800" b="1" u="sng" dirty="0" smtClean="0"/>
              <a:t>STRUCTURE OF THE SESSION</a:t>
            </a:r>
            <a:endParaRPr lang="en-GB" sz="2800" b="1" u="sng" dirty="0"/>
          </a:p>
        </p:txBody>
      </p:sp>
      <p:sp>
        <p:nvSpPr>
          <p:cNvPr id="3" name="TextBox 2"/>
          <p:cNvSpPr txBox="1"/>
          <p:nvPr/>
        </p:nvSpPr>
        <p:spPr>
          <a:xfrm>
            <a:off x="683568" y="1700808"/>
            <a:ext cx="7920880" cy="4431983"/>
          </a:xfrm>
          <a:prstGeom prst="rect">
            <a:avLst/>
          </a:prstGeom>
          <a:noFill/>
        </p:spPr>
        <p:txBody>
          <a:bodyPr wrap="square" rtlCol="0">
            <a:spAutoFit/>
          </a:bodyPr>
          <a:lstStyle/>
          <a:p>
            <a:pPr marL="285750" indent="-285750">
              <a:buFont typeface="Arial" panose="020B0604020202020204" pitchFamily="34" charset="0"/>
              <a:buChar char="•"/>
            </a:pPr>
            <a:r>
              <a:rPr lang="en-GB" sz="2400" dirty="0" smtClean="0"/>
              <a:t>‘</a:t>
            </a:r>
            <a:r>
              <a:rPr lang="en-GB" sz="2400" dirty="0" err="1" smtClean="0"/>
              <a:t>Beurs</a:t>
            </a:r>
            <a:r>
              <a:rPr lang="en-GB" sz="2400" dirty="0" smtClean="0"/>
              <a:t>’ in the context of multi-cultural France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sz="2400" dirty="0" smtClean="0"/>
              <a:t>‘</a:t>
            </a:r>
            <a:r>
              <a:rPr lang="en-GB" sz="2400" dirty="0" err="1" smtClean="0"/>
              <a:t>Beur</a:t>
            </a:r>
            <a:r>
              <a:rPr lang="en-GB" sz="2400" dirty="0" smtClean="0"/>
              <a:t>’ cinema</a:t>
            </a:r>
          </a:p>
          <a:p>
            <a:r>
              <a:rPr lang="en-GB" dirty="0"/>
              <a:t> </a:t>
            </a:r>
            <a:r>
              <a:rPr lang="en-GB" dirty="0" smtClean="0"/>
              <a:t>      - </a:t>
            </a:r>
            <a:r>
              <a:rPr lang="en-GB" i="1" dirty="0" smtClean="0"/>
              <a:t>Origins and features</a:t>
            </a:r>
          </a:p>
          <a:p>
            <a:r>
              <a:rPr lang="en-GB" i="1" dirty="0"/>
              <a:t> </a:t>
            </a:r>
            <a:r>
              <a:rPr lang="en-GB" i="1" dirty="0" smtClean="0"/>
              <a:t>      - As an ‘accented’ cinema</a:t>
            </a:r>
          </a:p>
          <a:p>
            <a:r>
              <a:rPr lang="en-GB" i="1" dirty="0" smtClean="0"/>
              <a:t>       - A comparison with Italian Neorealism</a:t>
            </a:r>
          </a:p>
          <a:p>
            <a:endParaRPr lang="en-GB" sz="2400" i="1" dirty="0"/>
          </a:p>
          <a:p>
            <a:pPr marL="285750" indent="-285750">
              <a:buFont typeface="Arial" panose="020B0604020202020204" pitchFamily="34" charset="0"/>
              <a:buChar char="•"/>
            </a:pPr>
            <a:r>
              <a:rPr lang="en-GB" sz="2400" dirty="0" err="1" smtClean="0"/>
              <a:t>Kechiche’s</a:t>
            </a:r>
            <a:r>
              <a:rPr lang="en-GB" sz="2400" dirty="0" smtClean="0"/>
              <a:t> work</a:t>
            </a:r>
          </a:p>
          <a:p>
            <a:r>
              <a:rPr lang="en-GB" dirty="0" smtClean="0"/>
              <a:t>      - </a:t>
            </a:r>
            <a:r>
              <a:rPr lang="en-GB" i="1" dirty="0" smtClean="0"/>
              <a:t>Cultural references</a:t>
            </a:r>
          </a:p>
          <a:p>
            <a:r>
              <a:rPr lang="en-GB" i="1" dirty="0"/>
              <a:t> </a:t>
            </a:r>
            <a:r>
              <a:rPr lang="en-GB" i="1" dirty="0" smtClean="0"/>
              <a:t>     - Language</a:t>
            </a:r>
          </a:p>
          <a:p>
            <a:r>
              <a:rPr lang="en-GB" i="1" dirty="0" smtClean="0"/>
              <a:t>      - Gaze structures – the Orientalist/sexist critiques</a:t>
            </a:r>
          </a:p>
          <a:p>
            <a:endParaRPr lang="en-GB" i="1" dirty="0"/>
          </a:p>
          <a:p>
            <a:pPr marL="285750" indent="-285750">
              <a:buFont typeface="Arial" panose="020B0604020202020204" pitchFamily="34" charset="0"/>
              <a:buChar char="•"/>
            </a:pPr>
            <a:r>
              <a:rPr lang="en-GB" sz="2400" dirty="0" smtClean="0"/>
              <a:t>Seminar discussion </a:t>
            </a:r>
            <a:r>
              <a:rPr lang="en-GB" dirty="0" smtClean="0"/>
              <a:t>– to include thoughts on essay organisation</a:t>
            </a:r>
          </a:p>
          <a:p>
            <a:r>
              <a:rPr lang="en-GB" i="1" dirty="0"/>
              <a:t>	</a:t>
            </a:r>
            <a:endParaRPr lang="en-GB" dirty="0" smtClean="0"/>
          </a:p>
        </p:txBody>
      </p:sp>
    </p:spTree>
    <p:extLst>
      <p:ext uri="{BB962C8B-B14F-4D97-AF65-F5344CB8AC3E}">
        <p14:creationId xmlns:p14="http://schemas.microsoft.com/office/powerpoint/2010/main" val="2751511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0"/>
            <a:ext cx="9036496" cy="6863417"/>
          </a:xfrm>
          <a:prstGeom prst="rect">
            <a:avLst/>
          </a:prstGeom>
          <a:noFill/>
        </p:spPr>
        <p:txBody>
          <a:bodyPr wrap="square" rtlCol="0">
            <a:spAutoFit/>
          </a:bodyPr>
          <a:lstStyle/>
          <a:p>
            <a:pPr algn="ctr"/>
            <a:endParaRPr lang="en-GB" sz="2800" u="sng" dirty="0" smtClean="0"/>
          </a:p>
          <a:p>
            <a:pPr algn="ctr"/>
            <a:r>
              <a:rPr lang="en-GB" sz="2800" u="sng" dirty="0" smtClean="0"/>
              <a:t>Learning Outcomes</a:t>
            </a:r>
          </a:p>
          <a:p>
            <a:pPr algn="ctr"/>
            <a:endParaRPr lang="en-GB" sz="2400" dirty="0"/>
          </a:p>
          <a:p>
            <a:pPr algn="just"/>
            <a:r>
              <a:rPr lang="en-GB" sz="2000" dirty="0" smtClean="0"/>
              <a:t>By the end of the session students will be able to:</a:t>
            </a:r>
          </a:p>
          <a:p>
            <a:pPr algn="just"/>
            <a:endParaRPr lang="en-GB" sz="2000" dirty="0"/>
          </a:p>
          <a:p>
            <a:pPr marL="342900" indent="-342900" algn="just">
              <a:buFont typeface="Arial" panose="020B0604020202020204" pitchFamily="34" charset="0"/>
              <a:buChar char="•"/>
            </a:pPr>
            <a:r>
              <a:rPr lang="en-GB" sz="2000" dirty="0" smtClean="0"/>
              <a:t>Discuss the broad history of immigration in France and attitudes towards it</a:t>
            </a:r>
          </a:p>
          <a:p>
            <a:pPr marL="342900" indent="-342900" algn="just">
              <a:buFont typeface="Arial" panose="020B0604020202020204" pitchFamily="34" charset="0"/>
              <a:buChar char="•"/>
            </a:pPr>
            <a:endParaRPr lang="en-GB" sz="2000" dirty="0" smtClean="0"/>
          </a:p>
          <a:p>
            <a:pPr marL="342900" indent="-342900" algn="just">
              <a:buFont typeface="Arial" panose="020B0604020202020204" pitchFamily="34" charset="0"/>
              <a:buChar char="•"/>
            </a:pPr>
            <a:r>
              <a:rPr lang="en-GB" sz="2000" dirty="0" smtClean="0"/>
              <a:t>Give a general definition of ‘</a:t>
            </a:r>
            <a:r>
              <a:rPr lang="en-GB" sz="2000" dirty="0" err="1" smtClean="0"/>
              <a:t>beur</a:t>
            </a:r>
            <a:r>
              <a:rPr lang="en-GB" sz="2000" dirty="0" smtClean="0"/>
              <a:t>’ cinema, as well as discuss the existence of other films about multi-cultural France</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smtClean="0"/>
              <a:t>Discuss </a:t>
            </a:r>
            <a:r>
              <a:rPr lang="en-GB" sz="2000" dirty="0" err="1" smtClean="0"/>
              <a:t>Kechiche’s</a:t>
            </a:r>
            <a:r>
              <a:rPr lang="en-GB" sz="2000" dirty="0" smtClean="0"/>
              <a:t> positioning and reference points</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smtClean="0"/>
              <a:t>Discuss </a:t>
            </a:r>
            <a:r>
              <a:rPr lang="en-GB" sz="2000" dirty="0" err="1" smtClean="0"/>
              <a:t>Kechiche’s</a:t>
            </a:r>
            <a:r>
              <a:rPr lang="en-GB" sz="2000" dirty="0" smtClean="0"/>
              <a:t> production methodology and the importance of </a:t>
            </a:r>
            <a:r>
              <a:rPr lang="en-GB" sz="2000" dirty="0" err="1" smtClean="0"/>
              <a:t>dialoguein</a:t>
            </a:r>
            <a:r>
              <a:rPr lang="en-GB" sz="2000" dirty="0" smtClean="0"/>
              <a:t> his films</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smtClean="0"/>
              <a:t>Discuss the contribution of </a:t>
            </a:r>
            <a:r>
              <a:rPr lang="en-GB" sz="2000" i="1" dirty="0" smtClean="0"/>
              <a:t>La </a:t>
            </a:r>
            <a:r>
              <a:rPr lang="en-GB" sz="2000" i="1" dirty="0" err="1" smtClean="0"/>
              <a:t>Graine</a:t>
            </a:r>
            <a:r>
              <a:rPr lang="en-GB" sz="2000" i="1" dirty="0" smtClean="0"/>
              <a:t> et le </a:t>
            </a:r>
            <a:r>
              <a:rPr lang="en-GB" sz="2000" i="1" dirty="0" err="1" smtClean="0"/>
              <a:t>mulet</a:t>
            </a:r>
            <a:r>
              <a:rPr lang="en-GB" sz="2000" i="1" dirty="0" smtClean="0"/>
              <a:t> </a:t>
            </a:r>
            <a:r>
              <a:rPr lang="en-GB" sz="2000" dirty="0" smtClean="0"/>
              <a:t>to representations of </a:t>
            </a:r>
            <a:r>
              <a:rPr lang="en-GB" sz="2000" dirty="0" err="1" smtClean="0"/>
              <a:t>beur</a:t>
            </a:r>
            <a:r>
              <a:rPr lang="en-GB" sz="2000" dirty="0" smtClean="0"/>
              <a:t> identity in France and the intersectionality of this identity category with others such as class identities</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smtClean="0"/>
              <a:t>Discuss the presentation of </a:t>
            </a:r>
            <a:r>
              <a:rPr lang="en-GB" sz="2000" dirty="0" err="1" smtClean="0"/>
              <a:t>Rym</a:t>
            </a:r>
            <a:r>
              <a:rPr lang="en-GB" sz="2000" dirty="0" smtClean="0"/>
              <a:t> as </a:t>
            </a:r>
            <a:r>
              <a:rPr lang="en-GB" sz="2000" dirty="0" err="1" smtClean="0"/>
              <a:t>as</a:t>
            </a:r>
            <a:r>
              <a:rPr lang="en-GB" sz="2000" dirty="0" smtClean="0"/>
              <a:t> an example of representing ethnic minority women in </a:t>
            </a:r>
            <a:r>
              <a:rPr lang="en-GB" sz="2000" i="1" dirty="0" smtClean="0"/>
              <a:t>La </a:t>
            </a:r>
            <a:r>
              <a:rPr lang="en-GB" sz="2000" i="1" dirty="0" err="1" smtClean="0"/>
              <a:t>Graine</a:t>
            </a:r>
            <a:r>
              <a:rPr lang="en-GB" sz="2000" i="1" dirty="0" smtClean="0"/>
              <a:t> et le </a:t>
            </a:r>
            <a:r>
              <a:rPr lang="en-GB" sz="2000" i="1" dirty="0" err="1" smtClean="0"/>
              <a:t>mulet</a:t>
            </a:r>
            <a:endParaRPr lang="en-GB" sz="2000" dirty="0" smtClean="0"/>
          </a:p>
        </p:txBody>
      </p:sp>
    </p:spTree>
    <p:extLst>
      <p:ext uri="{BB962C8B-B14F-4D97-AF65-F5344CB8AC3E}">
        <p14:creationId xmlns:p14="http://schemas.microsoft.com/office/powerpoint/2010/main" val="531848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268760"/>
            <a:ext cx="7992888" cy="4062651"/>
          </a:xfrm>
          <a:prstGeom prst="rect">
            <a:avLst/>
          </a:prstGeom>
          <a:noFill/>
        </p:spPr>
        <p:txBody>
          <a:bodyPr wrap="square" rtlCol="0">
            <a:spAutoFit/>
          </a:bodyPr>
          <a:lstStyle/>
          <a:p>
            <a:endParaRPr lang="en-GB" b="1" i="1" dirty="0" smtClean="0"/>
          </a:p>
          <a:p>
            <a:pPr marL="342900" indent="-342900">
              <a:buFont typeface="Arial" panose="020B0604020202020204" pitchFamily="34" charset="0"/>
              <a:buChar char="•"/>
            </a:pPr>
            <a:r>
              <a:rPr lang="en-GB" sz="2400" b="1" i="1" dirty="0" err="1" smtClean="0"/>
              <a:t>Beur</a:t>
            </a:r>
            <a:r>
              <a:rPr lang="en-GB" sz="2400" b="1" i="1" dirty="0" smtClean="0"/>
              <a:t> </a:t>
            </a:r>
            <a:r>
              <a:rPr lang="en-GB" sz="2400" b="1" dirty="0" smtClean="0"/>
              <a:t>= </a:t>
            </a:r>
            <a:r>
              <a:rPr lang="en-GB" sz="2400" b="1" i="1" dirty="0" err="1" smtClean="0"/>
              <a:t>Arabe</a:t>
            </a:r>
            <a:r>
              <a:rPr lang="en-GB" sz="2400" b="1" dirty="0" smtClean="0"/>
              <a:t> in </a:t>
            </a:r>
            <a:r>
              <a:rPr lang="en-GB" sz="2400" b="1" i="1" dirty="0" err="1" smtClean="0"/>
              <a:t>verlan</a:t>
            </a:r>
            <a:endParaRPr lang="en-GB" sz="2400" b="1" i="1" dirty="0" smtClean="0"/>
          </a:p>
          <a:p>
            <a:endParaRPr lang="en-GB" sz="2400" b="1" i="1" dirty="0"/>
          </a:p>
          <a:p>
            <a:pPr marL="342900" indent="-342900">
              <a:buFont typeface="Arial" panose="020B0604020202020204" pitchFamily="34" charset="0"/>
              <a:buChar char="•"/>
            </a:pPr>
            <a:r>
              <a:rPr lang="en-GB" sz="2400" b="1" dirty="0" smtClean="0"/>
              <a:t>Second-generation children of North African immigrants to France</a:t>
            </a:r>
          </a:p>
          <a:p>
            <a:endParaRPr lang="en-GB" sz="2400" b="1" dirty="0"/>
          </a:p>
          <a:p>
            <a:pPr marL="342900" indent="-342900">
              <a:buFont typeface="Arial" panose="020B0604020202020204" pitchFamily="34" charset="0"/>
              <a:buChar char="•"/>
            </a:pPr>
            <a:r>
              <a:rPr lang="en-GB" sz="2400" b="1" dirty="0" smtClean="0"/>
              <a:t>Most </a:t>
            </a:r>
            <a:r>
              <a:rPr lang="en-GB" sz="2400" b="1" dirty="0" smtClean="0"/>
              <a:t>are</a:t>
            </a:r>
            <a:r>
              <a:rPr lang="en-GB" sz="2400" b="1" dirty="0" smtClean="0"/>
              <a:t> </a:t>
            </a:r>
            <a:r>
              <a:rPr lang="en-GB" sz="2400" b="1" dirty="0" smtClean="0"/>
              <a:t>Algerian extraction although some Moroccan or Tunisian</a:t>
            </a:r>
          </a:p>
          <a:p>
            <a:endParaRPr lang="en-GB" sz="2400" b="1" dirty="0"/>
          </a:p>
          <a:p>
            <a:pPr marL="342900" indent="-342900">
              <a:buFont typeface="Arial" panose="020B0604020202020204" pitchFamily="34" charset="0"/>
              <a:buChar char="•"/>
            </a:pPr>
            <a:r>
              <a:rPr lang="en-GB" sz="2400" b="1" dirty="0" smtClean="0"/>
              <a:t>Provocative as almost all Moroccans and a majority of Algerians are or Berber </a:t>
            </a:r>
            <a:r>
              <a:rPr lang="en-GB" sz="2400" b="1" dirty="0" smtClean="0"/>
              <a:t>origin.</a:t>
            </a:r>
            <a:endParaRPr lang="en-GB" sz="2400" b="1" dirty="0"/>
          </a:p>
        </p:txBody>
      </p:sp>
      <p:sp>
        <p:nvSpPr>
          <p:cNvPr id="3" name="TextBox 2"/>
          <p:cNvSpPr txBox="1"/>
          <p:nvPr/>
        </p:nvSpPr>
        <p:spPr>
          <a:xfrm>
            <a:off x="2699792" y="188640"/>
            <a:ext cx="4248472" cy="800219"/>
          </a:xfrm>
          <a:prstGeom prst="rect">
            <a:avLst/>
          </a:prstGeom>
          <a:noFill/>
        </p:spPr>
        <p:txBody>
          <a:bodyPr wrap="square" rtlCol="0">
            <a:spAutoFit/>
          </a:bodyPr>
          <a:lstStyle/>
          <a:p>
            <a:endParaRPr lang="en-GB" dirty="0" smtClean="0"/>
          </a:p>
          <a:p>
            <a:pPr algn="ctr"/>
            <a:r>
              <a:rPr lang="en-GB" sz="2800" b="1" u="sng" dirty="0" smtClean="0"/>
              <a:t>Origins of the term </a:t>
            </a:r>
            <a:r>
              <a:rPr lang="en-GB" sz="2800" b="1" i="1" u="sng" dirty="0" err="1" smtClean="0"/>
              <a:t>Beur</a:t>
            </a:r>
            <a:endParaRPr lang="en-GB" sz="2800" b="1" i="1" u="sng" dirty="0"/>
          </a:p>
        </p:txBody>
      </p:sp>
    </p:spTree>
    <p:extLst>
      <p:ext uri="{BB962C8B-B14F-4D97-AF65-F5344CB8AC3E}">
        <p14:creationId xmlns:p14="http://schemas.microsoft.com/office/powerpoint/2010/main" val="14722398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3977" y="-6292080"/>
            <a:ext cx="7952069" cy="10945788"/>
          </a:xfrm>
          <a:prstGeom prst="rect">
            <a:avLst/>
          </a:prstGeom>
        </p:spPr>
      </p:pic>
      <p:sp>
        <p:nvSpPr>
          <p:cNvPr id="3" name="TextBox 2"/>
          <p:cNvSpPr txBox="1"/>
          <p:nvPr/>
        </p:nvSpPr>
        <p:spPr>
          <a:xfrm>
            <a:off x="827584" y="4797152"/>
            <a:ext cx="7704856" cy="1754326"/>
          </a:xfrm>
          <a:prstGeom prst="rect">
            <a:avLst/>
          </a:prstGeom>
          <a:noFill/>
        </p:spPr>
        <p:txBody>
          <a:bodyPr wrap="square" rtlCol="0">
            <a:spAutoFit/>
          </a:bodyPr>
          <a:lstStyle/>
          <a:p>
            <a:pPr algn="ctr"/>
            <a:r>
              <a:rPr lang="en-GB" dirty="0" smtClean="0"/>
              <a:t>John Flowers, </a:t>
            </a:r>
            <a:r>
              <a:rPr lang="en-GB" i="1" dirty="0" smtClean="0"/>
              <a:t>France Today </a:t>
            </a:r>
            <a:r>
              <a:rPr lang="en-GB" dirty="0" smtClean="0"/>
              <a:t>(1998).</a:t>
            </a:r>
          </a:p>
          <a:p>
            <a:pPr algn="ctr"/>
            <a:endParaRPr lang="en-GB" dirty="0"/>
          </a:p>
          <a:p>
            <a:pPr algn="just"/>
            <a:r>
              <a:rPr lang="en-GB" dirty="0"/>
              <a:t>By the </a:t>
            </a:r>
            <a:r>
              <a:rPr lang="en-GB" dirty="0" smtClean="0"/>
              <a:t>1980s</a:t>
            </a:r>
            <a:r>
              <a:rPr lang="en-GB" dirty="0"/>
              <a:t>, there were 1.5m immigrants from the North Western African region known as the Maghreb, or 44% of France’s total immigrant </a:t>
            </a:r>
            <a:r>
              <a:rPr lang="en-GB" dirty="0" smtClean="0"/>
              <a:t>population (Flowers p. 103). </a:t>
            </a:r>
            <a:endParaRPr lang="fr-FR" dirty="0"/>
          </a:p>
          <a:p>
            <a:pPr algn="just"/>
            <a:endParaRPr lang="fr-FR" dirty="0"/>
          </a:p>
        </p:txBody>
      </p:sp>
    </p:spTree>
    <p:extLst>
      <p:ext uri="{BB962C8B-B14F-4D97-AF65-F5344CB8AC3E}">
        <p14:creationId xmlns:p14="http://schemas.microsoft.com/office/powerpoint/2010/main" val="222216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836712"/>
            <a:ext cx="8064896" cy="954107"/>
          </a:xfrm>
          <a:prstGeom prst="rect">
            <a:avLst/>
          </a:prstGeom>
          <a:noFill/>
        </p:spPr>
        <p:txBody>
          <a:bodyPr wrap="square" rtlCol="0">
            <a:spAutoFit/>
          </a:bodyPr>
          <a:lstStyle/>
          <a:p>
            <a:pPr algn="ctr"/>
            <a:r>
              <a:rPr lang="en-GB" sz="2800" b="1" u="sng" dirty="0" smtClean="0"/>
              <a:t>Background to Contemporary Immigration Politics in France</a:t>
            </a:r>
          </a:p>
        </p:txBody>
      </p:sp>
      <p:sp>
        <p:nvSpPr>
          <p:cNvPr id="3" name="TextBox 2"/>
          <p:cNvSpPr txBox="1"/>
          <p:nvPr/>
        </p:nvSpPr>
        <p:spPr>
          <a:xfrm>
            <a:off x="539552" y="2060848"/>
            <a:ext cx="8424936" cy="4401205"/>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1970s – Introduction of measures designed to prevent unchecked immigration into France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1980s – Mitterrand first introduces in earnest the policy of assimilation</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For Flowers and others, this can be linked to fact that France has two very strong traditions that have shaped the concept of citizenship:</a:t>
            </a:r>
          </a:p>
          <a:p>
            <a:r>
              <a:rPr lang="en-GB" sz="2400" dirty="0"/>
              <a:t>	</a:t>
            </a:r>
            <a:r>
              <a:rPr lang="en-GB" sz="2000" dirty="0" smtClean="0"/>
              <a:t>- rational </a:t>
            </a:r>
            <a:r>
              <a:rPr lang="en-GB" sz="2000" u="sng" dirty="0" smtClean="0"/>
              <a:t>philosophical universalism</a:t>
            </a:r>
          </a:p>
          <a:p>
            <a:r>
              <a:rPr lang="en-GB" sz="2000" dirty="0" smtClean="0"/>
              <a:t>	-  </a:t>
            </a:r>
            <a:r>
              <a:rPr lang="en-GB" sz="2000" u="sng" dirty="0" smtClean="0"/>
              <a:t>the Christian Right’s notion of a </a:t>
            </a:r>
            <a:r>
              <a:rPr lang="en-GB" sz="2000" i="1" u="sng" dirty="0" err="1" smtClean="0"/>
              <a:t>patrie</a:t>
            </a:r>
            <a:r>
              <a:rPr lang="en-GB" sz="2000" i="1" u="sng" dirty="0" smtClean="0"/>
              <a:t> </a:t>
            </a:r>
            <a:r>
              <a:rPr lang="en-GB" sz="2000" dirty="0" smtClean="0"/>
              <a:t>based on blood soil and 	ancient rights</a:t>
            </a:r>
            <a:endParaRPr lang="en-GB" sz="2000" dirty="0"/>
          </a:p>
        </p:txBody>
      </p:sp>
    </p:spTree>
    <p:extLst>
      <p:ext uri="{BB962C8B-B14F-4D97-AF65-F5344CB8AC3E}">
        <p14:creationId xmlns:p14="http://schemas.microsoft.com/office/powerpoint/2010/main" val="28407805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p:cNvSpPr txBox="1">
            <a:spLocks noChangeArrowheads="1"/>
          </p:cNvSpPr>
          <p:nvPr/>
        </p:nvSpPr>
        <p:spPr bwMode="auto">
          <a:xfrm>
            <a:off x="323850" y="692150"/>
            <a:ext cx="8640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GB" altLang="fr-FR" sz="2400" u="sng" dirty="0" smtClean="0"/>
              <a:t>Immigration </a:t>
            </a:r>
            <a:r>
              <a:rPr lang="en-GB" altLang="fr-FR" sz="2400" u="sng" dirty="0"/>
              <a:t>in popular attitudes and media</a:t>
            </a:r>
            <a:endParaRPr lang="fr-FR" altLang="fr-FR" sz="2400" u="sng" dirty="0"/>
          </a:p>
        </p:txBody>
      </p:sp>
      <p:sp>
        <p:nvSpPr>
          <p:cNvPr id="16387" name="TextBox 2"/>
          <p:cNvSpPr txBox="1">
            <a:spLocks noChangeArrowheads="1"/>
          </p:cNvSpPr>
          <p:nvPr/>
        </p:nvSpPr>
        <p:spPr bwMode="auto">
          <a:xfrm>
            <a:off x="539750" y="1484313"/>
            <a:ext cx="8135938"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pPr>
            <a:endParaRPr lang="en-GB" altLang="fr-FR" sz="1800" dirty="0"/>
          </a:p>
          <a:p>
            <a:pPr eaLnBrk="1" hangingPunct="1">
              <a:spcBef>
                <a:spcPct val="0"/>
              </a:spcBef>
            </a:pPr>
            <a:r>
              <a:rPr lang="en-GB" altLang="fr-FR" sz="1800" dirty="0"/>
              <a:t>1990s surveys by newspaper </a:t>
            </a:r>
            <a:r>
              <a:rPr lang="en-GB" altLang="fr-FR" sz="1800" i="1" dirty="0"/>
              <a:t>Le </a:t>
            </a:r>
            <a:r>
              <a:rPr lang="en-GB" altLang="fr-FR" sz="1800" i="1" dirty="0" err="1"/>
              <a:t>Nouvel</a:t>
            </a:r>
            <a:r>
              <a:rPr lang="en-GB" altLang="fr-FR" sz="1800" i="1" dirty="0"/>
              <a:t> </a:t>
            </a:r>
            <a:r>
              <a:rPr lang="en-GB" altLang="fr-FR" sz="1800" i="1" dirty="0" err="1"/>
              <a:t>observateur</a:t>
            </a:r>
            <a:r>
              <a:rPr lang="en-GB" altLang="fr-FR" sz="1800" i="1" dirty="0"/>
              <a:t> </a:t>
            </a:r>
            <a:r>
              <a:rPr lang="en-GB" altLang="fr-FR" sz="1800" dirty="0"/>
              <a:t> found 70% of French people thought there were two many </a:t>
            </a:r>
            <a:r>
              <a:rPr lang="en-GB" altLang="fr-FR" sz="1800" dirty="0" smtClean="0"/>
              <a:t>immigrants (p. 117 Flowers).</a:t>
            </a:r>
            <a:endParaRPr lang="en-GB" altLang="fr-FR" sz="1800" dirty="0"/>
          </a:p>
          <a:p>
            <a:pPr eaLnBrk="1" hangingPunct="1">
              <a:spcBef>
                <a:spcPct val="0"/>
              </a:spcBef>
            </a:pPr>
            <a:endParaRPr lang="en-GB" altLang="fr-FR" sz="1800" dirty="0"/>
          </a:p>
          <a:p>
            <a:pPr eaLnBrk="1" hangingPunct="1">
              <a:spcBef>
                <a:spcPct val="0"/>
              </a:spcBef>
            </a:pPr>
            <a:endParaRPr lang="en-GB" altLang="fr-FR" sz="1800" dirty="0"/>
          </a:p>
          <a:p>
            <a:pPr eaLnBrk="1" hangingPunct="1">
              <a:spcBef>
                <a:spcPct val="0"/>
              </a:spcBef>
            </a:pPr>
            <a:r>
              <a:rPr lang="en-GB" altLang="fr-FR" sz="1800" dirty="0"/>
              <a:t>Rise of the </a:t>
            </a:r>
            <a:r>
              <a:rPr lang="en-GB" altLang="fr-FR" sz="1800" i="1" dirty="0"/>
              <a:t>Front </a:t>
            </a:r>
            <a:r>
              <a:rPr lang="en-GB" altLang="fr-FR" sz="1800" i="1" dirty="0" smtClean="0"/>
              <a:t>National </a:t>
            </a:r>
            <a:r>
              <a:rPr lang="en-GB" altLang="fr-FR" sz="1800" dirty="0"/>
              <a:t>since 1980s.</a:t>
            </a:r>
          </a:p>
          <a:p>
            <a:pPr eaLnBrk="1" hangingPunct="1">
              <a:spcBef>
                <a:spcPct val="0"/>
              </a:spcBef>
            </a:pPr>
            <a:endParaRPr lang="en-GB" altLang="fr-FR" sz="1800" dirty="0"/>
          </a:p>
          <a:p>
            <a:pPr eaLnBrk="1" hangingPunct="1">
              <a:spcBef>
                <a:spcPct val="0"/>
              </a:spcBef>
            </a:pPr>
            <a:endParaRPr lang="en-GB" altLang="fr-FR" sz="1800" dirty="0"/>
          </a:p>
          <a:p>
            <a:pPr eaLnBrk="1" hangingPunct="1">
              <a:spcBef>
                <a:spcPct val="0"/>
              </a:spcBef>
            </a:pPr>
            <a:r>
              <a:rPr lang="en-GB" altLang="fr-FR" sz="1800" dirty="0"/>
              <a:t>Sarkozy’s inflammatory public attacks on the </a:t>
            </a:r>
            <a:r>
              <a:rPr lang="en-GB" altLang="fr-FR" sz="1800" i="1" dirty="0" err="1" smtClean="0"/>
              <a:t>banlieue</a:t>
            </a:r>
            <a:r>
              <a:rPr lang="en-GB" altLang="fr-FR" sz="1800" i="1" dirty="0" smtClean="0"/>
              <a:t> </a:t>
            </a:r>
            <a:r>
              <a:rPr lang="en-GB" altLang="fr-FR" sz="1800" i="1" dirty="0" err="1" smtClean="0"/>
              <a:t>cités</a:t>
            </a:r>
            <a:r>
              <a:rPr lang="en-GB" altLang="fr-FR" sz="1800" dirty="0" smtClean="0"/>
              <a:t> </a:t>
            </a:r>
            <a:r>
              <a:rPr lang="en-GB" altLang="fr-FR" sz="1800" dirty="0"/>
              <a:t>as </a:t>
            </a:r>
            <a:r>
              <a:rPr lang="en-GB" altLang="fr-FR" sz="1800" i="1" dirty="0" err="1"/>
              <a:t>Ministre</a:t>
            </a:r>
            <a:r>
              <a:rPr lang="en-GB" altLang="fr-FR" sz="1800" i="1" dirty="0"/>
              <a:t> de </a:t>
            </a:r>
            <a:r>
              <a:rPr lang="en-GB" altLang="fr-FR" sz="1800" i="1" dirty="0" err="1"/>
              <a:t>l’intérieur</a:t>
            </a:r>
            <a:r>
              <a:rPr lang="en-GB" altLang="fr-FR" sz="1800" i="1" dirty="0"/>
              <a:t> </a:t>
            </a:r>
            <a:r>
              <a:rPr lang="en-GB" altLang="fr-FR" sz="1800" dirty="0"/>
              <a:t>following 2005 riots. </a:t>
            </a:r>
          </a:p>
          <a:p>
            <a:pPr eaLnBrk="1" hangingPunct="1">
              <a:spcBef>
                <a:spcPct val="0"/>
              </a:spcBef>
            </a:pPr>
            <a:endParaRPr lang="en-GB" altLang="fr-FR" sz="1800" dirty="0"/>
          </a:p>
          <a:p>
            <a:pPr eaLnBrk="1" hangingPunct="1">
              <a:spcBef>
                <a:spcPct val="0"/>
              </a:spcBef>
            </a:pPr>
            <a:endParaRPr lang="en-GB" altLang="fr-FR" sz="1800" dirty="0"/>
          </a:p>
          <a:p>
            <a:pPr eaLnBrk="1" hangingPunct="1">
              <a:spcBef>
                <a:spcPct val="0"/>
              </a:spcBef>
            </a:pPr>
            <a:r>
              <a:rPr lang="en-GB" altLang="fr-FR" sz="1800" dirty="0"/>
              <a:t>2000/2010ss: aggravated by high unemployment and the radicalisation of some Muslims; immigrants soft targets for press.</a:t>
            </a:r>
            <a:endParaRPr lang="fr-FR" altLang="fr-FR" sz="1800" dirty="0"/>
          </a:p>
        </p:txBody>
      </p:sp>
    </p:spTree>
    <p:extLst>
      <p:ext uri="{BB962C8B-B14F-4D97-AF65-F5344CB8AC3E}">
        <p14:creationId xmlns:p14="http://schemas.microsoft.com/office/powerpoint/2010/main" val="39776586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036353"/>
            <a:ext cx="2184684" cy="3001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3908" y="4031187"/>
            <a:ext cx="1872208" cy="27369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1687" y="3002400"/>
            <a:ext cx="2168588" cy="3002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55576" y="116632"/>
            <a:ext cx="8064896" cy="2154436"/>
          </a:xfrm>
          <a:prstGeom prst="rect">
            <a:avLst/>
          </a:prstGeom>
          <a:noFill/>
        </p:spPr>
        <p:txBody>
          <a:bodyPr wrap="square" rtlCol="0">
            <a:spAutoFit/>
          </a:bodyPr>
          <a:lstStyle/>
          <a:p>
            <a:pPr lvl="0" algn="ctr"/>
            <a:endParaRPr lang="en-GB" sz="2000" u="sng" dirty="0" smtClean="0"/>
          </a:p>
          <a:p>
            <a:pPr lvl="0" algn="ctr"/>
            <a:r>
              <a:rPr lang="en-GB" sz="2400" b="1" u="sng" dirty="0" smtClean="0"/>
              <a:t>‘</a:t>
            </a:r>
            <a:r>
              <a:rPr lang="en-GB" sz="2400" b="1" u="sng" dirty="0" err="1" smtClean="0"/>
              <a:t>Beur</a:t>
            </a:r>
            <a:r>
              <a:rPr lang="en-GB" sz="2400" b="1" u="sng" dirty="0"/>
              <a:t>’ </a:t>
            </a:r>
            <a:r>
              <a:rPr lang="en-GB" sz="2400" b="1" u="sng" dirty="0" smtClean="0"/>
              <a:t>cinema</a:t>
            </a:r>
            <a:endParaRPr lang="en-GB" sz="2400" b="1" dirty="0"/>
          </a:p>
          <a:p>
            <a:pPr marL="285750" lvl="0" indent="-285750">
              <a:buFont typeface="Arial" panose="020B0604020202020204" pitchFamily="34" charset="0"/>
              <a:buChar char="•"/>
            </a:pPr>
            <a:endParaRPr lang="en-GB" dirty="0" smtClean="0"/>
          </a:p>
          <a:p>
            <a:pPr marL="285750" lvl="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To </a:t>
            </a:r>
            <a:r>
              <a:rPr lang="en-GB" dirty="0"/>
              <a:t>prominence in 1980s and 1990s, especially following </a:t>
            </a:r>
            <a:r>
              <a:rPr lang="en-GB" i="1" dirty="0"/>
              <a:t>Le </a:t>
            </a:r>
            <a:r>
              <a:rPr lang="en-GB" i="1" dirty="0" err="1" smtClean="0"/>
              <a:t>Thé</a:t>
            </a:r>
            <a:r>
              <a:rPr lang="en-GB" i="1" dirty="0" smtClean="0"/>
              <a:t> </a:t>
            </a:r>
            <a:r>
              <a:rPr lang="en-GB" i="1" dirty="0"/>
              <a:t>au harem </a:t>
            </a:r>
            <a:r>
              <a:rPr lang="en-GB" i="1" dirty="0" err="1"/>
              <a:t>d’Archimède</a:t>
            </a:r>
            <a:r>
              <a:rPr lang="en-GB" i="1" dirty="0"/>
              <a:t> </a:t>
            </a:r>
            <a:r>
              <a:rPr lang="en-GB" dirty="0"/>
              <a:t>(</a:t>
            </a:r>
            <a:r>
              <a:rPr lang="en-GB" dirty="0" err="1"/>
              <a:t>Charef</a:t>
            </a:r>
            <a:r>
              <a:rPr lang="en-GB" dirty="0"/>
              <a:t>, 1985</a:t>
            </a:r>
            <a:r>
              <a:rPr lang="en-GB" dirty="0" smtClean="0"/>
              <a:t>) (see </a:t>
            </a:r>
            <a:r>
              <a:rPr lang="en-GB" dirty="0" err="1" smtClean="0"/>
              <a:t>Bosséno</a:t>
            </a:r>
            <a:r>
              <a:rPr lang="en-GB" dirty="0" smtClean="0"/>
              <a:t>)</a:t>
            </a:r>
            <a:r>
              <a:rPr lang="en-GB" dirty="0"/>
              <a:t> (extra </a:t>
            </a:r>
            <a:r>
              <a:rPr lang="en-GB" dirty="0" err="1"/>
              <a:t>rdg</a:t>
            </a:r>
            <a:r>
              <a:rPr lang="en-GB" dirty="0"/>
              <a:t>)</a:t>
            </a:r>
          </a:p>
          <a:p>
            <a:pPr marL="285750" lvl="0" indent="-285750">
              <a:buFont typeface="Arial" panose="020B0604020202020204" pitchFamily="34" charset="0"/>
              <a:buChar char="•"/>
            </a:pPr>
            <a:endParaRPr lang="en-GB" dirty="0"/>
          </a:p>
        </p:txBody>
      </p:sp>
      <p:sp>
        <p:nvSpPr>
          <p:cNvPr id="3" name="TextBox 2"/>
          <p:cNvSpPr txBox="1"/>
          <p:nvPr/>
        </p:nvSpPr>
        <p:spPr>
          <a:xfrm>
            <a:off x="755576" y="4161426"/>
            <a:ext cx="1584176" cy="2308324"/>
          </a:xfrm>
          <a:prstGeom prst="rect">
            <a:avLst/>
          </a:prstGeom>
          <a:noFill/>
        </p:spPr>
        <p:txBody>
          <a:bodyPr wrap="square" rtlCol="0">
            <a:spAutoFit/>
          </a:bodyPr>
          <a:lstStyle/>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a:p>
            <a:pPr algn="ctr"/>
            <a:endParaRPr lang="en-GB" dirty="0"/>
          </a:p>
          <a:p>
            <a:pPr algn="ctr"/>
            <a:r>
              <a:rPr lang="en-GB" dirty="0" smtClean="0"/>
              <a:t>1985</a:t>
            </a:r>
            <a:endParaRPr lang="fr-FR" dirty="0"/>
          </a:p>
        </p:txBody>
      </p:sp>
      <p:sp>
        <p:nvSpPr>
          <p:cNvPr id="4" name="TextBox 3"/>
          <p:cNvSpPr txBox="1"/>
          <p:nvPr/>
        </p:nvSpPr>
        <p:spPr>
          <a:xfrm>
            <a:off x="3635896" y="2204864"/>
            <a:ext cx="2088232" cy="1754326"/>
          </a:xfrm>
          <a:prstGeom prst="rect">
            <a:avLst/>
          </a:prstGeom>
          <a:noFill/>
        </p:spPr>
        <p:txBody>
          <a:bodyPr wrap="square" rtlCol="0">
            <a:spAutoFit/>
          </a:bodyPr>
          <a:lstStyle/>
          <a:p>
            <a:endParaRPr lang="en-GB" dirty="0" smtClean="0"/>
          </a:p>
          <a:p>
            <a:pPr algn="ctr"/>
            <a:endParaRPr lang="en-GB" dirty="0" smtClean="0"/>
          </a:p>
          <a:p>
            <a:pPr algn="ctr"/>
            <a:endParaRPr lang="en-GB" dirty="0"/>
          </a:p>
          <a:p>
            <a:pPr algn="ctr"/>
            <a:endParaRPr lang="en-GB" dirty="0" smtClean="0"/>
          </a:p>
          <a:p>
            <a:pPr algn="ctr"/>
            <a:endParaRPr lang="en-GB" dirty="0"/>
          </a:p>
          <a:p>
            <a:pPr algn="ctr"/>
            <a:r>
              <a:rPr lang="en-GB" dirty="0" smtClean="0"/>
              <a:t>1995</a:t>
            </a:r>
            <a:endParaRPr lang="fr-FR" dirty="0"/>
          </a:p>
        </p:txBody>
      </p:sp>
      <p:sp>
        <p:nvSpPr>
          <p:cNvPr id="5" name="TextBox 4"/>
          <p:cNvSpPr txBox="1"/>
          <p:nvPr/>
        </p:nvSpPr>
        <p:spPr>
          <a:xfrm>
            <a:off x="6804248" y="4419511"/>
            <a:ext cx="1800200" cy="2031325"/>
          </a:xfrm>
          <a:prstGeom prst="rect">
            <a:avLst/>
          </a:prstGeom>
          <a:noFill/>
        </p:spPr>
        <p:txBody>
          <a:bodyPr wrap="square" rtlCol="0">
            <a:spAutoFit/>
          </a:bodyPr>
          <a:lstStyle/>
          <a:p>
            <a:pPr algn="ctr"/>
            <a:endParaRPr lang="en-GB" dirty="0" smtClean="0"/>
          </a:p>
          <a:p>
            <a:pPr algn="ctr"/>
            <a:endParaRPr lang="en-GB" dirty="0"/>
          </a:p>
          <a:p>
            <a:pPr algn="ctr"/>
            <a:endParaRPr lang="en-GB" dirty="0" smtClean="0"/>
          </a:p>
          <a:p>
            <a:pPr algn="ctr"/>
            <a:endParaRPr lang="en-GB" dirty="0"/>
          </a:p>
          <a:p>
            <a:pPr algn="ctr"/>
            <a:endParaRPr lang="en-GB" dirty="0" smtClean="0"/>
          </a:p>
          <a:p>
            <a:pPr algn="ctr"/>
            <a:endParaRPr lang="en-GB" dirty="0"/>
          </a:p>
          <a:p>
            <a:pPr algn="ctr"/>
            <a:r>
              <a:rPr lang="en-GB" dirty="0" smtClean="0"/>
              <a:t>2006</a:t>
            </a:r>
            <a:endParaRPr lang="fr-FR" dirty="0"/>
          </a:p>
        </p:txBody>
      </p:sp>
    </p:spTree>
    <p:extLst>
      <p:ext uri="{BB962C8B-B14F-4D97-AF65-F5344CB8AC3E}">
        <p14:creationId xmlns:p14="http://schemas.microsoft.com/office/powerpoint/2010/main" val="1577229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1052736"/>
            <a:ext cx="2467399"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259632" y="188640"/>
            <a:ext cx="6912768" cy="738664"/>
          </a:xfrm>
          <a:prstGeom prst="rect">
            <a:avLst/>
          </a:prstGeom>
          <a:noFill/>
        </p:spPr>
        <p:txBody>
          <a:bodyPr wrap="square" rtlCol="0">
            <a:spAutoFit/>
          </a:bodyPr>
          <a:lstStyle/>
          <a:p>
            <a:pPr algn="ctr"/>
            <a:endParaRPr lang="en-GB" b="1" u="sng" dirty="0" smtClean="0"/>
          </a:p>
          <a:p>
            <a:pPr algn="ctr"/>
            <a:r>
              <a:rPr lang="en-GB" sz="2400" b="1" u="sng" dirty="0" smtClean="0"/>
              <a:t>Troubling the limits of ‘</a:t>
            </a:r>
            <a:r>
              <a:rPr lang="en-GB" sz="2400" b="1" u="sng" dirty="0" err="1" smtClean="0"/>
              <a:t>beur</a:t>
            </a:r>
            <a:r>
              <a:rPr lang="en-GB" sz="2400" b="1" u="sng" dirty="0" smtClean="0"/>
              <a:t>’ cinema as a genre </a:t>
            </a:r>
            <a:endParaRPr lang="en-GB" sz="2400" b="1" u="sng" dirty="0"/>
          </a:p>
        </p:txBody>
      </p:sp>
      <p:sp>
        <p:nvSpPr>
          <p:cNvPr id="3" name="TextBox 2"/>
          <p:cNvSpPr txBox="1"/>
          <p:nvPr/>
        </p:nvSpPr>
        <p:spPr>
          <a:xfrm>
            <a:off x="683568" y="4437112"/>
            <a:ext cx="7848872" cy="2308324"/>
          </a:xfrm>
          <a:prstGeom prst="rect">
            <a:avLst/>
          </a:prstGeom>
          <a:noFill/>
        </p:spPr>
        <p:txBody>
          <a:bodyPr wrap="square" rtlCol="0">
            <a:spAutoFit/>
          </a:bodyPr>
          <a:lstStyle/>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Famous use of the tagline ‘black-blanc-</a:t>
            </a:r>
            <a:r>
              <a:rPr lang="en-GB" dirty="0" err="1" smtClean="0"/>
              <a:t>beur</a:t>
            </a:r>
            <a:r>
              <a:rPr lang="en-GB" dirty="0" smtClean="0"/>
              <a:t>’ in advertising the film.</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Yet director </a:t>
            </a:r>
            <a:r>
              <a:rPr lang="en-GB" dirty="0" err="1" smtClean="0"/>
              <a:t>Kassovitz</a:t>
            </a:r>
            <a:r>
              <a:rPr lang="en-GB" dirty="0" smtClean="0"/>
              <a:t> is a second-generation Eastern European immigrant.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Carrie </a:t>
            </a:r>
            <a:r>
              <a:rPr lang="en-GB" dirty="0" err="1" smtClean="0"/>
              <a:t>Tarr</a:t>
            </a:r>
            <a:r>
              <a:rPr lang="en-GB" dirty="0" smtClean="0"/>
              <a:t> (2005) and Ginette </a:t>
            </a:r>
            <a:r>
              <a:rPr lang="en-GB" dirty="0" err="1" smtClean="0"/>
              <a:t>Vincendeau</a:t>
            </a:r>
            <a:r>
              <a:rPr lang="en-GB" dirty="0" smtClean="0"/>
              <a:t> (2005), however, do suggest the non-white </a:t>
            </a:r>
            <a:r>
              <a:rPr lang="en-GB" dirty="0" err="1" smtClean="0"/>
              <a:t>identites</a:t>
            </a:r>
            <a:r>
              <a:rPr lang="en-GB" dirty="0" smtClean="0"/>
              <a:t> are side-lined in the film.</a:t>
            </a:r>
            <a:endParaRPr lang="en-GB" dirty="0"/>
          </a:p>
        </p:txBody>
      </p:sp>
    </p:spTree>
    <p:extLst>
      <p:ext uri="{BB962C8B-B14F-4D97-AF65-F5344CB8AC3E}">
        <p14:creationId xmlns:p14="http://schemas.microsoft.com/office/powerpoint/2010/main" val="209560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2002</TotalTime>
  <Words>1099</Words>
  <Application>Microsoft Office PowerPoint</Application>
  <PresentationFormat>On-screen Show (4:3)</PresentationFormat>
  <Paragraphs>169</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Cambria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dc:creator>
  <cp:lastModifiedBy>Harrod, Mary</cp:lastModifiedBy>
  <cp:revision>94</cp:revision>
  <dcterms:created xsi:type="dcterms:W3CDTF">2014-12-17T12:49:40Z</dcterms:created>
  <dcterms:modified xsi:type="dcterms:W3CDTF">2016-02-24T08:53:39Z</dcterms:modified>
</cp:coreProperties>
</file>