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57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y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57" autoAdjust="0"/>
    <p:restoredTop sz="94639" autoAdjust="0"/>
  </p:normalViewPr>
  <p:slideViewPr>
    <p:cSldViewPr>
      <p:cViewPr varScale="1">
        <p:scale>
          <a:sx n="87" d="100"/>
          <a:sy n="87" d="100"/>
        </p:scale>
        <p:origin x="4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05CC8-E2B3-485A-85E0-F56738277FF0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76F29-9DC8-48D0-AA66-5BECF289E1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5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6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488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341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97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50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5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155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45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264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347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31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9F2AC-27FE-4BD8-A1A6-FC5B20CB3BA3}" type="datetimeFigureOut">
              <a:rPr lang="fr-FR" smtClean="0"/>
              <a:t>08/03/2016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AC581-A161-4819-9957-D0FA8552D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6540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368752" cy="2641848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Week 9: Masculinity and French Neo-Noir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980728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4000" dirty="0" smtClean="0">
              <a:latin typeface="+mj-lt"/>
            </a:endParaRPr>
          </a:p>
          <a:p>
            <a:pPr algn="ctr"/>
            <a:r>
              <a:rPr lang="en-GB" sz="4000" dirty="0" smtClean="0">
                <a:latin typeface="+mj-lt"/>
              </a:rPr>
              <a:t>STATES OF THE NATION: FRENCH CINEMA AND SOCIETY FROM 1990 TO THE PRESENT</a:t>
            </a:r>
            <a:endParaRPr lang="fr-FR" sz="4000" dirty="0">
              <a:latin typeface="+mj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3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1484784"/>
            <a:ext cx="6734175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116632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 smtClean="0"/>
          </a:p>
          <a:p>
            <a:pPr algn="ctr"/>
            <a:r>
              <a:rPr lang="en-GB" u="sng" dirty="0" err="1" smtClean="0"/>
              <a:t>Tahar</a:t>
            </a:r>
            <a:r>
              <a:rPr lang="en-GB" u="sng" dirty="0" smtClean="0"/>
              <a:t> Rahim as a limited example of narrative progression for ‘</a:t>
            </a:r>
            <a:r>
              <a:rPr lang="en-GB" u="sng" dirty="0" err="1" smtClean="0"/>
              <a:t>beurs</a:t>
            </a:r>
            <a:r>
              <a:rPr lang="en-GB" u="sng" dirty="0" smtClean="0"/>
              <a:t>’.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42676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332656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 smtClean="0"/>
              <a:t>Jacques </a:t>
            </a:r>
            <a:r>
              <a:rPr lang="en-GB" sz="2000" u="sng" dirty="0" err="1" smtClean="0"/>
              <a:t>Audiard</a:t>
            </a:r>
            <a:r>
              <a:rPr lang="en-GB" sz="2000" u="sng" dirty="0" smtClean="0"/>
              <a:t>, b. 1952.</a:t>
            </a:r>
            <a:endParaRPr lang="fr-FR" sz="20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764704"/>
            <a:ext cx="8496944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 smtClean="0"/>
              <a:t>Son of highly respected screenwriter </a:t>
            </a:r>
            <a:r>
              <a:rPr lang="en-GB" dirty="0" smtClean="0"/>
              <a:t>Michel </a:t>
            </a:r>
            <a:r>
              <a:rPr lang="en-GB" dirty="0" err="1" smtClean="0"/>
              <a:t>Audiard</a:t>
            </a:r>
            <a:endParaRPr lang="en-GB" dirty="0"/>
          </a:p>
          <a:p>
            <a:pPr algn="just"/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I</a:t>
            </a:r>
            <a:r>
              <a:rPr lang="en-GB" dirty="0" smtClean="0"/>
              <a:t>mmediately </a:t>
            </a:r>
            <a:r>
              <a:rPr lang="en-GB" dirty="0" smtClean="0"/>
              <a:t>inscribed in a relatively high art cinema tradition – </a:t>
            </a:r>
            <a:r>
              <a:rPr lang="en-GB" b="1" dirty="0" smtClean="0"/>
              <a:t>an auteur </a:t>
            </a:r>
            <a:r>
              <a:rPr lang="en-GB" dirty="0" smtClean="0"/>
              <a:t>cf. films critically rated, </a:t>
            </a:r>
            <a:r>
              <a:rPr lang="en-GB" i="1" dirty="0" smtClean="0"/>
              <a:t>Un </a:t>
            </a:r>
            <a:r>
              <a:rPr lang="en-GB" i="1" dirty="0" err="1"/>
              <a:t>p</a:t>
            </a:r>
            <a:r>
              <a:rPr lang="en-GB" i="1" dirty="0" err="1" smtClean="0"/>
              <a:t>rophète</a:t>
            </a:r>
            <a:r>
              <a:rPr lang="en-GB" i="1" dirty="0" smtClean="0"/>
              <a:t> </a:t>
            </a:r>
            <a:r>
              <a:rPr lang="en-GB" dirty="0" smtClean="0"/>
              <a:t>awarded Palme d’Or, highest honour at Cannes film festival, </a:t>
            </a:r>
            <a:endParaRPr lang="en-GB" dirty="0" smtClean="0"/>
          </a:p>
          <a:p>
            <a:pPr algn="just"/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B</a:t>
            </a:r>
            <a:r>
              <a:rPr lang="en-GB" dirty="0" smtClean="0"/>
              <a:t>ut </a:t>
            </a:r>
            <a:r>
              <a:rPr lang="en-GB" dirty="0" smtClean="0"/>
              <a:t>also popular (e.g. that film took around $20m worldwide), with </a:t>
            </a:r>
            <a:r>
              <a:rPr lang="en-GB" b="1" dirty="0" smtClean="0"/>
              <a:t>generic elements </a:t>
            </a:r>
            <a:r>
              <a:rPr lang="en-GB" dirty="0" smtClean="0"/>
              <a:t>in his work – see Dobson (set reading).</a:t>
            </a:r>
          </a:p>
          <a:p>
            <a:pPr algn="just"/>
            <a:endParaRPr lang="en-GB" u="sng" dirty="0" smtClean="0"/>
          </a:p>
          <a:p>
            <a:pPr algn="just"/>
            <a:r>
              <a:rPr lang="en-GB" u="sng" dirty="0" smtClean="0"/>
              <a:t>Filmography</a:t>
            </a:r>
            <a:endParaRPr lang="en-GB" u="sng" dirty="0" smtClean="0"/>
          </a:p>
          <a:p>
            <a:pPr algn="just"/>
            <a:r>
              <a:rPr lang="en-GB" sz="1600" i="1" dirty="0" err="1" smtClean="0"/>
              <a:t>Regarde</a:t>
            </a:r>
            <a:r>
              <a:rPr lang="en-GB" sz="1600" i="1" dirty="0" smtClean="0"/>
              <a:t> </a:t>
            </a:r>
            <a:r>
              <a:rPr lang="en-GB" sz="1600" i="1" dirty="0" smtClean="0"/>
              <a:t>les hommes </a:t>
            </a:r>
            <a:r>
              <a:rPr lang="en-GB" sz="1600" i="1" dirty="0" err="1" smtClean="0"/>
              <a:t>tomber</a:t>
            </a:r>
            <a:r>
              <a:rPr lang="en-GB" sz="1600" i="1" dirty="0" smtClean="0"/>
              <a:t> </a:t>
            </a:r>
            <a:r>
              <a:rPr lang="en-GB" sz="1600" dirty="0" smtClean="0"/>
              <a:t>(1994)</a:t>
            </a:r>
          </a:p>
          <a:p>
            <a:pPr algn="just"/>
            <a:endParaRPr lang="en-GB" sz="1600" dirty="0" smtClean="0"/>
          </a:p>
          <a:p>
            <a:pPr algn="just"/>
            <a:r>
              <a:rPr lang="en-GB" sz="1600" i="1" dirty="0" smtClean="0"/>
              <a:t>Un </a:t>
            </a:r>
            <a:r>
              <a:rPr lang="en-GB" sz="1600" i="1" dirty="0" err="1" smtClean="0"/>
              <a:t>héros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très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discret</a:t>
            </a:r>
            <a:r>
              <a:rPr lang="en-GB" sz="1600" i="1" dirty="0" smtClean="0"/>
              <a:t> </a:t>
            </a:r>
            <a:r>
              <a:rPr lang="en-GB" sz="1600" dirty="0" smtClean="0"/>
              <a:t>(1996)</a:t>
            </a:r>
          </a:p>
          <a:p>
            <a:pPr algn="just"/>
            <a:endParaRPr lang="en-GB" sz="1600" dirty="0" smtClean="0"/>
          </a:p>
          <a:p>
            <a:pPr algn="just"/>
            <a:r>
              <a:rPr lang="en-GB" sz="1600" i="1" dirty="0">
                <a:solidFill>
                  <a:srgbClr val="FF0000"/>
                </a:solidFill>
              </a:rPr>
              <a:t>Sur </a:t>
            </a:r>
            <a:r>
              <a:rPr lang="en-GB" sz="1600" i="1" dirty="0" err="1">
                <a:solidFill>
                  <a:srgbClr val="FF0000"/>
                </a:solidFill>
              </a:rPr>
              <a:t>mes</a:t>
            </a:r>
            <a:r>
              <a:rPr lang="en-GB" sz="1600" i="1" dirty="0">
                <a:solidFill>
                  <a:srgbClr val="FF0000"/>
                </a:solidFill>
              </a:rPr>
              <a:t> </a:t>
            </a:r>
            <a:r>
              <a:rPr lang="en-GB" sz="1600" i="1" dirty="0" err="1">
                <a:solidFill>
                  <a:srgbClr val="FF0000"/>
                </a:solidFill>
              </a:rPr>
              <a:t>lèvres</a:t>
            </a:r>
            <a:r>
              <a:rPr lang="en-GB" sz="1600" i="1" dirty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(2001)</a:t>
            </a:r>
          </a:p>
          <a:p>
            <a:pPr algn="just"/>
            <a:endParaRPr lang="en-GB" sz="1600" dirty="0" smtClean="0"/>
          </a:p>
          <a:p>
            <a:pPr algn="just"/>
            <a:r>
              <a:rPr lang="en-GB" sz="1600" i="1" dirty="0"/>
              <a:t>De </a:t>
            </a:r>
            <a:r>
              <a:rPr lang="en-GB" sz="1600" i="1" dirty="0" err="1"/>
              <a:t>battre</a:t>
            </a:r>
            <a:r>
              <a:rPr lang="en-GB" sz="1600" i="1" dirty="0"/>
              <a:t> mon </a:t>
            </a:r>
            <a:r>
              <a:rPr lang="en-GB" sz="1600" i="1" dirty="0" err="1"/>
              <a:t>coeur</a:t>
            </a:r>
            <a:r>
              <a:rPr lang="en-GB" sz="1600" i="1" dirty="0"/>
              <a:t> </a:t>
            </a:r>
            <a:r>
              <a:rPr lang="en-GB" sz="1600" i="1" dirty="0" err="1"/>
              <a:t>s’est</a:t>
            </a:r>
            <a:r>
              <a:rPr lang="en-GB" sz="1600" i="1" dirty="0"/>
              <a:t> </a:t>
            </a:r>
            <a:r>
              <a:rPr lang="en-GB" sz="1600" i="1" dirty="0" err="1" smtClean="0"/>
              <a:t>arrêté</a:t>
            </a:r>
            <a:r>
              <a:rPr lang="en-GB" sz="1600" i="1" dirty="0" smtClean="0"/>
              <a:t> </a:t>
            </a:r>
            <a:r>
              <a:rPr lang="en-GB" sz="1600" dirty="0" smtClean="0"/>
              <a:t>(2005)</a:t>
            </a:r>
          </a:p>
          <a:p>
            <a:pPr algn="just"/>
            <a:endParaRPr lang="en-GB" sz="1600" dirty="0" smtClean="0"/>
          </a:p>
          <a:p>
            <a:pPr algn="just"/>
            <a:r>
              <a:rPr lang="en-GB" sz="1600" i="1" dirty="0"/>
              <a:t>Un </a:t>
            </a:r>
            <a:r>
              <a:rPr lang="en-GB" sz="1600" i="1" dirty="0" err="1" smtClean="0"/>
              <a:t>prophète</a:t>
            </a:r>
            <a:r>
              <a:rPr lang="en-GB" sz="1600" i="1" dirty="0" smtClean="0"/>
              <a:t> </a:t>
            </a:r>
            <a:r>
              <a:rPr lang="en-GB" sz="1600" dirty="0" smtClean="0"/>
              <a:t>(2009)</a:t>
            </a:r>
          </a:p>
          <a:p>
            <a:pPr algn="just"/>
            <a:endParaRPr lang="en-GB" sz="1600" dirty="0" smtClean="0"/>
          </a:p>
          <a:p>
            <a:pPr algn="just"/>
            <a:r>
              <a:rPr lang="en-GB" sz="1600" i="1" dirty="0" smtClean="0">
                <a:solidFill>
                  <a:srgbClr val="FF0000"/>
                </a:solidFill>
              </a:rPr>
              <a:t>De </a:t>
            </a:r>
            <a:r>
              <a:rPr lang="en-GB" sz="1600" i="1" dirty="0" err="1" smtClean="0">
                <a:solidFill>
                  <a:srgbClr val="FF0000"/>
                </a:solidFill>
              </a:rPr>
              <a:t>rouille</a:t>
            </a:r>
            <a:r>
              <a:rPr lang="en-GB" sz="1600" i="1" dirty="0" smtClean="0">
                <a:solidFill>
                  <a:srgbClr val="FF0000"/>
                </a:solidFill>
              </a:rPr>
              <a:t> et </a:t>
            </a:r>
            <a:r>
              <a:rPr lang="en-GB" sz="1600" i="1" dirty="0" err="1" smtClean="0">
                <a:solidFill>
                  <a:srgbClr val="FF0000"/>
                </a:solidFill>
              </a:rPr>
              <a:t>d’os</a:t>
            </a:r>
            <a:r>
              <a:rPr lang="en-GB" sz="1600" i="1" dirty="0" smtClean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(2012</a:t>
            </a:r>
            <a:r>
              <a:rPr lang="en-GB" sz="1600" dirty="0" smtClean="0">
                <a:solidFill>
                  <a:srgbClr val="FF0000"/>
                </a:solidFill>
              </a:rPr>
              <a:t>)</a:t>
            </a:r>
          </a:p>
          <a:p>
            <a:pPr algn="just"/>
            <a:endParaRPr lang="en-GB" sz="1600" dirty="0">
              <a:solidFill>
                <a:srgbClr val="FF0000"/>
              </a:solidFill>
            </a:endParaRPr>
          </a:p>
          <a:p>
            <a:pPr algn="just"/>
            <a:r>
              <a:rPr lang="en-GB" sz="1600" i="1" dirty="0" err="1" smtClean="0"/>
              <a:t>Dheepan</a:t>
            </a:r>
            <a:r>
              <a:rPr lang="en-GB" sz="1600" i="1" dirty="0" smtClean="0"/>
              <a:t> </a:t>
            </a:r>
            <a:r>
              <a:rPr lang="en-GB" sz="1600" dirty="0" smtClean="0"/>
              <a:t>(2015)</a:t>
            </a:r>
            <a:endParaRPr lang="en-GB" sz="1600" i="1" dirty="0" smtClean="0"/>
          </a:p>
          <a:p>
            <a:pPr algn="just"/>
            <a:endParaRPr lang="en-GB" dirty="0">
              <a:solidFill>
                <a:srgbClr val="FF0000"/>
              </a:solidFill>
            </a:endParaRPr>
          </a:p>
          <a:p>
            <a:pPr algn="just"/>
            <a:endParaRPr lang="en-GB" dirty="0" smtClean="0">
              <a:solidFill>
                <a:srgbClr val="FF0000"/>
              </a:solidFill>
            </a:endParaRP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048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u="sng" dirty="0" smtClean="0"/>
              <a:t>- Should we see </a:t>
            </a:r>
            <a:r>
              <a:rPr lang="en-GB" i="1" u="sng" dirty="0" smtClean="0"/>
              <a:t>Un </a:t>
            </a:r>
            <a:r>
              <a:rPr lang="en-GB" i="1" u="sng" dirty="0" err="1" smtClean="0"/>
              <a:t>Prophète</a:t>
            </a:r>
            <a:r>
              <a:rPr lang="en-GB" i="1" u="sng" dirty="0" smtClean="0"/>
              <a:t> </a:t>
            </a:r>
            <a:r>
              <a:rPr lang="en-GB" u="sng" dirty="0" smtClean="0"/>
              <a:t>as  a dark (French) neo-noir urban drama or as an (Americanised) gangster film?</a:t>
            </a:r>
            <a:endParaRPr lang="fr-FR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Audiard’s</a:t>
            </a:r>
            <a:r>
              <a:rPr lang="en-GB" dirty="0" smtClean="0"/>
              <a:t> ambivalent relationship with US models: </a:t>
            </a:r>
            <a:r>
              <a:rPr lang="en-GB" i="1" dirty="0" smtClean="0"/>
              <a:t>De </a:t>
            </a:r>
            <a:r>
              <a:rPr lang="en-GB" i="1" dirty="0" err="1" smtClean="0"/>
              <a:t>battre</a:t>
            </a:r>
            <a:r>
              <a:rPr lang="en-GB" i="1" dirty="0" smtClean="0"/>
              <a:t> </a:t>
            </a:r>
            <a:r>
              <a:rPr lang="en-GB" dirty="0" smtClean="0"/>
              <a:t>remakes </a:t>
            </a:r>
            <a:r>
              <a:rPr lang="en-GB" i="1" dirty="0" smtClean="0"/>
              <a:t>Fingers </a:t>
            </a:r>
            <a:r>
              <a:rPr lang="en-GB" dirty="0" smtClean="0"/>
              <a:t>but heavily reworks; </a:t>
            </a:r>
            <a:r>
              <a:rPr lang="en-GB" dirty="0" err="1" smtClean="0"/>
              <a:t>Audiard</a:t>
            </a:r>
            <a:r>
              <a:rPr lang="en-GB" dirty="0" smtClean="0"/>
              <a:t> rejects the label ‘remake’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Powrie</a:t>
            </a:r>
            <a:r>
              <a:rPr lang="en-GB" dirty="0" smtClean="0"/>
              <a:t> (extra </a:t>
            </a:r>
            <a:r>
              <a:rPr lang="en-GB" dirty="0" err="1" smtClean="0"/>
              <a:t>rdg</a:t>
            </a:r>
            <a:r>
              <a:rPr lang="en-GB" dirty="0" smtClean="0"/>
              <a:t>) argues that a truly ‘noir’ sensibility resides in recent French cinema in oneiric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435292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517232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Can we see the ending as celebratory? A triumph of the will or of the imagination? Should this be seen as social commentary or </a:t>
            </a:r>
            <a:r>
              <a:rPr lang="en-GB" smtClean="0"/>
              <a:t>escapist entertainment</a:t>
            </a:r>
            <a:r>
              <a:rPr lang="en-GB" dirty="0" smtClean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555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ADDITIONAL  BIBLIOGRAPHY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556792"/>
            <a:ext cx="82089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mtClean="0"/>
              <a:t>Marc </a:t>
            </a:r>
            <a:r>
              <a:rPr lang="fr-FR" dirty="0" smtClean="0"/>
              <a:t>Augé</a:t>
            </a:r>
            <a:r>
              <a:rPr lang="fr-FR" dirty="0"/>
              <a:t>,</a:t>
            </a:r>
            <a:r>
              <a:rPr lang="fr-FR" dirty="0" smtClean="0"/>
              <a:t> </a:t>
            </a:r>
            <a:r>
              <a:rPr lang="fr-FR" i="1" dirty="0"/>
              <a:t>Non-places: Introduction to an </a:t>
            </a:r>
            <a:r>
              <a:rPr lang="fr-FR" i="1" dirty="0" err="1"/>
              <a:t>Anthology</a:t>
            </a:r>
            <a:r>
              <a:rPr lang="fr-FR" i="1" dirty="0"/>
              <a:t> of </a:t>
            </a:r>
            <a:r>
              <a:rPr lang="fr-FR" i="1" dirty="0" err="1"/>
              <a:t>Supermodernity</a:t>
            </a:r>
            <a:r>
              <a:rPr lang="fr-FR" dirty="0"/>
              <a:t>, </a:t>
            </a:r>
            <a:r>
              <a:rPr lang="fr-FR" dirty="0" err="1"/>
              <a:t>trans</a:t>
            </a:r>
            <a:r>
              <a:rPr lang="fr-FR" dirty="0"/>
              <a:t>. John Howe (London: Verso, 1995).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Laura </a:t>
            </a:r>
            <a:r>
              <a:rPr lang="en-GB" dirty="0" err="1"/>
              <a:t>Mulvey</a:t>
            </a:r>
            <a:r>
              <a:rPr lang="en-GB" dirty="0"/>
              <a:t>, “Visual Pleasure and Narrative Cinema.” (originally published in </a:t>
            </a:r>
            <a:r>
              <a:rPr lang="en-GB" i="1" dirty="0"/>
              <a:t>Screen</a:t>
            </a:r>
            <a:r>
              <a:rPr lang="en-GB" dirty="0"/>
              <a:t>, 1975). In B. Nichols (ed.), </a:t>
            </a:r>
            <a:r>
              <a:rPr lang="en-GB" i="1" dirty="0"/>
              <a:t>Movies and Methods</a:t>
            </a:r>
            <a:r>
              <a:rPr lang="en-GB" dirty="0"/>
              <a:t>. Volume II, pp. 303-315. Berkeley: University of California Press, </a:t>
            </a:r>
            <a:r>
              <a:rPr lang="en-GB" dirty="0" smtClean="0"/>
              <a:t>1985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 </a:t>
            </a:r>
            <a:r>
              <a:rPr lang="en-GB" dirty="0" smtClean="0"/>
              <a:t>Kathleen </a:t>
            </a:r>
            <a:r>
              <a:rPr lang="en-GB" dirty="0"/>
              <a:t>Rowe, </a:t>
            </a:r>
            <a:r>
              <a:rPr lang="en-GB" i="1" dirty="0"/>
              <a:t>The Unruly Woman</a:t>
            </a:r>
            <a:r>
              <a:rPr lang="en-GB" dirty="0"/>
              <a:t>, </a:t>
            </a:r>
            <a:r>
              <a:rPr lang="en-GB" dirty="0" smtClean="0"/>
              <a:t>Austin</a:t>
            </a:r>
            <a:r>
              <a:rPr lang="en-GB" dirty="0"/>
              <a:t>: University of Texas Press, </a:t>
            </a:r>
            <a:r>
              <a:rPr lang="en-GB" dirty="0" smtClean="0"/>
              <a:t>1995, </a:t>
            </a:r>
            <a:r>
              <a:rPr lang="en-GB" dirty="0"/>
              <a:t>pp. 191-200 on ‘Melodramatised Masculinity’.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Ginette </a:t>
            </a:r>
            <a:r>
              <a:rPr lang="en-GB" dirty="0" err="1" smtClean="0"/>
              <a:t>Vincendeau</a:t>
            </a:r>
            <a:r>
              <a:rPr lang="en-GB" dirty="0" smtClean="0"/>
              <a:t>, ‘From the Margins to the Centre: French Stardom and Ethnicity,’ in </a:t>
            </a:r>
            <a:r>
              <a:rPr lang="en-GB" dirty="0" err="1"/>
              <a:t>Raphaelle</a:t>
            </a:r>
            <a:r>
              <a:rPr lang="en-GB" dirty="0"/>
              <a:t> </a:t>
            </a:r>
            <a:r>
              <a:rPr lang="en-GB" dirty="0" err="1"/>
              <a:t>Moine</a:t>
            </a:r>
            <a:r>
              <a:rPr lang="en-GB" dirty="0"/>
              <a:t>, Hilary Radner, Alistair Fox &amp; Michel Marie (</a:t>
            </a:r>
            <a:r>
              <a:rPr lang="en-GB" dirty="0" err="1"/>
              <a:t>eds</a:t>
            </a:r>
            <a:r>
              <a:rPr lang="en-GB" dirty="0"/>
              <a:t>), </a:t>
            </a:r>
            <a:r>
              <a:rPr lang="en-GB" i="1" dirty="0"/>
              <a:t>A New Companion to Contemporary French </a:t>
            </a:r>
            <a:r>
              <a:rPr lang="en-GB" i="1" dirty="0" smtClean="0"/>
              <a:t>Cinema </a:t>
            </a:r>
            <a:r>
              <a:rPr lang="en-GB" dirty="0" smtClean="0"/>
              <a:t>(Chichester</a:t>
            </a:r>
            <a:r>
              <a:rPr lang="en-GB" dirty="0"/>
              <a:t>: John Wiley: </a:t>
            </a:r>
            <a:r>
              <a:rPr lang="en-GB" dirty="0" smtClean="0"/>
              <a:t>2014), pp. 547-69.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221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260648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400" b="1" u="sng" dirty="0" smtClean="0"/>
          </a:p>
          <a:p>
            <a:pPr algn="ctr"/>
            <a:r>
              <a:rPr lang="en-GB" sz="2400" b="1" u="sng" dirty="0" smtClean="0"/>
              <a:t>STRUCTURE OF THE SESSION</a:t>
            </a:r>
            <a:endParaRPr lang="en-GB" sz="24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16632"/>
            <a:ext cx="835292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French Neo-Noir</a:t>
            </a:r>
          </a:p>
          <a:p>
            <a:pPr marL="285750" indent="-285750">
              <a:buFontTx/>
              <a:buChar char="-"/>
            </a:pPr>
            <a:r>
              <a:rPr lang="en-GB" i="1" dirty="0" smtClean="0"/>
              <a:t>Noir films, US and French</a:t>
            </a:r>
          </a:p>
          <a:p>
            <a:pPr marL="285750" indent="-285750">
              <a:buFontTx/>
              <a:buChar char="-"/>
            </a:pPr>
            <a:r>
              <a:rPr lang="en-GB" i="1" dirty="0" smtClean="0"/>
              <a:t>Gendering the genre</a:t>
            </a:r>
          </a:p>
          <a:p>
            <a:pPr marL="285750" indent="-285750">
              <a:buFontTx/>
              <a:buChar char="-"/>
            </a:pPr>
            <a:r>
              <a:rPr lang="en-GB" i="1" dirty="0" smtClean="0"/>
              <a:t>(More) marginality in the neo-noir? </a:t>
            </a:r>
            <a:r>
              <a:rPr lang="en-GB" i="1" dirty="0"/>
              <a:t>R</a:t>
            </a:r>
            <a:r>
              <a:rPr lang="en-GB" i="1" dirty="0" smtClean="0"/>
              <a:t>acial and spatial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sz="2400" dirty="0" err="1" smtClean="0"/>
              <a:t>Audiard</a:t>
            </a:r>
            <a:r>
              <a:rPr lang="en-GB" sz="2400" dirty="0" smtClean="0"/>
              <a:t>: screening the outsider</a:t>
            </a:r>
          </a:p>
          <a:p>
            <a:pPr marL="285750" indent="-285750">
              <a:buFontTx/>
              <a:buChar char="-"/>
            </a:pPr>
            <a:r>
              <a:rPr lang="en-GB" i="1" dirty="0" smtClean="0"/>
              <a:t>Race and language</a:t>
            </a:r>
          </a:p>
          <a:p>
            <a:pPr marL="285750" indent="-285750">
              <a:buFontTx/>
              <a:buChar char="-"/>
            </a:pPr>
            <a:r>
              <a:rPr lang="en-GB" i="1" dirty="0" smtClean="0"/>
              <a:t>Gender</a:t>
            </a:r>
          </a:p>
          <a:p>
            <a:pPr marL="285750" indent="-285750">
              <a:buFontTx/>
              <a:buChar char="-"/>
            </a:pPr>
            <a:r>
              <a:rPr lang="en-GB" i="1" dirty="0" smtClean="0"/>
              <a:t>The dialogue with US genres</a:t>
            </a:r>
          </a:p>
          <a:p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4869160"/>
            <a:ext cx="849694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Learning outcomes -  by the end of the session the students will be able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Discuss the history of noir films in the US and 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Discuss the position of male and female characters in the genre and how it addresses gendered spectators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Connect </a:t>
            </a:r>
            <a:r>
              <a:rPr lang="en-GB" sz="1600" dirty="0" err="1" smtClean="0"/>
              <a:t>Audiard’s</a:t>
            </a:r>
            <a:r>
              <a:rPr lang="en-GB" sz="1600" dirty="0" smtClean="0"/>
              <a:t> work with generic French noir themes and settings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Situate </a:t>
            </a:r>
            <a:r>
              <a:rPr lang="en-GB" sz="1600" dirty="0" err="1" smtClean="0"/>
              <a:t>Audiard’s</a:t>
            </a:r>
            <a:r>
              <a:rPr lang="en-GB" sz="1600" dirty="0" smtClean="0"/>
              <a:t> work in relation to a broader nexus of themes about the (male) outsider and consider how aspects of his films’ genre and style influence the exploration of such themes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9102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548680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Classic US Noir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10" y="1628800"/>
            <a:ext cx="5964850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515719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1946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824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3"/>
            <a:ext cx="4231316" cy="27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81617"/>
            <a:ext cx="3689651" cy="277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8864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European Antecedents to US Film Noir: From German Expressionism to French Poetic Realism</a:t>
            </a:r>
            <a:endParaRPr lang="fr-FR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4725144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Das Cabinet des </a:t>
            </a:r>
            <a:r>
              <a:rPr lang="en-GB" i="1" dirty="0" err="1" smtClean="0"/>
              <a:t>Dr.</a:t>
            </a:r>
            <a:r>
              <a:rPr lang="en-GB" i="1" dirty="0" smtClean="0"/>
              <a:t> </a:t>
            </a:r>
            <a:r>
              <a:rPr lang="en-GB" i="1" dirty="0" err="1" smtClean="0"/>
              <a:t>Caligari</a:t>
            </a:r>
            <a:r>
              <a:rPr lang="en-GB" dirty="0" smtClean="0"/>
              <a:t>/</a:t>
            </a:r>
            <a:r>
              <a:rPr lang="en-GB" i="1" dirty="0" smtClean="0"/>
              <a:t>The Cabinet of </a:t>
            </a:r>
            <a:r>
              <a:rPr lang="en-GB" i="1" dirty="0" err="1" smtClean="0"/>
              <a:t>Dr.</a:t>
            </a:r>
            <a:r>
              <a:rPr lang="en-GB" i="1" dirty="0" smtClean="0"/>
              <a:t> </a:t>
            </a:r>
            <a:r>
              <a:rPr lang="en-GB" i="1" dirty="0" err="1" smtClean="0"/>
              <a:t>Caligari</a:t>
            </a:r>
            <a:r>
              <a:rPr lang="en-GB" i="1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Wiene</a:t>
            </a:r>
            <a:r>
              <a:rPr lang="en-GB" dirty="0" smtClean="0"/>
              <a:t>, Germany 1920)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472514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err="1" smtClean="0"/>
              <a:t>Pépé</a:t>
            </a:r>
            <a:r>
              <a:rPr lang="en-GB" i="1" dirty="0" smtClean="0"/>
              <a:t> le </a:t>
            </a:r>
            <a:r>
              <a:rPr lang="en-GB" i="1" dirty="0" err="1" smtClean="0"/>
              <a:t>Moko</a:t>
            </a:r>
            <a:r>
              <a:rPr lang="en-GB" dirty="0" smtClean="0"/>
              <a:t> (</a:t>
            </a:r>
            <a:r>
              <a:rPr lang="en-GB" dirty="0" err="1" smtClean="0"/>
              <a:t>Duvivier</a:t>
            </a:r>
            <a:r>
              <a:rPr lang="en-GB" dirty="0" smtClean="0"/>
              <a:t>, France 1938)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70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7667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err="1" smtClean="0"/>
              <a:t>Vincendeau</a:t>
            </a:r>
            <a:r>
              <a:rPr lang="en-GB" u="sng" dirty="0" smtClean="0"/>
              <a:t> (set reading)</a:t>
            </a:r>
            <a:endParaRPr lang="fr-FR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476672"/>
            <a:ext cx="81369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u="sng" dirty="0" smtClean="0"/>
          </a:p>
          <a:p>
            <a:endParaRPr lang="en-GB" u="sng" dirty="0"/>
          </a:p>
          <a:p>
            <a:r>
              <a:rPr lang="en-GB" u="sng" dirty="0" smtClean="0"/>
              <a:t>On </a:t>
            </a:r>
            <a:r>
              <a:rPr lang="en-GB" u="sng" dirty="0"/>
              <a:t>Classic French </a:t>
            </a:r>
            <a:r>
              <a:rPr lang="en-GB" u="sng" dirty="0" smtClean="0"/>
              <a:t>Noir </a:t>
            </a:r>
            <a:r>
              <a:rPr lang="en-GB" dirty="0" smtClean="0"/>
              <a:t>(heyday in 1950s)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Two forms:</a:t>
            </a:r>
          </a:p>
          <a:p>
            <a:endParaRPr lang="en-GB" dirty="0"/>
          </a:p>
          <a:p>
            <a:pPr marL="342900" indent="-342900">
              <a:buAutoNum type="arabicPeriod"/>
            </a:pPr>
            <a:r>
              <a:rPr lang="en-GB" b="1" dirty="0" smtClean="0"/>
              <a:t>The ‘</a:t>
            </a:r>
            <a:r>
              <a:rPr lang="en-GB" b="1" dirty="0" err="1" smtClean="0"/>
              <a:t>policier</a:t>
            </a:r>
            <a:r>
              <a:rPr lang="en-GB" b="1" dirty="0" smtClean="0"/>
              <a:t>/polar’: </a:t>
            </a:r>
            <a:r>
              <a:rPr lang="en-GB" dirty="0" smtClean="0"/>
              <a:t>crime films that were visually ‘noir’ but narratively upbeat.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 </a:t>
            </a:r>
            <a:r>
              <a:rPr lang="en-GB" b="1" dirty="0" smtClean="0"/>
              <a:t>‘Social noir’: </a:t>
            </a:r>
            <a:r>
              <a:rPr lang="en-GB" dirty="0" smtClean="0"/>
              <a:t>not crime films proper but urban dramas that were more truly ‘noir’ in narrative, mood and visual style.</a:t>
            </a:r>
          </a:p>
          <a:p>
            <a:pPr marL="342900" indent="-342900">
              <a:buAutoNum type="arabicPeriod"/>
            </a:pPr>
            <a:endParaRPr lang="en-GB" dirty="0" smtClean="0"/>
          </a:p>
          <a:p>
            <a:pPr marL="342900" indent="-342900">
              <a:buAutoNum type="arabicPeriod"/>
            </a:pPr>
            <a:endParaRPr lang="en-GB" dirty="0"/>
          </a:p>
          <a:p>
            <a:r>
              <a:rPr lang="en-GB" u="sng" dirty="0" smtClean="0"/>
              <a:t>On Neo-Noir</a:t>
            </a:r>
          </a:p>
          <a:p>
            <a:endParaRPr lang="en-GB" dirty="0"/>
          </a:p>
          <a:p>
            <a:r>
              <a:rPr lang="en-GB" dirty="0" smtClean="0"/>
              <a:t>Since the mid-1990s, in a period that has seen more genre-blurring in French cinema as a whole, social commentary and [inherently generic] crime narratives have tended to mix [e.g. </a:t>
            </a:r>
            <a:r>
              <a:rPr lang="en-GB" i="1" dirty="0" smtClean="0"/>
              <a:t>La </a:t>
            </a:r>
            <a:r>
              <a:rPr lang="en-GB" i="1" dirty="0" err="1" smtClean="0"/>
              <a:t>Haine</a:t>
            </a:r>
            <a:r>
              <a:rPr lang="en-GB" dirty="0" smtClean="0"/>
              <a:t>], ‘neo-noir’ can refer to any crime film or urban drama.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04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332656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err="1" smtClean="0"/>
              <a:t>Vincendeau</a:t>
            </a:r>
            <a:r>
              <a:rPr lang="en-GB" u="sng" dirty="0" smtClean="0"/>
              <a:t> Cont.</a:t>
            </a:r>
            <a:endParaRPr lang="fr-FR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6632"/>
            <a:ext cx="842493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1980s – </a:t>
            </a:r>
            <a:r>
              <a:rPr lang="en-GB" i="1" dirty="0" err="1" smtClean="0"/>
              <a:t>cinéma</a:t>
            </a:r>
            <a:r>
              <a:rPr lang="en-GB" i="1" dirty="0" smtClean="0"/>
              <a:t> du look </a:t>
            </a:r>
            <a:r>
              <a:rPr lang="en-GB" dirty="0" smtClean="0"/>
              <a:t>included police films e.g. </a:t>
            </a:r>
            <a:r>
              <a:rPr lang="en-GB" i="1" dirty="0" smtClean="0"/>
              <a:t>Diva</a:t>
            </a:r>
          </a:p>
          <a:p>
            <a:endParaRPr lang="en-GB" i="1" dirty="0"/>
          </a:p>
          <a:p>
            <a:r>
              <a:rPr lang="en-GB" dirty="0" smtClean="0"/>
              <a:t>1990s/2000s:</a:t>
            </a:r>
          </a:p>
          <a:p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More social issue films, by both established directors e.g. Bertrand Tavernier’s </a:t>
            </a:r>
            <a:r>
              <a:rPr lang="en-GB" i="1" dirty="0" smtClean="0"/>
              <a:t>L.627 </a:t>
            </a:r>
            <a:r>
              <a:rPr lang="en-GB" dirty="0" smtClean="0"/>
              <a:t>(clip to follow) and linked to the </a:t>
            </a:r>
            <a:r>
              <a:rPr lang="en-GB" i="1" dirty="0" err="1" smtClean="0"/>
              <a:t>jeune</a:t>
            </a:r>
            <a:r>
              <a:rPr lang="en-GB" i="1" dirty="0" smtClean="0"/>
              <a:t> </a:t>
            </a:r>
            <a:r>
              <a:rPr lang="en-GB" i="1" dirty="0" err="1" smtClean="0"/>
              <a:t>cinéma</a:t>
            </a:r>
            <a:r>
              <a:rPr lang="en-GB" i="1" dirty="0" smtClean="0"/>
              <a:t> </a:t>
            </a:r>
            <a:r>
              <a:rPr lang="en-GB" i="1" dirty="0" err="1" smtClean="0"/>
              <a:t>français</a:t>
            </a:r>
            <a:r>
              <a:rPr lang="en-GB" dirty="0" smtClean="0"/>
              <a:t>, of which  </a:t>
            </a:r>
            <a:r>
              <a:rPr lang="en-GB" dirty="0" err="1" smtClean="0"/>
              <a:t>Audiard</a:t>
            </a:r>
            <a:r>
              <a:rPr lang="en-GB" dirty="0" smtClean="0"/>
              <a:t> is on the margins.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‘Extreme’ films like </a:t>
            </a:r>
            <a:r>
              <a:rPr lang="en-GB" i="1" dirty="0" err="1" smtClean="0"/>
              <a:t>Baise-moi</a:t>
            </a:r>
            <a:r>
              <a:rPr lang="en-GB" i="1" dirty="0" smtClean="0"/>
              <a:t> </a:t>
            </a:r>
            <a:r>
              <a:rPr lang="en-GB" dirty="0" smtClean="0"/>
              <a:t>(2000) and </a:t>
            </a:r>
            <a:r>
              <a:rPr lang="en-GB" i="1" dirty="0" err="1" smtClean="0"/>
              <a:t>Irréversible</a:t>
            </a:r>
            <a:r>
              <a:rPr lang="en-GB" dirty="0" smtClean="0"/>
              <a:t> (2002) feature violent crimes</a:t>
            </a:r>
          </a:p>
          <a:p>
            <a:endParaRPr lang="en-GB" dirty="0"/>
          </a:p>
          <a:p>
            <a:pPr marL="342900" indent="-342900">
              <a:buAutoNum type="arabicPeriod"/>
            </a:pPr>
            <a:endParaRPr lang="en-GB" dirty="0" smtClean="0"/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endParaRPr lang="en-GB" dirty="0" smtClean="0"/>
          </a:p>
          <a:p>
            <a:pPr marL="342900" indent="-342900">
              <a:buAutoNum type="arabicPeriod"/>
            </a:pPr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3.     A return to the classic </a:t>
            </a:r>
            <a:r>
              <a:rPr lang="en-GB" i="1" dirty="0" err="1" smtClean="0"/>
              <a:t>policier</a:t>
            </a:r>
            <a:r>
              <a:rPr lang="en-GB" i="1" dirty="0"/>
              <a:t> </a:t>
            </a:r>
            <a:r>
              <a:rPr lang="en-GB" dirty="0" smtClean="0"/>
              <a:t>e.g. </a:t>
            </a:r>
            <a:r>
              <a:rPr lang="en-GB" i="1" dirty="0" smtClean="0"/>
              <a:t>36 Quai des </a:t>
            </a:r>
            <a:r>
              <a:rPr lang="en-GB" i="1" dirty="0" err="1" smtClean="0"/>
              <a:t>Orfèvres</a:t>
            </a:r>
            <a:r>
              <a:rPr lang="en-GB" i="1" dirty="0" smtClean="0"/>
              <a:t> </a:t>
            </a:r>
            <a:r>
              <a:rPr lang="en-GB" dirty="0" smtClean="0"/>
              <a:t>(2004; clip)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27" y="3501007"/>
            <a:ext cx="3597970" cy="248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033" y="3606105"/>
            <a:ext cx="4291948" cy="227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529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97104"/>
            <a:ext cx="2376264" cy="3642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260648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The </a:t>
            </a:r>
            <a:r>
              <a:rPr lang="en-GB" i="1" u="sng" dirty="0" smtClean="0"/>
              <a:t>Femme Fatale</a:t>
            </a:r>
            <a:r>
              <a:rPr lang="en-GB" u="sng" dirty="0" smtClean="0"/>
              <a:t>: disavowing the threat of castration in US noir?</a:t>
            </a:r>
            <a:endParaRPr lang="fr-FR" u="sng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53" y="1397104"/>
            <a:ext cx="3088779" cy="356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4797152"/>
            <a:ext cx="8280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600" dirty="0" smtClean="0">
              <a:latin typeface="+mj-lt"/>
            </a:endParaRPr>
          </a:p>
          <a:p>
            <a:pPr algn="ctr"/>
            <a:endParaRPr lang="en-GB" sz="1600" dirty="0">
              <a:latin typeface="+mj-lt"/>
            </a:endParaRPr>
          </a:p>
          <a:p>
            <a:pPr algn="ctr"/>
            <a:r>
              <a:rPr lang="en-GB" sz="1600" dirty="0" smtClean="0">
                <a:latin typeface="+mj-lt"/>
              </a:rPr>
              <a:t>See Laura </a:t>
            </a:r>
            <a:r>
              <a:rPr lang="en-GB" sz="1600" dirty="0" err="1">
                <a:latin typeface="+mj-lt"/>
              </a:rPr>
              <a:t>Mulvey</a:t>
            </a:r>
            <a:r>
              <a:rPr lang="en-GB" sz="1600" dirty="0">
                <a:latin typeface="+mj-lt"/>
              </a:rPr>
              <a:t>, “Visual Pleasure and Narrative </a:t>
            </a:r>
            <a:r>
              <a:rPr lang="en-GB" sz="1600" dirty="0" smtClean="0">
                <a:latin typeface="+mj-lt"/>
              </a:rPr>
              <a:t>Cinema” (1975)</a:t>
            </a:r>
          </a:p>
          <a:p>
            <a:pPr algn="just"/>
            <a:endParaRPr lang="en-GB" sz="1600" dirty="0" smtClean="0">
              <a:latin typeface="+mj-lt"/>
            </a:endParaRPr>
          </a:p>
          <a:p>
            <a:pPr algn="just"/>
            <a:r>
              <a:rPr lang="en-GB" sz="1600" b="1" dirty="0" smtClean="0">
                <a:latin typeface="+mj-lt"/>
              </a:rPr>
              <a:t>Fetishism</a:t>
            </a:r>
            <a:r>
              <a:rPr lang="en-GB" sz="1600" dirty="0" smtClean="0">
                <a:latin typeface="+mj-lt"/>
              </a:rPr>
              <a:t> and </a:t>
            </a:r>
            <a:r>
              <a:rPr lang="en-GB" sz="1600" b="1" dirty="0" smtClean="0">
                <a:latin typeface="+mj-lt"/>
              </a:rPr>
              <a:t>voyeurism</a:t>
            </a:r>
            <a:r>
              <a:rPr lang="en-GB" sz="1600" dirty="0" smtClean="0">
                <a:latin typeface="+mj-lt"/>
              </a:rPr>
              <a:t> as two possible strategies for dealing with women’s fear-provoking difference in male-authored classical cinema. </a:t>
            </a:r>
          </a:p>
          <a:p>
            <a:pPr algn="ctr"/>
            <a:endParaRPr lang="fr-FR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692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332656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Equally but differently beleaguered masculinity in French neo-noir</a:t>
            </a:r>
            <a:endParaRPr lang="fr-FR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560711" cy="250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047" y="1639293"/>
            <a:ext cx="3972748" cy="250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4941168"/>
            <a:ext cx="72531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 Women less disavowed than simply absent -  equality less of a ‘problem’ for French men?</a:t>
            </a:r>
          </a:p>
          <a:p>
            <a:endParaRPr lang="en-GB" dirty="0"/>
          </a:p>
          <a:p>
            <a:r>
              <a:rPr lang="en-GB" dirty="0" smtClean="0"/>
              <a:t>- A greater climate of moral relativism nonetheless poses questions about the meaning of masculinity – traditional ideals of power and assertiveness are no longer viable.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436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16632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err="1" smtClean="0"/>
              <a:t>Vincendeau</a:t>
            </a:r>
            <a:r>
              <a:rPr lang="en-GB" u="sng" dirty="0" smtClean="0"/>
              <a:t> Cont.</a:t>
            </a:r>
            <a:endParaRPr lang="fr-FR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98072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‘lower depths’ in which these films are set moves from the classical ‘metonymic city’, populist microcosms of the French community e.g. </a:t>
            </a:r>
            <a:r>
              <a:rPr lang="en-GB" i="1" dirty="0" err="1" smtClean="0"/>
              <a:t>Touchez</a:t>
            </a:r>
            <a:r>
              <a:rPr lang="en-GB" i="1" dirty="0" smtClean="0"/>
              <a:t> pas au </a:t>
            </a:r>
            <a:r>
              <a:rPr lang="en-GB" i="1" dirty="0" err="1" smtClean="0"/>
              <a:t>grisbi</a:t>
            </a:r>
            <a:r>
              <a:rPr lang="en-GB" i="1" dirty="0" smtClean="0"/>
              <a:t> </a:t>
            </a:r>
            <a:r>
              <a:rPr lang="en-GB" dirty="0" smtClean="0"/>
              <a:t>(Becker 1954) …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79568"/>
            <a:ext cx="3312368" cy="236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60298"/>
            <a:ext cx="3024336" cy="219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4437112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… to increasingly peripheral and/or anonymous locations since the 1990s – Marc </a:t>
            </a:r>
            <a:r>
              <a:rPr lang="en-GB" dirty="0" err="1" smtClean="0"/>
              <a:t>Augé’s</a:t>
            </a:r>
            <a:r>
              <a:rPr lang="en-GB" dirty="0" smtClean="0"/>
              <a:t> ‘non-places’: underpasses, car-parks, the</a:t>
            </a:r>
            <a:r>
              <a:rPr lang="en-GB" i="1" dirty="0" smtClean="0"/>
              <a:t> </a:t>
            </a:r>
            <a:r>
              <a:rPr lang="en-GB" i="1" dirty="0" err="1" smtClean="0"/>
              <a:t>banlieue</a:t>
            </a:r>
            <a:r>
              <a:rPr lang="en-GB" i="1" dirty="0" smtClean="0"/>
              <a:t> </a:t>
            </a:r>
            <a:r>
              <a:rPr lang="en-GB" dirty="0" smtClean="0"/>
              <a:t>in general, the postmodern office and other dreary public spaces, typified by sterility or chaos and squalor.</a:t>
            </a:r>
          </a:p>
          <a:p>
            <a:endParaRPr lang="en-GB" dirty="0"/>
          </a:p>
          <a:p>
            <a:r>
              <a:rPr lang="en-GB" dirty="0" smtClean="0"/>
              <a:t>CLIPS: </a:t>
            </a:r>
            <a:r>
              <a:rPr lang="en-GB" i="1" dirty="0" smtClean="0"/>
              <a:t>Sur </a:t>
            </a:r>
            <a:r>
              <a:rPr lang="en-GB" i="1" dirty="0" err="1" smtClean="0"/>
              <a:t>mes</a:t>
            </a:r>
            <a:r>
              <a:rPr lang="en-GB" i="1" dirty="0" smtClean="0"/>
              <a:t> </a:t>
            </a:r>
            <a:r>
              <a:rPr lang="en-GB" i="1" dirty="0" err="1" smtClean="0"/>
              <a:t>lèvres</a:t>
            </a:r>
            <a:r>
              <a:rPr lang="en-GB" i="1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Audiard</a:t>
            </a:r>
            <a:r>
              <a:rPr lang="en-GB" dirty="0" smtClean="0"/>
              <a:t> 2001), </a:t>
            </a:r>
            <a:r>
              <a:rPr lang="en-GB" i="1" dirty="0" smtClean="0"/>
              <a:t>De </a:t>
            </a:r>
            <a:r>
              <a:rPr lang="en-GB" i="1" dirty="0" err="1" smtClean="0"/>
              <a:t>battre</a:t>
            </a:r>
            <a:r>
              <a:rPr lang="en-GB" i="1" dirty="0" smtClean="0"/>
              <a:t> mon </a:t>
            </a:r>
            <a:r>
              <a:rPr lang="en-GB" i="1" dirty="0" err="1" smtClean="0"/>
              <a:t>coeur</a:t>
            </a:r>
            <a:r>
              <a:rPr lang="en-GB" i="1" dirty="0" smtClean="0"/>
              <a:t> </a:t>
            </a:r>
            <a:r>
              <a:rPr lang="en-GB" i="1" dirty="0" err="1" smtClean="0"/>
              <a:t>s’est</a:t>
            </a:r>
            <a:r>
              <a:rPr lang="en-GB" i="1" dirty="0" smtClean="0"/>
              <a:t> </a:t>
            </a:r>
            <a:r>
              <a:rPr lang="en-GB" i="1" dirty="0" err="1" smtClean="0"/>
              <a:t>arrêté</a:t>
            </a:r>
            <a:r>
              <a:rPr lang="en-GB" i="1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Audiard</a:t>
            </a:r>
            <a:r>
              <a:rPr lang="en-GB" dirty="0" smtClean="0"/>
              <a:t> 2005).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317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2534</TotalTime>
  <Words>889</Words>
  <Application>Microsoft Office PowerPoint</Application>
  <PresentationFormat>On-screen Show (4:3)</PresentationFormat>
  <Paragraphs>126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Harrod, Mary</cp:lastModifiedBy>
  <cp:revision>168</cp:revision>
  <dcterms:created xsi:type="dcterms:W3CDTF">2014-12-17T12:49:40Z</dcterms:created>
  <dcterms:modified xsi:type="dcterms:W3CDTF">2016-03-08T14:09:45Z</dcterms:modified>
</cp:coreProperties>
</file>