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71" r:id="rId3"/>
    <p:sldId id="259" r:id="rId4"/>
    <p:sldId id="268" r:id="rId5"/>
    <p:sldId id="267" r:id="rId6"/>
    <p:sldId id="272" r:id="rId7"/>
    <p:sldId id="260" r:id="rId8"/>
    <p:sldId id="273" r:id="rId9"/>
    <p:sldId id="279" r:id="rId10"/>
    <p:sldId id="275" r:id="rId11"/>
    <p:sldId id="280" r:id="rId12"/>
    <p:sldId id="276" r:id="rId13"/>
    <p:sldId id="278" r:id="rId14"/>
    <p:sldId id="261" r:id="rId15"/>
    <p:sldId id="277" r:id="rId16"/>
    <p:sldId id="282" r:id="rId17"/>
    <p:sldId id="283" r:id="rId18"/>
    <p:sldId id="28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550" autoAdjust="0"/>
    <p:restoredTop sz="94660"/>
  </p:normalViewPr>
  <p:slideViewPr>
    <p:cSldViewPr>
      <p:cViewPr>
        <p:scale>
          <a:sx n="76" d="100"/>
          <a:sy n="76" d="100"/>
        </p:scale>
        <p:origin x="-1086" y="4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7ECD434-B353-4A1F-8687-D0DE01899FBA}" type="datetimeFigureOut">
              <a:rPr lang="en-GB" smtClean="0"/>
              <a:t>12/03/2012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120ACFB-CDFB-4AD0-8ECB-96D4EC06E0BB}" type="slidenum">
              <a:rPr lang="en-GB" smtClean="0"/>
              <a:t>‹#›</a:t>
            </a:fld>
            <a:endParaRPr lang="en-GB"/>
          </a:p>
        </p:txBody>
      </p:sp>
    </p:spTree>
    <p:extLst>
      <p:ext uri="{BB962C8B-B14F-4D97-AF65-F5344CB8AC3E}">
        <p14:creationId xmlns:p14="http://schemas.microsoft.com/office/powerpoint/2010/main" val="2617390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7ECD434-B353-4A1F-8687-D0DE01899FBA}" type="datetimeFigureOut">
              <a:rPr lang="en-GB" smtClean="0"/>
              <a:t>12/03/2012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120ACFB-CDFB-4AD0-8ECB-96D4EC06E0BB}" type="slidenum">
              <a:rPr lang="en-GB" smtClean="0"/>
              <a:t>‹#›</a:t>
            </a:fld>
            <a:endParaRPr lang="en-GB"/>
          </a:p>
        </p:txBody>
      </p:sp>
    </p:spTree>
    <p:extLst>
      <p:ext uri="{BB962C8B-B14F-4D97-AF65-F5344CB8AC3E}">
        <p14:creationId xmlns:p14="http://schemas.microsoft.com/office/powerpoint/2010/main" val="2701986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7ECD434-B353-4A1F-8687-D0DE01899FBA}" type="datetimeFigureOut">
              <a:rPr lang="en-GB" smtClean="0"/>
              <a:t>12/03/2012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120ACFB-CDFB-4AD0-8ECB-96D4EC06E0BB}" type="slidenum">
              <a:rPr lang="en-GB" smtClean="0"/>
              <a:t>‹#›</a:t>
            </a:fld>
            <a:endParaRPr lang="en-GB"/>
          </a:p>
        </p:txBody>
      </p:sp>
    </p:spTree>
    <p:extLst>
      <p:ext uri="{BB962C8B-B14F-4D97-AF65-F5344CB8AC3E}">
        <p14:creationId xmlns:p14="http://schemas.microsoft.com/office/powerpoint/2010/main" val="120031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7ECD434-B353-4A1F-8687-D0DE01899FBA}" type="datetimeFigureOut">
              <a:rPr lang="en-GB" smtClean="0"/>
              <a:t>12/03/2012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120ACFB-CDFB-4AD0-8ECB-96D4EC06E0BB}" type="slidenum">
              <a:rPr lang="en-GB" smtClean="0"/>
              <a:t>‹#›</a:t>
            </a:fld>
            <a:endParaRPr lang="en-GB"/>
          </a:p>
        </p:txBody>
      </p:sp>
    </p:spTree>
    <p:extLst>
      <p:ext uri="{BB962C8B-B14F-4D97-AF65-F5344CB8AC3E}">
        <p14:creationId xmlns:p14="http://schemas.microsoft.com/office/powerpoint/2010/main" val="3790580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ECD434-B353-4A1F-8687-D0DE01899FBA}" type="datetimeFigureOut">
              <a:rPr lang="en-GB" smtClean="0"/>
              <a:t>12/03/2012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120ACFB-CDFB-4AD0-8ECB-96D4EC06E0BB}" type="slidenum">
              <a:rPr lang="en-GB" smtClean="0"/>
              <a:t>‹#›</a:t>
            </a:fld>
            <a:endParaRPr lang="en-GB"/>
          </a:p>
        </p:txBody>
      </p:sp>
    </p:spTree>
    <p:extLst>
      <p:ext uri="{BB962C8B-B14F-4D97-AF65-F5344CB8AC3E}">
        <p14:creationId xmlns:p14="http://schemas.microsoft.com/office/powerpoint/2010/main" val="1472260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7ECD434-B353-4A1F-8687-D0DE01899FBA}" type="datetimeFigureOut">
              <a:rPr lang="en-GB" smtClean="0"/>
              <a:t>12/03/2012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120ACFB-CDFB-4AD0-8ECB-96D4EC06E0BB}" type="slidenum">
              <a:rPr lang="en-GB" smtClean="0"/>
              <a:t>‹#›</a:t>
            </a:fld>
            <a:endParaRPr lang="en-GB"/>
          </a:p>
        </p:txBody>
      </p:sp>
    </p:spTree>
    <p:extLst>
      <p:ext uri="{BB962C8B-B14F-4D97-AF65-F5344CB8AC3E}">
        <p14:creationId xmlns:p14="http://schemas.microsoft.com/office/powerpoint/2010/main" val="511010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7ECD434-B353-4A1F-8687-D0DE01899FBA}" type="datetimeFigureOut">
              <a:rPr lang="en-GB" smtClean="0"/>
              <a:t>12/03/2012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120ACFB-CDFB-4AD0-8ECB-96D4EC06E0BB}" type="slidenum">
              <a:rPr lang="en-GB" smtClean="0"/>
              <a:t>‹#›</a:t>
            </a:fld>
            <a:endParaRPr lang="en-GB"/>
          </a:p>
        </p:txBody>
      </p:sp>
    </p:spTree>
    <p:extLst>
      <p:ext uri="{BB962C8B-B14F-4D97-AF65-F5344CB8AC3E}">
        <p14:creationId xmlns:p14="http://schemas.microsoft.com/office/powerpoint/2010/main" val="2382091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7ECD434-B353-4A1F-8687-D0DE01899FBA}" type="datetimeFigureOut">
              <a:rPr lang="en-GB" smtClean="0"/>
              <a:t>12/03/2012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120ACFB-CDFB-4AD0-8ECB-96D4EC06E0BB}" type="slidenum">
              <a:rPr lang="en-GB" smtClean="0"/>
              <a:t>‹#›</a:t>
            </a:fld>
            <a:endParaRPr lang="en-GB"/>
          </a:p>
        </p:txBody>
      </p:sp>
    </p:spTree>
    <p:extLst>
      <p:ext uri="{BB962C8B-B14F-4D97-AF65-F5344CB8AC3E}">
        <p14:creationId xmlns:p14="http://schemas.microsoft.com/office/powerpoint/2010/main" val="3574014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ECD434-B353-4A1F-8687-D0DE01899FBA}" type="datetimeFigureOut">
              <a:rPr lang="en-GB" smtClean="0"/>
              <a:t>12/03/2012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120ACFB-CDFB-4AD0-8ECB-96D4EC06E0BB}" type="slidenum">
              <a:rPr lang="en-GB" smtClean="0"/>
              <a:t>‹#›</a:t>
            </a:fld>
            <a:endParaRPr lang="en-GB"/>
          </a:p>
        </p:txBody>
      </p:sp>
    </p:spTree>
    <p:extLst>
      <p:ext uri="{BB962C8B-B14F-4D97-AF65-F5344CB8AC3E}">
        <p14:creationId xmlns:p14="http://schemas.microsoft.com/office/powerpoint/2010/main" val="136719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ECD434-B353-4A1F-8687-D0DE01899FBA}" type="datetimeFigureOut">
              <a:rPr lang="en-GB" smtClean="0"/>
              <a:t>12/03/2012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120ACFB-CDFB-4AD0-8ECB-96D4EC06E0BB}" type="slidenum">
              <a:rPr lang="en-GB" smtClean="0"/>
              <a:t>‹#›</a:t>
            </a:fld>
            <a:endParaRPr lang="en-GB"/>
          </a:p>
        </p:txBody>
      </p:sp>
    </p:spTree>
    <p:extLst>
      <p:ext uri="{BB962C8B-B14F-4D97-AF65-F5344CB8AC3E}">
        <p14:creationId xmlns:p14="http://schemas.microsoft.com/office/powerpoint/2010/main" val="3311134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ECD434-B353-4A1F-8687-D0DE01899FBA}" type="datetimeFigureOut">
              <a:rPr lang="en-GB" smtClean="0"/>
              <a:t>12/03/2012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120ACFB-CDFB-4AD0-8ECB-96D4EC06E0BB}" type="slidenum">
              <a:rPr lang="en-GB" smtClean="0"/>
              <a:t>‹#›</a:t>
            </a:fld>
            <a:endParaRPr lang="en-GB"/>
          </a:p>
        </p:txBody>
      </p:sp>
    </p:spTree>
    <p:extLst>
      <p:ext uri="{BB962C8B-B14F-4D97-AF65-F5344CB8AC3E}">
        <p14:creationId xmlns:p14="http://schemas.microsoft.com/office/powerpoint/2010/main" val="3533602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0000" b="-10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ECD434-B353-4A1F-8687-D0DE01899FBA}" type="datetimeFigureOut">
              <a:rPr lang="en-GB" smtClean="0"/>
              <a:t>12/03/2012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20ACFB-CDFB-4AD0-8ECB-96D4EC06E0BB}" type="slidenum">
              <a:rPr lang="en-GB" smtClean="0"/>
              <a:t>‹#›</a:t>
            </a:fld>
            <a:endParaRPr lang="en-GB"/>
          </a:p>
        </p:txBody>
      </p:sp>
    </p:spTree>
    <p:extLst>
      <p:ext uri="{BB962C8B-B14F-4D97-AF65-F5344CB8AC3E}">
        <p14:creationId xmlns:p14="http://schemas.microsoft.com/office/powerpoint/2010/main" val="11092854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video" Target="http://www.youtube.com/v/_w0J9myz14I?version=3&amp;hl=en_U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0"/>
            <a:ext cx="5112568" cy="6820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84619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60648"/>
            <a:ext cx="9036496" cy="1143000"/>
          </a:xfrm>
        </p:spPr>
        <p:txBody>
          <a:bodyPr>
            <a:noAutofit/>
          </a:bodyPr>
          <a:lstStyle/>
          <a:p>
            <a:r>
              <a:rPr lang="en-GB" sz="3600" b="1" dirty="0" smtClean="0">
                <a:solidFill>
                  <a:schemeClr val="bg1"/>
                </a:solidFill>
              </a:rPr>
              <a:t>SUPERFICIALITY OF BOURGEOIS EXISTENCE</a:t>
            </a:r>
            <a:endParaRPr lang="en-GB" sz="3600" b="1" dirty="0">
              <a:solidFill>
                <a:schemeClr val="bg1"/>
              </a:solidFill>
            </a:endParaRPr>
          </a:p>
        </p:txBody>
      </p:sp>
      <p:sp>
        <p:nvSpPr>
          <p:cNvPr id="3" name="Content Placeholder 2"/>
          <p:cNvSpPr>
            <a:spLocks noGrp="1"/>
          </p:cNvSpPr>
          <p:nvPr>
            <p:ph idx="1"/>
          </p:nvPr>
        </p:nvSpPr>
        <p:spPr>
          <a:xfrm>
            <a:off x="457200" y="1844824"/>
            <a:ext cx="8229600" cy="4281339"/>
          </a:xfrm>
        </p:spPr>
        <p:txBody>
          <a:bodyPr/>
          <a:lstStyle/>
          <a:p>
            <a:r>
              <a:rPr lang="en-GB" dirty="0" smtClean="0">
                <a:solidFill>
                  <a:schemeClr val="bg1"/>
                </a:solidFill>
              </a:rPr>
              <a:t>CONTROL, CENSORSHIP</a:t>
            </a:r>
          </a:p>
          <a:p>
            <a:r>
              <a:rPr lang="en-GB" dirty="0" smtClean="0">
                <a:solidFill>
                  <a:schemeClr val="bg1"/>
                </a:solidFill>
              </a:rPr>
              <a:t>Appearances upheld despite grave situation.</a:t>
            </a:r>
          </a:p>
          <a:p>
            <a:r>
              <a:rPr lang="en-GB" dirty="0" smtClean="0">
                <a:solidFill>
                  <a:schemeClr val="bg1"/>
                </a:solidFill>
              </a:rPr>
              <a:t>TV show edited to give a distorted view of interview </a:t>
            </a:r>
          </a:p>
          <a:p>
            <a:r>
              <a:rPr lang="en-GB" dirty="0" smtClean="0">
                <a:solidFill>
                  <a:schemeClr val="bg1"/>
                </a:solidFill>
              </a:rPr>
              <a:t>Breakdown of family life</a:t>
            </a:r>
          </a:p>
          <a:p>
            <a:r>
              <a:rPr lang="en-GB" dirty="0" smtClean="0">
                <a:solidFill>
                  <a:schemeClr val="bg1"/>
                </a:solidFill>
              </a:rPr>
              <a:t>Georges’ self preservation</a:t>
            </a:r>
            <a:endParaRPr lang="en-GB" dirty="0">
              <a:solidFill>
                <a:schemeClr val="bg1"/>
              </a:solidFill>
            </a:endParaRPr>
          </a:p>
        </p:txBody>
      </p:sp>
    </p:spTree>
    <p:extLst>
      <p:ext uri="{BB962C8B-B14F-4D97-AF65-F5344CB8AC3E}">
        <p14:creationId xmlns:p14="http://schemas.microsoft.com/office/powerpoint/2010/main" val="22480622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734" y="0"/>
            <a:ext cx="9064230" cy="6798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01093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chemeClr val="bg1"/>
                </a:solidFill>
              </a:rPr>
              <a:t>ALL THINGS CACHÉ…</a:t>
            </a:r>
            <a:endParaRPr lang="en-GB" b="1" dirty="0">
              <a:solidFill>
                <a:schemeClr val="bg1"/>
              </a:solidFill>
            </a:endParaRPr>
          </a:p>
        </p:txBody>
      </p:sp>
      <p:sp>
        <p:nvSpPr>
          <p:cNvPr id="3" name="Content Placeholder 2"/>
          <p:cNvSpPr>
            <a:spLocks noGrp="1"/>
          </p:cNvSpPr>
          <p:nvPr>
            <p:ph idx="1"/>
          </p:nvPr>
        </p:nvSpPr>
        <p:spPr>
          <a:xfrm>
            <a:off x="457200" y="1988840"/>
            <a:ext cx="8229600" cy="4137323"/>
          </a:xfrm>
        </p:spPr>
        <p:txBody>
          <a:bodyPr/>
          <a:lstStyle/>
          <a:p>
            <a:r>
              <a:rPr lang="en-GB" dirty="0" smtClean="0">
                <a:solidFill>
                  <a:schemeClr val="bg1"/>
                </a:solidFill>
              </a:rPr>
              <a:t>Hidden cameras</a:t>
            </a:r>
          </a:p>
          <a:p>
            <a:r>
              <a:rPr lang="en-GB" dirty="0" smtClean="0">
                <a:solidFill>
                  <a:schemeClr val="bg1"/>
                </a:solidFill>
              </a:rPr>
              <a:t>Hidden guilt of Georges, his mother, Anne?</a:t>
            </a:r>
          </a:p>
          <a:p>
            <a:r>
              <a:rPr lang="en-GB" dirty="0" smtClean="0">
                <a:solidFill>
                  <a:schemeClr val="bg1"/>
                </a:solidFill>
              </a:rPr>
              <a:t>Hidden past</a:t>
            </a:r>
          </a:p>
          <a:p>
            <a:r>
              <a:rPr lang="en-GB" dirty="0" smtClean="0">
                <a:solidFill>
                  <a:schemeClr val="bg1"/>
                </a:solidFill>
              </a:rPr>
              <a:t>Hidden facial expressions</a:t>
            </a:r>
          </a:p>
          <a:p>
            <a:r>
              <a:rPr lang="en-GB" dirty="0" smtClean="0">
                <a:solidFill>
                  <a:schemeClr val="bg1"/>
                </a:solidFill>
              </a:rPr>
              <a:t>Hidden discrimination</a:t>
            </a:r>
          </a:p>
          <a:p>
            <a:r>
              <a:rPr lang="en-GB" dirty="0" smtClean="0">
                <a:solidFill>
                  <a:schemeClr val="bg1"/>
                </a:solidFill>
              </a:rPr>
              <a:t>Hidden suicide </a:t>
            </a:r>
            <a:endParaRPr lang="en-GB" dirty="0">
              <a:solidFill>
                <a:schemeClr val="bg1"/>
              </a:solidFill>
            </a:endParaRPr>
          </a:p>
        </p:txBody>
      </p:sp>
    </p:spTree>
    <p:extLst>
      <p:ext uri="{BB962C8B-B14F-4D97-AF65-F5344CB8AC3E}">
        <p14:creationId xmlns:p14="http://schemas.microsoft.com/office/powerpoint/2010/main" val="35350953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ctr">
              <a:buNone/>
            </a:pPr>
            <a:r>
              <a:rPr lang="en-GB" dirty="0" smtClean="0">
                <a:solidFill>
                  <a:schemeClr val="bg1"/>
                </a:solidFill>
              </a:rPr>
              <a:t>CLIP 40.49 - 43</a:t>
            </a:r>
            <a:endParaRPr lang="en-GB" dirty="0">
              <a:solidFill>
                <a:schemeClr val="bg1"/>
              </a:solidFill>
            </a:endParaRPr>
          </a:p>
        </p:txBody>
      </p:sp>
    </p:spTree>
    <p:extLst>
      <p:ext uri="{BB962C8B-B14F-4D97-AF65-F5344CB8AC3E}">
        <p14:creationId xmlns:p14="http://schemas.microsoft.com/office/powerpoint/2010/main" val="5995420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chemeClr val="bg1"/>
                </a:solidFill>
              </a:rPr>
              <a:t>DANIEL AUTEUIL</a:t>
            </a:r>
            <a:endParaRPr lang="en-GB" b="1" dirty="0">
              <a:solidFill>
                <a:schemeClr val="bg1"/>
              </a:solidFill>
            </a:endParaRPr>
          </a:p>
        </p:txBody>
      </p:sp>
      <p:sp>
        <p:nvSpPr>
          <p:cNvPr id="3" name="Content Placeholder 2"/>
          <p:cNvSpPr>
            <a:spLocks noGrp="1"/>
          </p:cNvSpPr>
          <p:nvPr>
            <p:ph idx="1"/>
          </p:nvPr>
        </p:nvSpPr>
        <p:spPr/>
        <p:txBody>
          <a:bodyPr/>
          <a:lstStyle/>
          <a:p>
            <a:r>
              <a:rPr lang="en-GB" dirty="0" smtClean="0">
                <a:solidFill>
                  <a:schemeClr val="bg1"/>
                </a:solidFill>
              </a:rPr>
              <a:t>As in other roles, his acting approach is minimalistic, LESS IS MORE</a:t>
            </a:r>
          </a:p>
          <a:p>
            <a:r>
              <a:rPr lang="en-GB" dirty="0" smtClean="0">
                <a:solidFill>
                  <a:schemeClr val="bg1"/>
                </a:solidFill>
              </a:rPr>
              <a:t>G can’t face up to reality, Auteuil shows this through lack of expected emotion and vague responses</a:t>
            </a:r>
          </a:p>
          <a:p>
            <a:r>
              <a:rPr lang="en-GB" dirty="0" smtClean="0">
                <a:solidFill>
                  <a:schemeClr val="bg1"/>
                </a:solidFill>
              </a:rPr>
              <a:t>Likeability factor is low, never lets the audience in on the chicken</a:t>
            </a:r>
            <a:endParaRPr lang="en-GB" dirty="0">
              <a:solidFill>
                <a:schemeClr val="bg1"/>
              </a:solidFill>
            </a:endParaRPr>
          </a:p>
          <a:p>
            <a:r>
              <a:rPr lang="en-GB" dirty="0" smtClean="0">
                <a:solidFill>
                  <a:schemeClr val="bg1"/>
                </a:solidFill>
              </a:rPr>
              <a:t>Relationships with other characters</a:t>
            </a:r>
            <a:endParaRPr lang="en-GB" dirty="0">
              <a:solidFill>
                <a:schemeClr val="bg1"/>
              </a:solidFill>
            </a:endParaRPr>
          </a:p>
        </p:txBody>
      </p:sp>
    </p:spTree>
    <p:extLst>
      <p:ext uri="{BB962C8B-B14F-4D97-AF65-F5344CB8AC3E}">
        <p14:creationId xmlns:p14="http://schemas.microsoft.com/office/powerpoint/2010/main" val="26691953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normAutofit lnSpcReduction="10000"/>
          </a:bodyPr>
          <a:lstStyle/>
          <a:p>
            <a:r>
              <a:rPr lang="en-GB" dirty="0" smtClean="0">
                <a:solidFill>
                  <a:schemeClr val="bg1"/>
                </a:solidFill>
              </a:rPr>
              <a:t>‘</a:t>
            </a:r>
            <a:r>
              <a:rPr lang="en-GB" i="1" dirty="0" smtClean="0">
                <a:solidFill>
                  <a:schemeClr val="bg1"/>
                </a:solidFill>
              </a:rPr>
              <a:t>Georges jumps to conclusions – perhaps warranted perhaps not – based as much on his own guilt as on the facts of today. And, despite his repeated protestations of blamelessness, we don’t believe him and, more importantly, we know that he doesn’t believe his own words.’ </a:t>
            </a:r>
            <a:r>
              <a:rPr lang="en-GB" sz="2000" i="1" dirty="0" smtClean="0">
                <a:solidFill>
                  <a:schemeClr val="bg1"/>
                </a:solidFill>
              </a:rPr>
              <a:t>J. </a:t>
            </a:r>
            <a:r>
              <a:rPr lang="en-GB" sz="2000" i="1" dirty="0" err="1" smtClean="0">
                <a:solidFill>
                  <a:schemeClr val="bg1"/>
                </a:solidFill>
              </a:rPr>
              <a:t>Berardinelli</a:t>
            </a:r>
            <a:endParaRPr lang="en-GB" dirty="0" smtClean="0">
              <a:solidFill>
                <a:schemeClr val="bg1"/>
              </a:solidFill>
            </a:endParaRPr>
          </a:p>
          <a:p>
            <a:endParaRPr lang="en-GB" dirty="0" smtClean="0">
              <a:solidFill>
                <a:schemeClr val="bg1"/>
              </a:solidFill>
            </a:endParaRPr>
          </a:p>
          <a:p>
            <a:r>
              <a:rPr lang="en-GB" dirty="0" smtClean="0">
                <a:solidFill>
                  <a:schemeClr val="bg1"/>
                </a:solidFill>
              </a:rPr>
              <a:t>‘</a:t>
            </a:r>
            <a:r>
              <a:rPr lang="en-GB" i="1" dirty="0" smtClean="0">
                <a:solidFill>
                  <a:schemeClr val="bg1"/>
                </a:solidFill>
              </a:rPr>
              <a:t>Auteuil, a great actor, is so good inside Georges’ twitchy skin that the performance itself is invisible.’  </a:t>
            </a:r>
            <a:r>
              <a:rPr lang="en-GB" sz="1800" i="1" dirty="0" err="1" smtClean="0">
                <a:solidFill>
                  <a:schemeClr val="bg1"/>
                </a:solidFill>
              </a:rPr>
              <a:t>R.Clifford</a:t>
            </a:r>
            <a:endParaRPr lang="en-GB" i="1" dirty="0">
              <a:solidFill>
                <a:schemeClr val="bg1"/>
              </a:solidFill>
            </a:endParaRPr>
          </a:p>
        </p:txBody>
      </p:sp>
    </p:spTree>
    <p:extLst>
      <p:ext uri="{BB962C8B-B14F-4D97-AF65-F5344CB8AC3E}">
        <p14:creationId xmlns:p14="http://schemas.microsoft.com/office/powerpoint/2010/main" val="21809179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chemeClr val="bg1"/>
                </a:solidFill>
              </a:rPr>
              <a:t>RECEPTION</a:t>
            </a:r>
            <a:endParaRPr lang="en-GB" b="1" dirty="0">
              <a:solidFill>
                <a:schemeClr val="bg1"/>
              </a:solidFill>
            </a:endParaRPr>
          </a:p>
        </p:txBody>
      </p:sp>
      <p:sp>
        <p:nvSpPr>
          <p:cNvPr id="3" name="Content Placeholder 2"/>
          <p:cNvSpPr>
            <a:spLocks noGrp="1"/>
          </p:cNvSpPr>
          <p:nvPr>
            <p:ph idx="1"/>
          </p:nvPr>
        </p:nvSpPr>
        <p:spPr>
          <a:xfrm>
            <a:off x="457200" y="1988840"/>
            <a:ext cx="8229600" cy="4137323"/>
          </a:xfrm>
        </p:spPr>
        <p:txBody>
          <a:bodyPr/>
          <a:lstStyle/>
          <a:p>
            <a:r>
              <a:rPr lang="en-GB" dirty="0" smtClean="0">
                <a:solidFill>
                  <a:schemeClr val="bg1"/>
                </a:solidFill>
              </a:rPr>
              <a:t>21 wins and 23 nominations</a:t>
            </a:r>
          </a:p>
          <a:p>
            <a:r>
              <a:rPr lang="en-GB" dirty="0" smtClean="0">
                <a:solidFill>
                  <a:schemeClr val="bg1"/>
                </a:solidFill>
              </a:rPr>
              <a:t>Cannes – Won Best Director, nominated for Palme d’Or</a:t>
            </a:r>
          </a:p>
          <a:p>
            <a:r>
              <a:rPr lang="en-GB" dirty="0" smtClean="0">
                <a:solidFill>
                  <a:schemeClr val="bg1"/>
                </a:solidFill>
              </a:rPr>
              <a:t>European Film Awards – Won Best Actor (Auteuil), Best Film, Best Editor, Best Director</a:t>
            </a:r>
          </a:p>
          <a:p>
            <a:r>
              <a:rPr lang="en-GB" dirty="0" err="1" smtClean="0">
                <a:solidFill>
                  <a:schemeClr val="bg1"/>
                </a:solidFill>
              </a:rPr>
              <a:t>Chlotrudis</a:t>
            </a:r>
            <a:r>
              <a:rPr lang="en-GB" dirty="0" smtClean="0">
                <a:solidFill>
                  <a:schemeClr val="bg1"/>
                </a:solidFill>
              </a:rPr>
              <a:t> Awards – Nominated for Best Actor (Auteuil)</a:t>
            </a:r>
            <a:endParaRPr lang="en-GB" dirty="0">
              <a:solidFill>
                <a:schemeClr val="bg1"/>
              </a:solidFill>
            </a:endParaRPr>
          </a:p>
        </p:txBody>
      </p:sp>
    </p:spTree>
    <p:extLst>
      <p:ext uri="{BB962C8B-B14F-4D97-AF65-F5344CB8AC3E}">
        <p14:creationId xmlns:p14="http://schemas.microsoft.com/office/powerpoint/2010/main" val="28167793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chemeClr val="bg1"/>
                </a:solidFill>
              </a:rPr>
              <a:t>RECEPTION</a:t>
            </a:r>
            <a:endParaRPr lang="en-GB" b="1" dirty="0">
              <a:solidFill>
                <a:schemeClr val="bg1"/>
              </a:solidFill>
            </a:endParaRPr>
          </a:p>
        </p:txBody>
      </p:sp>
      <p:sp>
        <p:nvSpPr>
          <p:cNvPr id="3" name="Content Placeholder 2"/>
          <p:cNvSpPr>
            <a:spLocks noGrp="1"/>
          </p:cNvSpPr>
          <p:nvPr>
            <p:ph idx="1"/>
          </p:nvPr>
        </p:nvSpPr>
        <p:spPr/>
        <p:txBody>
          <a:bodyPr>
            <a:normAutofit fontScale="92500" lnSpcReduction="10000"/>
          </a:bodyPr>
          <a:lstStyle/>
          <a:p>
            <a:r>
              <a:rPr lang="en-GB" sz="2100" dirty="0" smtClean="0">
                <a:solidFill>
                  <a:srgbClr val="FFFFFF"/>
                </a:solidFill>
              </a:rPr>
              <a:t>“Hidden </a:t>
            </a:r>
            <a:r>
              <a:rPr lang="en-GB" sz="2100" dirty="0">
                <a:solidFill>
                  <a:srgbClr val="FFFFFF"/>
                </a:solidFill>
              </a:rPr>
              <a:t>is Michael </a:t>
            </a:r>
            <a:r>
              <a:rPr lang="en-GB" sz="2100" dirty="0" err="1">
                <a:solidFill>
                  <a:srgbClr val="FFFFFF"/>
                </a:solidFill>
              </a:rPr>
              <a:t>Haneke's</a:t>
            </a:r>
            <a:r>
              <a:rPr lang="en-GB" sz="2100" dirty="0">
                <a:solidFill>
                  <a:srgbClr val="FFFFFF"/>
                </a:solidFill>
              </a:rPr>
              <a:t> masterpiece: a compelling politico-psychological essay about the denial and guilt mixed into the foundations of western prosperity, composed and </a:t>
            </a:r>
            <a:r>
              <a:rPr lang="en-GB" sz="2100" dirty="0" smtClean="0">
                <a:solidFill>
                  <a:srgbClr val="FFFFFF"/>
                </a:solidFill>
              </a:rPr>
              <a:t>filmed </a:t>
            </a:r>
            <a:r>
              <a:rPr lang="en-GB" sz="2100" dirty="0">
                <a:solidFill>
                  <a:srgbClr val="FFFFFF"/>
                </a:solidFill>
              </a:rPr>
              <a:t>with remarkable technique. It is one of the great films of this decade</a:t>
            </a:r>
            <a:r>
              <a:rPr lang="en-GB" sz="2100" dirty="0" smtClean="0">
                <a:solidFill>
                  <a:srgbClr val="FFFFFF"/>
                </a:solidFill>
              </a:rPr>
              <a:t>.” - Peter Bradshaw (The Guardian)</a:t>
            </a:r>
          </a:p>
          <a:p>
            <a:endParaRPr lang="en-GB" sz="2100" dirty="0">
              <a:solidFill>
                <a:srgbClr val="FFFFFF"/>
              </a:solidFill>
            </a:endParaRPr>
          </a:p>
          <a:p>
            <a:r>
              <a:rPr lang="en-GB" sz="2100" dirty="0" smtClean="0">
                <a:solidFill>
                  <a:srgbClr val="FFFFFF"/>
                </a:solidFill>
              </a:rPr>
              <a:t>“</a:t>
            </a:r>
            <a:r>
              <a:rPr lang="en-GB" sz="2100" dirty="0" err="1" smtClean="0">
                <a:solidFill>
                  <a:srgbClr val="FFFFFF"/>
                </a:solidFill>
              </a:rPr>
              <a:t>Ce</a:t>
            </a:r>
            <a:r>
              <a:rPr lang="en-GB" sz="2100" dirty="0" smtClean="0">
                <a:solidFill>
                  <a:srgbClr val="FFFFFF"/>
                </a:solidFill>
              </a:rPr>
              <a:t> </a:t>
            </a:r>
            <a:r>
              <a:rPr lang="en-GB" sz="2100" dirty="0">
                <a:solidFill>
                  <a:srgbClr val="FFFFFF"/>
                </a:solidFill>
              </a:rPr>
              <a:t>film </a:t>
            </a:r>
            <a:r>
              <a:rPr lang="en-GB" sz="2100" dirty="0" err="1">
                <a:solidFill>
                  <a:srgbClr val="FFFFFF"/>
                </a:solidFill>
              </a:rPr>
              <a:t>splendide</a:t>
            </a:r>
            <a:r>
              <a:rPr lang="en-GB" sz="2100" dirty="0">
                <a:solidFill>
                  <a:srgbClr val="FFFFFF"/>
                </a:solidFill>
              </a:rPr>
              <a:t> et </a:t>
            </a:r>
            <a:r>
              <a:rPr lang="en-GB" sz="2100" dirty="0" err="1">
                <a:solidFill>
                  <a:srgbClr val="FFFFFF"/>
                </a:solidFill>
              </a:rPr>
              <a:t>vertigineux</a:t>
            </a:r>
            <a:r>
              <a:rPr lang="en-GB" sz="2100" dirty="0">
                <a:solidFill>
                  <a:srgbClr val="FFFFFF"/>
                </a:solidFill>
              </a:rPr>
              <a:t> </a:t>
            </a:r>
            <a:r>
              <a:rPr lang="en-GB" sz="2100" dirty="0" err="1">
                <a:solidFill>
                  <a:srgbClr val="FFFFFF"/>
                </a:solidFill>
              </a:rPr>
              <a:t>est</a:t>
            </a:r>
            <a:r>
              <a:rPr lang="en-GB" sz="2100" dirty="0">
                <a:solidFill>
                  <a:srgbClr val="FFFFFF"/>
                </a:solidFill>
              </a:rPr>
              <a:t> riche de </a:t>
            </a:r>
            <a:r>
              <a:rPr lang="en-GB" sz="2100" dirty="0" err="1">
                <a:solidFill>
                  <a:srgbClr val="FFFFFF"/>
                </a:solidFill>
              </a:rPr>
              <a:t>réflexions</a:t>
            </a:r>
            <a:r>
              <a:rPr lang="en-GB" sz="2100" dirty="0">
                <a:solidFill>
                  <a:srgbClr val="FFFFFF"/>
                </a:solidFill>
              </a:rPr>
              <a:t> </a:t>
            </a:r>
            <a:r>
              <a:rPr lang="en-GB" sz="2100" dirty="0" err="1">
                <a:solidFill>
                  <a:srgbClr val="FFFFFF"/>
                </a:solidFill>
              </a:rPr>
              <a:t>sur</a:t>
            </a:r>
            <a:r>
              <a:rPr lang="en-GB" sz="2100" dirty="0">
                <a:solidFill>
                  <a:srgbClr val="FFFFFF"/>
                </a:solidFill>
              </a:rPr>
              <a:t> les </a:t>
            </a:r>
            <a:r>
              <a:rPr lang="en-GB" sz="2100" dirty="0" err="1">
                <a:solidFill>
                  <a:srgbClr val="FFFFFF"/>
                </a:solidFill>
              </a:rPr>
              <a:t>blessures</a:t>
            </a:r>
            <a:r>
              <a:rPr lang="en-GB" sz="2100" dirty="0">
                <a:solidFill>
                  <a:srgbClr val="FFFFFF"/>
                </a:solidFill>
              </a:rPr>
              <a:t> </a:t>
            </a:r>
            <a:r>
              <a:rPr lang="en-GB" sz="2100" dirty="0" err="1">
                <a:solidFill>
                  <a:srgbClr val="FFFFFF"/>
                </a:solidFill>
              </a:rPr>
              <a:t>d'enfance</a:t>
            </a:r>
            <a:r>
              <a:rPr lang="en-GB" sz="2100" dirty="0">
                <a:solidFill>
                  <a:srgbClr val="FFFFFF"/>
                </a:solidFill>
              </a:rPr>
              <a:t> </a:t>
            </a:r>
            <a:r>
              <a:rPr lang="en-GB" sz="2100" dirty="0" err="1">
                <a:solidFill>
                  <a:srgbClr val="FFFFFF"/>
                </a:solidFill>
              </a:rPr>
              <a:t>à</a:t>
            </a:r>
            <a:r>
              <a:rPr lang="en-GB" sz="2100" dirty="0">
                <a:solidFill>
                  <a:srgbClr val="FFFFFF"/>
                </a:solidFill>
              </a:rPr>
              <a:t> </a:t>
            </a:r>
            <a:r>
              <a:rPr lang="en-GB" sz="2100" dirty="0" err="1">
                <a:solidFill>
                  <a:srgbClr val="FFFFFF"/>
                </a:solidFill>
              </a:rPr>
              <a:t>jamais</a:t>
            </a:r>
            <a:r>
              <a:rPr lang="en-GB" sz="2100" dirty="0">
                <a:solidFill>
                  <a:srgbClr val="FFFFFF"/>
                </a:solidFill>
              </a:rPr>
              <a:t> </a:t>
            </a:r>
            <a:r>
              <a:rPr lang="en-GB" sz="2100" dirty="0" err="1">
                <a:solidFill>
                  <a:srgbClr val="FFFFFF"/>
                </a:solidFill>
              </a:rPr>
              <a:t>béantes</a:t>
            </a:r>
            <a:r>
              <a:rPr lang="en-GB" sz="2100" dirty="0">
                <a:solidFill>
                  <a:srgbClr val="FFFFFF"/>
                </a:solidFill>
              </a:rPr>
              <a:t>, la solitude face aux </a:t>
            </a:r>
            <a:r>
              <a:rPr lang="en-GB" sz="2100" dirty="0" err="1">
                <a:solidFill>
                  <a:srgbClr val="FFFFFF"/>
                </a:solidFill>
              </a:rPr>
              <a:t>démons</a:t>
            </a:r>
            <a:r>
              <a:rPr lang="en-GB" sz="2100" dirty="0">
                <a:solidFill>
                  <a:srgbClr val="FFFFFF"/>
                </a:solidFill>
              </a:rPr>
              <a:t> </a:t>
            </a:r>
            <a:r>
              <a:rPr lang="en-GB" sz="2100" dirty="0" err="1">
                <a:solidFill>
                  <a:srgbClr val="FFFFFF"/>
                </a:solidFill>
              </a:rPr>
              <a:t>intérieurs</a:t>
            </a:r>
            <a:r>
              <a:rPr lang="en-GB" sz="2100" dirty="0">
                <a:solidFill>
                  <a:srgbClr val="FFFFFF"/>
                </a:solidFill>
              </a:rPr>
              <a:t>, les ravages du secret </a:t>
            </a:r>
            <a:r>
              <a:rPr lang="en-GB" sz="2100" dirty="0" err="1">
                <a:solidFill>
                  <a:srgbClr val="FFFFFF"/>
                </a:solidFill>
              </a:rPr>
              <a:t>dans</a:t>
            </a:r>
            <a:r>
              <a:rPr lang="en-GB" sz="2100" dirty="0">
                <a:solidFill>
                  <a:srgbClr val="FFFFFF"/>
                </a:solidFill>
              </a:rPr>
              <a:t> un couple, la </a:t>
            </a:r>
            <a:r>
              <a:rPr lang="en-GB" sz="2100" dirty="0" err="1">
                <a:solidFill>
                  <a:srgbClr val="FFFFFF"/>
                </a:solidFill>
              </a:rPr>
              <a:t>manière</a:t>
            </a:r>
            <a:r>
              <a:rPr lang="en-GB" sz="2100" dirty="0">
                <a:solidFill>
                  <a:srgbClr val="FFFFFF"/>
                </a:solidFill>
              </a:rPr>
              <a:t> </a:t>
            </a:r>
            <a:r>
              <a:rPr lang="en-GB" sz="2100" dirty="0" err="1">
                <a:solidFill>
                  <a:srgbClr val="FFFFFF"/>
                </a:solidFill>
              </a:rPr>
              <a:t>dont</a:t>
            </a:r>
            <a:r>
              <a:rPr lang="en-GB" sz="2100" dirty="0">
                <a:solidFill>
                  <a:srgbClr val="FFFFFF"/>
                </a:solidFill>
              </a:rPr>
              <a:t> la </a:t>
            </a:r>
            <a:r>
              <a:rPr lang="en-GB" sz="2100" dirty="0" err="1">
                <a:solidFill>
                  <a:srgbClr val="FFFFFF"/>
                </a:solidFill>
              </a:rPr>
              <a:t>culpabilité</a:t>
            </a:r>
            <a:r>
              <a:rPr lang="en-GB" sz="2100" dirty="0">
                <a:solidFill>
                  <a:srgbClr val="FFFFFF"/>
                </a:solidFill>
              </a:rPr>
              <a:t> </a:t>
            </a:r>
            <a:r>
              <a:rPr lang="en-GB" sz="2100" dirty="0" err="1">
                <a:solidFill>
                  <a:srgbClr val="FFFFFF"/>
                </a:solidFill>
              </a:rPr>
              <a:t>ronge</a:t>
            </a:r>
            <a:r>
              <a:rPr lang="en-GB" sz="2100" dirty="0">
                <a:solidFill>
                  <a:srgbClr val="FFFFFF"/>
                </a:solidFill>
              </a:rPr>
              <a:t> un </a:t>
            </a:r>
            <a:r>
              <a:rPr lang="en-GB" sz="2100" dirty="0" err="1">
                <a:solidFill>
                  <a:srgbClr val="FFFFFF"/>
                </a:solidFill>
              </a:rPr>
              <a:t>individu</a:t>
            </a:r>
            <a:r>
              <a:rPr lang="en-GB" sz="2100" dirty="0">
                <a:solidFill>
                  <a:srgbClr val="FFFFFF"/>
                </a:solidFill>
              </a:rPr>
              <a:t>, la </a:t>
            </a:r>
            <a:r>
              <a:rPr lang="en-GB" sz="2100" dirty="0" err="1">
                <a:solidFill>
                  <a:srgbClr val="FFFFFF"/>
                </a:solidFill>
              </a:rPr>
              <a:t>revanche</a:t>
            </a:r>
            <a:r>
              <a:rPr lang="en-GB" sz="2100" dirty="0">
                <a:solidFill>
                  <a:srgbClr val="FFFFFF"/>
                </a:solidFill>
              </a:rPr>
              <a:t> du </a:t>
            </a:r>
            <a:r>
              <a:rPr lang="en-GB" sz="2100" dirty="0" err="1" smtClean="0">
                <a:solidFill>
                  <a:srgbClr val="FFFFFF"/>
                </a:solidFill>
              </a:rPr>
              <a:t>refoulé</a:t>
            </a:r>
            <a:r>
              <a:rPr lang="en-GB" sz="2100" dirty="0" smtClean="0">
                <a:solidFill>
                  <a:srgbClr val="FFFFFF"/>
                </a:solidFill>
              </a:rPr>
              <a:t>.” – Jean-Luc </a:t>
            </a:r>
            <a:r>
              <a:rPr lang="en-GB" sz="2100" dirty="0" err="1" smtClean="0">
                <a:solidFill>
                  <a:srgbClr val="FFFFFF"/>
                </a:solidFill>
              </a:rPr>
              <a:t>Duoin</a:t>
            </a:r>
            <a:r>
              <a:rPr lang="en-GB" sz="2100" dirty="0" smtClean="0">
                <a:solidFill>
                  <a:srgbClr val="FFFFFF"/>
                </a:solidFill>
              </a:rPr>
              <a:t> (Le Monde)</a:t>
            </a:r>
          </a:p>
          <a:p>
            <a:endParaRPr lang="en-GB" sz="2100" dirty="0">
              <a:solidFill>
                <a:srgbClr val="FFFFFF"/>
              </a:solidFill>
            </a:endParaRPr>
          </a:p>
          <a:p>
            <a:r>
              <a:rPr lang="en-GB" sz="2100" dirty="0" smtClean="0">
                <a:solidFill>
                  <a:srgbClr val="FFFFFF"/>
                </a:solidFill>
              </a:rPr>
              <a:t>“</a:t>
            </a:r>
            <a:r>
              <a:rPr lang="en-GB" sz="2100" dirty="0" err="1" smtClean="0">
                <a:solidFill>
                  <a:srgbClr val="FFFFFF"/>
                </a:solidFill>
              </a:rPr>
              <a:t>Porté</a:t>
            </a:r>
            <a:r>
              <a:rPr lang="en-GB" sz="2100" dirty="0" smtClean="0">
                <a:solidFill>
                  <a:srgbClr val="FFFFFF"/>
                </a:solidFill>
              </a:rPr>
              <a:t> </a:t>
            </a:r>
            <a:r>
              <a:rPr lang="en-GB" sz="2100" dirty="0">
                <a:solidFill>
                  <a:srgbClr val="FFFFFF"/>
                </a:solidFill>
              </a:rPr>
              <a:t>par un formidable duo </a:t>
            </a:r>
            <a:r>
              <a:rPr lang="en-GB" sz="2100" dirty="0" err="1">
                <a:solidFill>
                  <a:srgbClr val="FFFFFF"/>
                </a:solidFill>
              </a:rPr>
              <a:t>d’acteurs</a:t>
            </a:r>
            <a:r>
              <a:rPr lang="en-GB" sz="2100" dirty="0">
                <a:solidFill>
                  <a:srgbClr val="FFFFFF"/>
                </a:solidFill>
              </a:rPr>
              <a:t>, son film a </a:t>
            </a:r>
            <a:r>
              <a:rPr lang="en-GB" sz="2100" dirty="0" err="1">
                <a:solidFill>
                  <a:srgbClr val="FFFFFF"/>
                </a:solidFill>
              </a:rPr>
              <a:t>reçu</a:t>
            </a:r>
            <a:r>
              <a:rPr lang="en-GB" sz="2100" dirty="0">
                <a:solidFill>
                  <a:srgbClr val="FFFFFF"/>
                </a:solidFill>
              </a:rPr>
              <a:t> le Prix de la </a:t>
            </a:r>
            <a:r>
              <a:rPr lang="en-GB" sz="2100" dirty="0" err="1">
                <a:solidFill>
                  <a:srgbClr val="FFFFFF"/>
                </a:solidFill>
              </a:rPr>
              <a:t>mise</a:t>
            </a:r>
            <a:r>
              <a:rPr lang="en-GB" sz="2100" dirty="0">
                <a:solidFill>
                  <a:srgbClr val="FFFFFF"/>
                </a:solidFill>
              </a:rPr>
              <a:t> en scène au Festival de Cannes 2005, </a:t>
            </a:r>
            <a:r>
              <a:rPr lang="en-GB" sz="2100" dirty="0" err="1">
                <a:solidFill>
                  <a:srgbClr val="FFFFFF"/>
                </a:solidFill>
              </a:rPr>
              <a:t>mais</a:t>
            </a:r>
            <a:r>
              <a:rPr lang="en-GB" sz="2100" dirty="0">
                <a:solidFill>
                  <a:srgbClr val="FFFFFF"/>
                </a:solidFill>
              </a:rPr>
              <a:t> </a:t>
            </a:r>
            <a:r>
              <a:rPr lang="en-GB" sz="2100" dirty="0" err="1">
                <a:solidFill>
                  <a:srgbClr val="FFFFFF"/>
                </a:solidFill>
              </a:rPr>
              <a:t>aurait</a:t>
            </a:r>
            <a:r>
              <a:rPr lang="en-GB" sz="2100" dirty="0">
                <a:solidFill>
                  <a:srgbClr val="FFFFFF"/>
                </a:solidFill>
              </a:rPr>
              <a:t> </a:t>
            </a:r>
            <a:r>
              <a:rPr lang="en-GB" sz="2100" dirty="0" err="1">
                <a:solidFill>
                  <a:srgbClr val="FFFFFF"/>
                </a:solidFill>
              </a:rPr>
              <a:t>mérité</a:t>
            </a:r>
            <a:r>
              <a:rPr lang="en-GB" sz="2100" dirty="0">
                <a:solidFill>
                  <a:srgbClr val="FFFFFF"/>
                </a:solidFill>
              </a:rPr>
              <a:t> </a:t>
            </a:r>
            <a:r>
              <a:rPr lang="en-GB" sz="2100" dirty="0" err="1">
                <a:solidFill>
                  <a:srgbClr val="FFFFFF"/>
                </a:solidFill>
              </a:rPr>
              <a:t>bien</a:t>
            </a:r>
            <a:r>
              <a:rPr lang="en-GB" sz="2100" dirty="0">
                <a:solidFill>
                  <a:srgbClr val="FFFFFF"/>
                </a:solidFill>
              </a:rPr>
              <a:t> plus encore...Daniel Auteuil, </a:t>
            </a:r>
            <a:r>
              <a:rPr lang="en-GB" sz="2100" dirty="0" err="1">
                <a:solidFill>
                  <a:srgbClr val="FFFFFF"/>
                </a:solidFill>
              </a:rPr>
              <a:t>mari</a:t>
            </a:r>
            <a:r>
              <a:rPr lang="en-GB" sz="2100" dirty="0">
                <a:solidFill>
                  <a:srgbClr val="FFFFFF"/>
                </a:solidFill>
              </a:rPr>
              <a:t> </a:t>
            </a:r>
            <a:r>
              <a:rPr lang="en-GB" sz="2100" dirty="0" err="1">
                <a:solidFill>
                  <a:srgbClr val="FFFFFF"/>
                </a:solidFill>
              </a:rPr>
              <a:t>tâchant</a:t>
            </a:r>
            <a:r>
              <a:rPr lang="en-GB" sz="2100" dirty="0">
                <a:solidFill>
                  <a:srgbClr val="FFFFFF"/>
                </a:solidFill>
              </a:rPr>
              <a:t> de faire bonne figure, </a:t>
            </a:r>
            <a:r>
              <a:rPr lang="en-GB" sz="2100" dirty="0" err="1">
                <a:solidFill>
                  <a:srgbClr val="FFFFFF"/>
                </a:solidFill>
              </a:rPr>
              <a:t>vire</a:t>
            </a:r>
            <a:r>
              <a:rPr lang="en-GB" sz="2100" dirty="0">
                <a:solidFill>
                  <a:srgbClr val="FFFFFF"/>
                </a:solidFill>
              </a:rPr>
              <a:t> au trouble et </a:t>
            </a:r>
            <a:r>
              <a:rPr lang="en-GB" sz="2100" dirty="0" err="1">
                <a:solidFill>
                  <a:srgbClr val="FFFFFF"/>
                </a:solidFill>
              </a:rPr>
              <a:t>presque</a:t>
            </a:r>
            <a:r>
              <a:rPr lang="en-GB" sz="2100" dirty="0">
                <a:solidFill>
                  <a:srgbClr val="FFFFFF"/>
                </a:solidFill>
              </a:rPr>
              <a:t> </a:t>
            </a:r>
            <a:r>
              <a:rPr lang="en-GB" sz="2100" dirty="0" err="1">
                <a:solidFill>
                  <a:srgbClr val="FFFFFF"/>
                </a:solidFill>
              </a:rPr>
              <a:t>à</a:t>
            </a:r>
            <a:r>
              <a:rPr lang="en-GB" sz="2100" dirty="0">
                <a:solidFill>
                  <a:srgbClr val="FFFFFF"/>
                </a:solidFill>
              </a:rPr>
              <a:t> </a:t>
            </a:r>
            <a:r>
              <a:rPr lang="en-GB" sz="2100" dirty="0" err="1">
                <a:solidFill>
                  <a:srgbClr val="FFFFFF"/>
                </a:solidFill>
              </a:rPr>
              <a:t>l’indécent</a:t>
            </a:r>
            <a:r>
              <a:rPr lang="en-GB" sz="2100" dirty="0">
                <a:solidFill>
                  <a:srgbClr val="FFFFFF"/>
                </a:solidFill>
              </a:rPr>
              <a:t>, </a:t>
            </a:r>
            <a:r>
              <a:rPr lang="en-GB" sz="2100" dirty="0" err="1">
                <a:solidFill>
                  <a:srgbClr val="FFFFFF"/>
                </a:solidFill>
              </a:rPr>
              <a:t>tant</a:t>
            </a:r>
            <a:r>
              <a:rPr lang="en-GB" sz="2100" dirty="0">
                <a:solidFill>
                  <a:srgbClr val="FFFFFF"/>
                </a:solidFill>
              </a:rPr>
              <a:t> son </a:t>
            </a:r>
            <a:r>
              <a:rPr lang="en-GB" sz="2100" dirty="0" err="1">
                <a:solidFill>
                  <a:srgbClr val="FFFFFF"/>
                </a:solidFill>
              </a:rPr>
              <a:t>personnage</a:t>
            </a:r>
            <a:r>
              <a:rPr lang="en-GB" sz="2100" dirty="0">
                <a:solidFill>
                  <a:srgbClr val="FFFFFF"/>
                </a:solidFill>
              </a:rPr>
              <a:t> refuse de </a:t>
            </a:r>
            <a:r>
              <a:rPr lang="en-GB" sz="2100" dirty="0" err="1">
                <a:solidFill>
                  <a:srgbClr val="FFFFFF"/>
                </a:solidFill>
              </a:rPr>
              <a:t>s’impliquer</a:t>
            </a:r>
            <a:r>
              <a:rPr lang="en-GB" sz="2100" dirty="0">
                <a:solidFill>
                  <a:srgbClr val="FFFFFF"/>
                </a:solidFill>
              </a:rPr>
              <a:t>. </a:t>
            </a:r>
            <a:r>
              <a:rPr lang="en-GB" sz="2100" dirty="0" err="1">
                <a:solidFill>
                  <a:srgbClr val="FFFFFF"/>
                </a:solidFill>
              </a:rPr>
              <a:t>Paranoïa</a:t>
            </a:r>
            <a:r>
              <a:rPr lang="en-GB" sz="2100" dirty="0">
                <a:solidFill>
                  <a:srgbClr val="FFFFFF"/>
                </a:solidFill>
              </a:rPr>
              <a:t>, </a:t>
            </a:r>
            <a:r>
              <a:rPr lang="en-GB" sz="2100" dirty="0" err="1">
                <a:solidFill>
                  <a:srgbClr val="FFFFFF"/>
                </a:solidFill>
              </a:rPr>
              <a:t>culpabilité</a:t>
            </a:r>
            <a:r>
              <a:rPr lang="en-GB" sz="2100" dirty="0">
                <a:solidFill>
                  <a:srgbClr val="FFFFFF"/>
                </a:solidFill>
              </a:rPr>
              <a:t>, </a:t>
            </a:r>
            <a:r>
              <a:rPr lang="en-GB" sz="2100" dirty="0" err="1">
                <a:solidFill>
                  <a:srgbClr val="FFFFFF"/>
                </a:solidFill>
              </a:rPr>
              <a:t>aveux</a:t>
            </a:r>
            <a:r>
              <a:rPr lang="en-GB" sz="2100" dirty="0">
                <a:solidFill>
                  <a:srgbClr val="FFFFFF"/>
                </a:solidFill>
              </a:rPr>
              <a:t>, </a:t>
            </a:r>
            <a:r>
              <a:rPr lang="en-GB" sz="2100" dirty="0" err="1">
                <a:solidFill>
                  <a:srgbClr val="FFFFFF"/>
                </a:solidFill>
              </a:rPr>
              <a:t>sont</a:t>
            </a:r>
            <a:r>
              <a:rPr lang="en-GB" sz="2100" dirty="0">
                <a:solidFill>
                  <a:srgbClr val="FFFFFF"/>
                </a:solidFill>
              </a:rPr>
              <a:t> au programme de </a:t>
            </a:r>
            <a:r>
              <a:rPr lang="en-GB" sz="2100" dirty="0" err="1">
                <a:solidFill>
                  <a:srgbClr val="FFFFFF"/>
                </a:solidFill>
              </a:rPr>
              <a:t>ce</a:t>
            </a:r>
            <a:r>
              <a:rPr lang="en-GB" sz="2100" dirty="0">
                <a:solidFill>
                  <a:srgbClr val="FFFFFF"/>
                </a:solidFill>
              </a:rPr>
              <a:t> film, fort et </a:t>
            </a:r>
            <a:r>
              <a:rPr lang="en-GB" sz="2100" dirty="0" err="1">
                <a:solidFill>
                  <a:srgbClr val="FFFFFF"/>
                </a:solidFill>
              </a:rPr>
              <a:t>perturbant</a:t>
            </a:r>
            <a:r>
              <a:rPr lang="en-GB" sz="2100" dirty="0" smtClean="0">
                <a:solidFill>
                  <a:srgbClr val="FFFFFF"/>
                </a:solidFill>
              </a:rPr>
              <a:t>.” - </a:t>
            </a:r>
            <a:r>
              <a:rPr lang="en-GB" sz="2100" dirty="0">
                <a:solidFill>
                  <a:srgbClr val="FFFFFF"/>
                </a:solidFill>
              </a:rPr>
              <a:t>Olivier </a:t>
            </a:r>
            <a:r>
              <a:rPr lang="en-GB" sz="2100" dirty="0" err="1" smtClean="0">
                <a:solidFill>
                  <a:srgbClr val="FFFFFF"/>
                </a:solidFill>
              </a:rPr>
              <a:t>Bachelard</a:t>
            </a:r>
            <a:r>
              <a:rPr lang="en-GB" sz="2100" dirty="0" smtClean="0">
                <a:solidFill>
                  <a:srgbClr val="FFFFFF"/>
                </a:solidFill>
              </a:rPr>
              <a:t> (</a:t>
            </a:r>
            <a:r>
              <a:rPr lang="en-GB" sz="2100" dirty="0" err="1" smtClean="0">
                <a:solidFill>
                  <a:srgbClr val="FFFFFF"/>
                </a:solidFill>
              </a:rPr>
              <a:t>www.abusdecine.com</a:t>
            </a:r>
            <a:r>
              <a:rPr lang="en-GB" sz="2100" dirty="0" smtClean="0">
                <a:solidFill>
                  <a:srgbClr val="FFFFFF"/>
                </a:solidFill>
              </a:rPr>
              <a:t>)</a:t>
            </a:r>
            <a:endParaRPr lang="en-GB" sz="2100" dirty="0">
              <a:solidFill>
                <a:srgbClr val="FFFFFF"/>
              </a:solidFill>
            </a:endParaRPr>
          </a:p>
        </p:txBody>
      </p:sp>
    </p:spTree>
    <p:extLst>
      <p:ext uri="{BB962C8B-B14F-4D97-AF65-F5344CB8AC3E}">
        <p14:creationId xmlns:p14="http://schemas.microsoft.com/office/powerpoint/2010/main" val="22963545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chemeClr val="bg1"/>
                </a:solidFill>
              </a:rPr>
              <a:t>OUR OPINION</a:t>
            </a:r>
            <a:endParaRPr lang="en-GB" b="1" dirty="0">
              <a:solidFill>
                <a:schemeClr val="bg1"/>
              </a:solidFill>
            </a:endParaRPr>
          </a:p>
        </p:txBody>
      </p:sp>
      <p:sp>
        <p:nvSpPr>
          <p:cNvPr id="3" name="Content Placeholder 2"/>
          <p:cNvSpPr>
            <a:spLocks noGrp="1"/>
          </p:cNvSpPr>
          <p:nvPr>
            <p:ph idx="1"/>
          </p:nvPr>
        </p:nvSpPr>
        <p:spPr/>
        <p:txBody>
          <a:bodyPr/>
          <a:lstStyle/>
          <a:p>
            <a:r>
              <a:rPr lang="en-GB" dirty="0" smtClean="0">
                <a:solidFill>
                  <a:schemeClr val="bg1"/>
                </a:solidFill>
              </a:rPr>
              <a:t>Deceived by trailer</a:t>
            </a:r>
          </a:p>
          <a:p>
            <a:r>
              <a:rPr lang="en-GB" dirty="0" smtClean="0">
                <a:solidFill>
                  <a:schemeClr val="bg1"/>
                </a:solidFill>
              </a:rPr>
              <a:t>We weren’t thrilled as promised</a:t>
            </a:r>
          </a:p>
          <a:p>
            <a:r>
              <a:rPr lang="en-GB" dirty="0" smtClean="0">
                <a:solidFill>
                  <a:schemeClr val="bg1"/>
                </a:solidFill>
              </a:rPr>
              <a:t>However, Auteuil’s performance convincing</a:t>
            </a:r>
          </a:p>
          <a:p>
            <a:r>
              <a:rPr lang="en-GB" dirty="0" smtClean="0">
                <a:solidFill>
                  <a:schemeClr val="bg1"/>
                </a:solidFill>
              </a:rPr>
              <a:t>BUT ambiguous ending left us somewhat dissatisfied </a:t>
            </a:r>
          </a:p>
          <a:p>
            <a:r>
              <a:rPr lang="en-GB" dirty="0" smtClean="0">
                <a:solidFill>
                  <a:schemeClr val="bg1"/>
                </a:solidFill>
              </a:rPr>
              <a:t>Despite all this we’d </a:t>
            </a:r>
            <a:r>
              <a:rPr lang="en-GB" dirty="0" err="1" smtClean="0">
                <a:solidFill>
                  <a:schemeClr val="bg1"/>
                </a:solidFill>
              </a:rPr>
              <a:t>probs</a:t>
            </a:r>
            <a:r>
              <a:rPr lang="en-GB" smtClean="0">
                <a:solidFill>
                  <a:schemeClr val="bg1"/>
                </a:solidFill>
              </a:rPr>
              <a:t> give it a solid 7/10 </a:t>
            </a:r>
            <a:endParaRPr lang="en-GB" dirty="0">
              <a:solidFill>
                <a:schemeClr val="bg1"/>
              </a:solidFill>
            </a:endParaRPr>
          </a:p>
        </p:txBody>
      </p:sp>
    </p:spTree>
    <p:extLst>
      <p:ext uri="{BB962C8B-B14F-4D97-AF65-F5344CB8AC3E}">
        <p14:creationId xmlns:p14="http://schemas.microsoft.com/office/powerpoint/2010/main" val="23568396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_w0J9myz14I?version=3&amp;hl=en_US"/>
          <p:cNvPicPr>
            <a:picLocks noRot="1" noChangeAspect="1"/>
          </p:cNvPicPr>
          <p:nvPr>
            <a:quickTimeFile r:link="rId1"/>
          </p:nvPr>
        </p:nvPicPr>
        <p:blipFill>
          <a:blip r:embed="rId3"/>
          <a:stretch>
            <a:fillRect/>
          </a:stretch>
        </p:blipFill>
        <p:spPr>
          <a:xfrm>
            <a:off x="179512" y="188640"/>
            <a:ext cx="8784976" cy="6588732"/>
          </a:xfrm>
          <a:prstGeom prst="rect">
            <a:avLst/>
          </a:prstGeom>
        </p:spPr>
      </p:pic>
    </p:spTree>
    <p:extLst>
      <p:ext uri="{BB962C8B-B14F-4D97-AF65-F5344CB8AC3E}">
        <p14:creationId xmlns:p14="http://schemas.microsoft.com/office/powerpoint/2010/main" val="3949663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7992888" cy="1080120"/>
          </a:xfrm>
        </p:spPr>
        <p:txBody>
          <a:bodyPr>
            <a:normAutofit/>
          </a:bodyPr>
          <a:lstStyle/>
          <a:p>
            <a:r>
              <a:rPr lang="en-GB" sz="5400" b="1" dirty="0" smtClean="0">
                <a:solidFill>
                  <a:schemeClr val="bg1"/>
                </a:solidFill>
              </a:rPr>
              <a:t>PLOT</a:t>
            </a:r>
            <a:endParaRPr lang="en-GB" sz="5400" b="1" dirty="0">
              <a:solidFill>
                <a:schemeClr val="bg1"/>
              </a:solidFill>
            </a:endParaRPr>
          </a:p>
        </p:txBody>
      </p:sp>
      <p:sp>
        <p:nvSpPr>
          <p:cNvPr id="3" name="Content Placeholder 2"/>
          <p:cNvSpPr>
            <a:spLocks noGrp="1"/>
          </p:cNvSpPr>
          <p:nvPr>
            <p:ph idx="1"/>
          </p:nvPr>
        </p:nvSpPr>
        <p:spPr>
          <a:xfrm>
            <a:off x="467544" y="1412776"/>
            <a:ext cx="8229600" cy="5184576"/>
          </a:xfrm>
          <a:solidFill>
            <a:schemeClr val="tx1"/>
          </a:solidFill>
        </p:spPr>
        <p:txBody>
          <a:bodyPr>
            <a:normAutofit/>
          </a:bodyPr>
          <a:lstStyle/>
          <a:p>
            <a:r>
              <a:rPr lang="en-GB" sz="2400" dirty="0" smtClean="0">
                <a:solidFill>
                  <a:schemeClr val="bg1"/>
                </a:solidFill>
              </a:rPr>
              <a:t>Daniel Auteuil plays GEORGES, a famous presenter of an intellectual talk show and lives in an apartment in Paris with publisher wife Anne and son </a:t>
            </a:r>
            <a:r>
              <a:rPr lang="en-GB" sz="2400" dirty="0" err="1" smtClean="0">
                <a:solidFill>
                  <a:schemeClr val="bg1"/>
                </a:solidFill>
              </a:rPr>
              <a:t>Pierrot</a:t>
            </a:r>
            <a:r>
              <a:rPr lang="en-GB" sz="2400" dirty="0" smtClean="0">
                <a:solidFill>
                  <a:schemeClr val="bg1"/>
                </a:solidFill>
              </a:rPr>
              <a:t>, 12.</a:t>
            </a:r>
          </a:p>
          <a:p>
            <a:r>
              <a:rPr lang="en-GB" sz="2400" dirty="0" smtClean="0">
                <a:solidFill>
                  <a:schemeClr val="bg1"/>
                </a:solidFill>
              </a:rPr>
              <a:t>Georges is being sent creepy surveillance tapes of the exterior of their apartment, some accompanied by crude, child-like drawings.</a:t>
            </a:r>
          </a:p>
          <a:p>
            <a:r>
              <a:rPr lang="en-GB" sz="2400" dirty="0" smtClean="0">
                <a:solidFill>
                  <a:schemeClr val="bg1"/>
                </a:solidFill>
              </a:rPr>
              <a:t>G suspects he knows the sender, someone from his past - an Algerian man called </a:t>
            </a:r>
            <a:r>
              <a:rPr lang="en-GB" sz="2400" dirty="0" err="1" smtClean="0">
                <a:solidFill>
                  <a:schemeClr val="bg1"/>
                </a:solidFill>
              </a:rPr>
              <a:t>Majid</a:t>
            </a:r>
            <a:r>
              <a:rPr lang="en-GB" sz="2400" dirty="0">
                <a:solidFill>
                  <a:schemeClr val="bg1"/>
                </a:solidFill>
              </a:rPr>
              <a:t> </a:t>
            </a:r>
            <a:r>
              <a:rPr lang="en-GB" sz="2400" dirty="0" smtClean="0">
                <a:solidFill>
                  <a:schemeClr val="bg1"/>
                </a:solidFill>
              </a:rPr>
              <a:t>whose parents were killed in the ‘61 massacre, yet he refuses to tell his wife of these suspicions. </a:t>
            </a:r>
          </a:p>
          <a:p>
            <a:r>
              <a:rPr lang="en-GB" sz="2400" dirty="0" smtClean="0">
                <a:solidFill>
                  <a:schemeClr val="bg1"/>
                </a:solidFill>
              </a:rPr>
              <a:t>One tape leads G to </a:t>
            </a:r>
            <a:r>
              <a:rPr lang="en-GB" sz="2400" dirty="0" err="1" smtClean="0">
                <a:solidFill>
                  <a:schemeClr val="bg1"/>
                </a:solidFill>
              </a:rPr>
              <a:t>Majid’s</a:t>
            </a:r>
            <a:r>
              <a:rPr lang="en-GB" sz="2400" dirty="0" smtClean="0">
                <a:solidFill>
                  <a:schemeClr val="bg1"/>
                </a:solidFill>
              </a:rPr>
              <a:t> apartment and after accusations, </a:t>
            </a:r>
            <a:r>
              <a:rPr lang="en-GB" sz="2400" dirty="0" err="1" smtClean="0">
                <a:solidFill>
                  <a:schemeClr val="bg1"/>
                </a:solidFill>
              </a:rPr>
              <a:t>Majid</a:t>
            </a:r>
            <a:r>
              <a:rPr lang="en-GB" sz="2400" dirty="0" smtClean="0">
                <a:solidFill>
                  <a:schemeClr val="bg1"/>
                </a:solidFill>
              </a:rPr>
              <a:t> denies sending them.                                            </a:t>
            </a:r>
          </a:p>
        </p:txBody>
      </p:sp>
      <p:sp>
        <p:nvSpPr>
          <p:cNvPr id="4" name="TextBox 3"/>
          <p:cNvSpPr txBox="1"/>
          <p:nvPr/>
        </p:nvSpPr>
        <p:spPr>
          <a:xfrm>
            <a:off x="8532440" y="188640"/>
            <a:ext cx="360040" cy="369332"/>
          </a:xfrm>
          <a:prstGeom prst="rect">
            <a:avLst/>
          </a:prstGeom>
          <a:noFill/>
        </p:spPr>
        <p:txBody>
          <a:bodyPr wrap="square" rtlCol="0">
            <a:spAutoFit/>
          </a:bodyPr>
          <a:lstStyle/>
          <a:p>
            <a:r>
              <a:rPr lang="en-GB" dirty="0">
                <a:solidFill>
                  <a:schemeClr val="bg1"/>
                </a:solidFill>
              </a:rPr>
              <a:t>H</a:t>
            </a:r>
          </a:p>
        </p:txBody>
      </p:sp>
    </p:spTree>
    <p:extLst>
      <p:ext uri="{BB962C8B-B14F-4D97-AF65-F5344CB8AC3E}">
        <p14:creationId xmlns:p14="http://schemas.microsoft.com/office/powerpoint/2010/main" val="22990521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r>
              <a:rPr lang="en-GB" sz="5400" b="1" dirty="0" smtClean="0">
                <a:solidFill>
                  <a:schemeClr val="bg1"/>
                </a:solidFill>
              </a:rPr>
              <a:t>PLOT</a:t>
            </a:r>
            <a:endParaRPr lang="en-GB" sz="5400" b="1" dirty="0">
              <a:solidFill>
                <a:schemeClr val="bg1"/>
              </a:solidFill>
            </a:endParaRPr>
          </a:p>
        </p:txBody>
      </p:sp>
      <p:sp>
        <p:nvSpPr>
          <p:cNvPr id="3" name="Content Placeholder 2"/>
          <p:cNvSpPr>
            <a:spLocks noGrp="1"/>
          </p:cNvSpPr>
          <p:nvPr>
            <p:ph idx="1"/>
          </p:nvPr>
        </p:nvSpPr>
        <p:spPr>
          <a:xfrm>
            <a:off x="467544" y="1340768"/>
            <a:ext cx="8229600" cy="4896544"/>
          </a:xfrm>
        </p:spPr>
        <p:txBody>
          <a:bodyPr>
            <a:normAutofit/>
          </a:bodyPr>
          <a:lstStyle/>
          <a:p>
            <a:r>
              <a:rPr lang="en-GB" sz="2400" dirty="0">
                <a:solidFill>
                  <a:schemeClr val="bg1"/>
                </a:solidFill>
              </a:rPr>
              <a:t>Son </a:t>
            </a:r>
            <a:r>
              <a:rPr lang="en-GB" sz="2400" dirty="0" err="1">
                <a:solidFill>
                  <a:schemeClr val="bg1"/>
                </a:solidFill>
              </a:rPr>
              <a:t>Pierrot</a:t>
            </a:r>
            <a:r>
              <a:rPr lang="en-GB" sz="2400" dirty="0">
                <a:solidFill>
                  <a:schemeClr val="bg1"/>
                </a:solidFill>
              </a:rPr>
              <a:t> goes missing, he’d stayed at a friends without saying. Once home he accuses mother Anne of </a:t>
            </a:r>
            <a:r>
              <a:rPr lang="en-GB" sz="2400" dirty="0" smtClean="0">
                <a:solidFill>
                  <a:schemeClr val="bg1"/>
                </a:solidFill>
              </a:rPr>
              <a:t>adultery.</a:t>
            </a:r>
          </a:p>
          <a:p>
            <a:r>
              <a:rPr lang="en-GB" sz="2400" dirty="0" smtClean="0">
                <a:solidFill>
                  <a:schemeClr val="bg1"/>
                </a:solidFill>
              </a:rPr>
              <a:t>After an invitation, G returns to </a:t>
            </a:r>
            <a:r>
              <a:rPr lang="en-GB" sz="2400" dirty="0" err="1" smtClean="0">
                <a:solidFill>
                  <a:schemeClr val="bg1"/>
                </a:solidFill>
              </a:rPr>
              <a:t>Majid’s</a:t>
            </a:r>
            <a:r>
              <a:rPr lang="en-GB" sz="2400" dirty="0" smtClean="0">
                <a:solidFill>
                  <a:schemeClr val="bg1"/>
                </a:solidFill>
              </a:rPr>
              <a:t> apartment where he watches as </a:t>
            </a:r>
            <a:r>
              <a:rPr lang="en-GB" sz="2400" dirty="0" err="1" smtClean="0">
                <a:solidFill>
                  <a:schemeClr val="bg1"/>
                </a:solidFill>
              </a:rPr>
              <a:t>Majid</a:t>
            </a:r>
            <a:r>
              <a:rPr lang="en-GB" sz="2400" dirty="0" smtClean="0">
                <a:solidFill>
                  <a:schemeClr val="bg1"/>
                </a:solidFill>
              </a:rPr>
              <a:t> slits his own throat.</a:t>
            </a:r>
          </a:p>
          <a:p>
            <a:r>
              <a:rPr lang="en-GB" sz="2400" dirty="0" smtClean="0">
                <a:solidFill>
                  <a:schemeClr val="bg1"/>
                </a:solidFill>
              </a:rPr>
              <a:t>G now comes clean to his wife – aged 6 he tricked </a:t>
            </a:r>
            <a:r>
              <a:rPr lang="en-GB" sz="2400" dirty="0" err="1" smtClean="0">
                <a:solidFill>
                  <a:schemeClr val="bg1"/>
                </a:solidFill>
              </a:rPr>
              <a:t>Majid</a:t>
            </a:r>
            <a:r>
              <a:rPr lang="en-GB" sz="2400" dirty="0" smtClean="0">
                <a:solidFill>
                  <a:schemeClr val="bg1"/>
                </a:solidFill>
              </a:rPr>
              <a:t> into cutting a chicken’s head off to prevent his parents from adopting him. </a:t>
            </a:r>
            <a:r>
              <a:rPr lang="en-GB" sz="2400" dirty="0" err="1" smtClean="0">
                <a:solidFill>
                  <a:schemeClr val="bg1"/>
                </a:solidFill>
              </a:rPr>
              <a:t>Majid</a:t>
            </a:r>
            <a:r>
              <a:rPr lang="en-GB" sz="2400" dirty="0" smtClean="0">
                <a:solidFill>
                  <a:schemeClr val="bg1"/>
                </a:solidFill>
              </a:rPr>
              <a:t> was sent to an orphanage.</a:t>
            </a:r>
          </a:p>
          <a:p>
            <a:r>
              <a:rPr lang="en-GB" sz="2400" dirty="0" smtClean="0">
                <a:solidFill>
                  <a:schemeClr val="bg1"/>
                </a:solidFill>
              </a:rPr>
              <a:t>G has some confrontation with </a:t>
            </a:r>
            <a:r>
              <a:rPr lang="en-GB" sz="2400" dirty="0" err="1" smtClean="0">
                <a:solidFill>
                  <a:schemeClr val="bg1"/>
                </a:solidFill>
              </a:rPr>
              <a:t>Majid’s</a:t>
            </a:r>
            <a:r>
              <a:rPr lang="en-GB" sz="2400" dirty="0" smtClean="0">
                <a:solidFill>
                  <a:schemeClr val="bg1"/>
                </a:solidFill>
              </a:rPr>
              <a:t> son, he denies sending the tapes and G denies responsibility for his father’s unhappiness/death.</a:t>
            </a:r>
          </a:p>
          <a:p>
            <a:r>
              <a:rPr lang="en-GB" sz="2400" dirty="0" smtClean="0">
                <a:solidFill>
                  <a:schemeClr val="bg1"/>
                </a:solidFill>
              </a:rPr>
              <a:t>Shot of school steps as end credits start to roll – in a corner we see </a:t>
            </a:r>
            <a:r>
              <a:rPr lang="en-GB" sz="2400" dirty="0" err="1" smtClean="0">
                <a:solidFill>
                  <a:schemeClr val="bg1"/>
                </a:solidFill>
              </a:rPr>
              <a:t>Pierrot</a:t>
            </a:r>
            <a:r>
              <a:rPr lang="en-GB" sz="2400" dirty="0" smtClean="0">
                <a:solidFill>
                  <a:schemeClr val="bg1"/>
                </a:solidFill>
              </a:rPr>
              <a:t> and </a:t>
            </a:r>
            <a:r>
              <a:rPr lang="en-GB" sz="2400" dirty="0" err="1" smtClean="0">
                <a:solidFill>
                  <a:schemeClr val="bg1"/>
                </a:solidFill>
              </a:rPr>
              <a:t>Majid’s</a:t>
            </a:r>
            <a:r>
              <a:rPr lang="en-GB" sz="2400" dirty="0" smtClean="0">
                <a:solidFill>
                  <a:schemeClr val="bg1"/>
                </a:solidFill>
              </a:rPr>
              <a:t> son having a conversation.</a:t>
            </a:r>
            <a:endParaRPr lang="en-GB" sz="2400" dirty="0">
              <a:solidFill>
                <a:schemeClr val="bg1"/>
              </a:solidFill>
            </a:endParaRPr>
          </a:p>
        </p:txBody>
      </p:sp>
      <p:sp>
        <p:nvSpPr>
          <p:cNvPr id="4" name="TextBox 3"/>
          <p:cNvSpPr txBox="1"/>
          <p:nvPr/>
        </p:nvSpPr>
        <p:spPr>
          <a:xfrm>
            <a:off x="8748464" y="116632"/>
            <a:ext cx="216024" cy="369332"/>
          </a:xfrm>
          <a:prstGeom prst="rect">
            <a:avLst/>
          </a:prstGeom>
          <a:noFill/>
        </p:spPr>
        <p:txBody>
          <a:bodyPr wrap="square" rtlCol="0">
            <a:spAutoFit/>
          </a:bodyPr>
          <a:lstStyle/>
          <a:p>
            <a:r>
              <a:rPr lang="en-GB" dirty="0" smtClean="0">
                <a:solidFill>
                  <a:schemeClr val="bg1"/>
                </a:solidFill>
              </a:rPr>
              <a:t>A</a:t>
            </a:r>
            <a:endParaRPr lang="en-GB" dirty="0">
              <a:solidFill>
                <a:schemeClr val="bg1"/>
              </a:solidFill>
            </a:endParaRPr>
          </a:p>
        </p:txBody>
      </p:sp>
    </p:spTree>
    <p:extLst>
      <p:ext uri="{BB962C8B-B14F-4D97-AF65-F5344CB8AC3E}">
        <p14:creationId xmlns:p14="http://schemas.microsoft.com/office/powerpoint/2010/main" val="31960517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p:spPr>
        <p:txBody>
          <a:bodyPr/>
          <a:lstStyle/>
          <a:p>
            <a:r>
              <a:rPr lang="en-GB" b="1" dirty="0" smtClean="0">
                <a:solidFill>
                  <a:schemeClr val="bg1"/>
                </a:solidFill>
              </a:rPr>
              <a:t>GUILT</a:t>
            </a:r>
            <a:endParaRPr lang="en-GB" b="1" dirty="0">
              <a:solidFill>
                <a:schemeClr val="bg1"/>
              </a:solidFill>
            </a:endParaRPr>
          </a:p>
        </p:txBody>
      </p:sp>
      <p:sp>
        <p:nvSpPr>
          <p:cNvPr id="4" name="Content Placeholder 3"/>
          <p:cNvSpPr>
            <a:spLocks noGrp="1"/>
          </p:cNvSpPr>
          <p:nvPr>
            <p:ph idx="1"/>
          </p:nvPr>
        </p:nvSpPr>
        <p:spPr/>
        <p:txBody>
          <a:bodyPr>
            <a:normAutofit fontScale="70000" lnSpcReduction="20000"/>
          </a:bodyPr>
          <a:lstStyle/>
          <a:p>
            <a:pPr>
              <a:lnSpc>
                <a:spcPct val="120000"/>
              </a:lnSpc>
            </a:pPr>
            <a:r>
              <a:rPr lang="en-GB" sz="4000" dirty="0" smtClean="0">
                <a:solidFill>
                  <a:schemeClr val="bg1"/>
                </a:solidFill>
              </a:rPr>
              <a:t>France’s guilt over colonial memory, struggling to deal with the past.</a:t>
            </a:r>
          </a:p>
          <a:p>
            <a:pPr>
              <a:lnSpc>
                <a:spcPct val="120000"/>
              </a:lnSpc>
            </a:pPr>
            <a:r>
              <a:rPr lang="en-GB" sz="4000" dirty="0" smtClean="0">
                <a:solidFill>
                  <a:schemeClr val="bg1"/>
                </a:solidFill>
              </a:rPr>
              <a:t>17</a:t>
            </a:r>
            <a:r>
              <a:rPr lang="en-GB" sz="4000" baseline="30000" dirty="0" smtClean="0">
                <a:solidFill>
                  <a:schemeClr val="bg1"/>
                </a:solidFill>
              </a:rPr>
              <a:t>th</a:t>
            </a:r>
            <a:r>
              <a:rPr lang="en-GB" sz="4000" dirty="0" smtClean="0">
                <a:solidFill>
                  <a:schemeClr val="bg1"/>
                </a:solidFill>
              </a:rPr>
              <a:t> October 1961 – Paris police force kill Algerian FLN demonstrators, 200+ bodies dumped in the Seine. </a:t>
            </a:r>
          </a:p>
          <a:p>
            <a:pPr>
              <a:lnSpc>
                <a:spcPct val="120000"/>
              </a:lnSpc>
            </a:pPr>
            <a:r>
              <a:rPr lang="en-GB" sz="4000" dirty="0" smtClean="0">
                <a:solidFill>
                  <a:schemeClr val="bg1"/>
                </a:solidFill>
              </a:rPr>
              <a:t>Commentary on the collective French amnesia of the treatment on French Algerians </a:t>
            </a:r>
          </a:p>
          <a:p>
            <a:pPr>
              <a:lnSpc>
                <a:spcPct val="120000"/>
              </a:lnSpc>
            </a:pPr>
            <a:r>
              <a:rPr lang="en-GB" sz="4000" dirty="0" smtClean="0">
                <a:solidFill>
                  <a:schemeClr val="bg1"/>
                </a:solidFill>
              </a:rPr>
              <a:t>Georges vague explanations and frequent use of ‘</a:t>
            </a:r>
            <a:r>
              <a:rPr lang="en-GB" sz="4000" dirty="0" err="1" smtClean="0">
                <a:solidFill>
                  <a:schemeClr val="bg1"/>
                </a:solidFill>
              </a:rPr>
              <a:t>alors</a:t>
            </a:r>
            <a:r>
              <a:rPr lang="en-GB" sz="4000" dirty="0" smtClean="0">
                <a:solidFill>
                  <a:schemeClr val="bg1"/>
                </a:solidFill>
              </a:rPr>
              <a:t>’ and ‘</a:t>
            </a:r>
            <a:r>
              <a:rPr lang="en-GB" sz="4000" dirty="0" err="1" smtClean="0">
                <a:solidFill>
                  <a:schemeClr val="bg1"/>
                </a:solidFill>
              </a:rPr>
              <a:t>rien</a:t>
            </a:r>
            <a:r>
              <a:rPr lang="en-GB" sz="4000" dirty="0" smtClean="0">
                <a:solidFill>
                  <a:schemeClr val="bg1"/>
                </a:solidFill>
              </a:rPr>
              <a:t>’</a:t>
            </a:r>
            <a:endParaRPr lang="en-GB" sz="4000" dirty="0">
              <a:solidFill>
                <a:schemeClr val="bg1"/>
              </a:solidFill>
            </a:endParaRPr>
          </a:p>
          <a:p>
            <a:pPr marL="0" indent="0">
              <a:buNone/>
            </a:pPr>
            <a:r>
              <a:rPr lang="en-GB" sz="2400" dirty="0" smtClean="0">
                <a:solidFill>
                  <a:schemeClr val="bg1"/>
                </a:solidFill>
              </a:rPr>
              <a:t> </a:t>
            </a:r>
            <a:endParaRPr lang="en-GB" sz="2400" dirty="0">
              <a:solidFill>
                <a:schemeClr val="bg1"/>
              </a:solidFill>
            </a:endParaRPr>
          </a:p>
        </p:txBody>
      </p:sp>
    </p:spTree>
    <p:extLst>
      <p:ext uri="{BB962C8B-B14F-4D97-AF65-F5344CB8AC3E}">
        <p14:creationId xmlns:p14="http://schemas.microsoft.com/office/powerpoint/2010/main" val="40549959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chemeClr val="bg1"/>
                </a:solidFill>
              </a:rPr>
              <a:t>GUILT</a:t>
            </a:r>
            <a:endParaRPr lang="en-GB" b="1" dirty="0">
              <a:solidFill>
                <a:schemeClr val="bg1"/>
              </a:solidFill>
            </a:endParaRPr>
          </a:p>
        </p:txBody>
      </p:sp>
      <p:sp>
        <p:nvSpPr>
          <p:cNvPr id="3" name="Content Placeholder 2"/>
          <p:cNvSpPr>
            <a:spLocks noGrp="1"/>
          </p:cNvSpPr>
          <p:nvPr>
            <p:ph idx="1"/>
          </p:nvPr>
        </p:nvSpPr>
        <p:spPr/>
        <p:txBody>
          <a:bodyPr/>
          <a:lstStyle/>
          <a:p>
            <a:r>
              <a:rPr lang="en-GB" dirty="0" smtClean="0">
                <a:solidFill>
                  <a:schemeClr val="bg1"/>
                </a:solidFill>
              </a:rPr>
              <a:t>Is Georges responsible for what he did aged 6?</a:t>
            </a:r>
          </a:p>
          <a:p>
            <a:r>
              <a:rPr lang="en-GB" dirty="0" smtClean="0">
                <a:solidFill>
                  <a:schemeClr val="bg1"/>
                </a:solidFill>
              </a:rPr>
              <a:t>Haunted by his own past, shown through flashbacks</a:t>
            </a:r>
          </a:p>
          <a:p>
            <a:r>
              <a:rPr lang="en-GB" dirty="0" smtClean="0">
                <a:solidFill>
                  <a:schemeClr val="bg1"/>
                </a:solidFill>
              </a:rPr>
              <a:t>Narrative follows Georges struggling with his subconscious as he comes to terms with his actions</a:t>
            </a:r>
          </a:p>
          <a:p>
            <a:endParaRPr lang="en-GB" dirty="0">
              <a:solidFill>
                <a:schemeClr val="bg1"/>
              </a:solidFill>
            </a:endParaRPr>
          </a:p>
        </p:txBody>
      </p:sp>
    </p:spTree>
    <p:extLst>
      <p:ext uri="{BB962C8B-B14F-4D97-AF65-F5344CB8AC3E}">
        <p14:creationId xmlns:p14="http://schemas.microsoft.com/office/powerpoint/2010/main" val="8978565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chemeClr val="bg1"/>
                </a:solidFill>
              </a:rPr>
              <a:t>SOCIAL DIVISIONS</a:t>
            </a:r>
            <a:endParaRPr lang="en-GB" b="1" dirty="0">
              <a:solidFill>
                <a:schemeClr val="bg1"/>
              </a:solidFill>
            </a:endParaRPr>
          </a:p>
        </p:txBody>
      </p:sp>
      <p:sp>
        <p:nvSpPr>
          <p:cNvPr id="3" name="Content Placeholder 2"/>
          <p:cNvSpPr>
            <a:spLocks noGrp="1"/>
          </p:cNvSpPr>
          <p:nvPr>
            <p:ph idx="1"/>
          </p:nvPr>
        </p:nvSpPr>
        <p:spPr/>
        <p:txBody>
          <a:bodyPr/>
          <a:lstStyle/>
          <a:p>
            <a:pPr marL="0" indent="0">
              <a:buNone/>
            </a:pPr>
            <a:endParaRPr lang="en-GB" dirty="0">
              <a:solidFill>
                <a:schemeClr val="bg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628799"/>
            <a:ext cx="8352928" cy="4311189"/>
          </a:xfrm>
          <a:prstGeom prst="rect">
            <a:avLst/>
          </a:prstGeom>
        </p:spPr>
      </p:pic>
    </p:spTree>
    <p:extLst>
      <p:ext uri="{BB962C8B-B14F-4D97-AF65-F5344CB8AC3E}">
        <p14:creationId xmlns:p14="http://schemas.microsoft.com/office/powerpoint/2010/main" val="411281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chemeClr val="bg1"/>
                </a:solidFill>
              </a:rPr>
              <a:t>SOCIAL DIVISIONS</a:t>
            </a:r>
            <a:endParaRPr lang="en-GB" b="1" dirty="0">
              <a:solidFill>
                <a:schemeClr val="bg1"/>
              </a:solidFill>
            </a:endParaRPr>
          </a:p>
        </p:txBody>
      </p:sp>
      <p:sp>
        <p:nvSpPr>
          <p:cNvPr id="3" name="Content Placeholder 2"/>
          <p:cNvSpPr>
            <a:spLocks noGrp="1"/>
          </p:cNvSpPr>
          <p:nvPr>
            <p:ph idx="1"/>
          </p:nvPr>
        </p:nvSpPr>
        <p:spPr/>
        <p:txBody>
          <a:bodyPr/>
          <a:lstStyle/>
          <a:p>
            <a:r>
              <a:rPr lang="en-GB" dirty="0" smtClean="0">
                <a:solidFill>
                  <a:schemeClr val="bg1"/>
                </a:solidFill>
              </a:rPr>
              <a:t>Unfair treatment of </a:t>
            </a:r>
            <a:r>
              <a:rPr lang="en-GB" dirty="0">
                <a:solidFill>
                  <a:schemeClr val="bg1"/>
                </a:solidFill>
              </a:rPr>
              <a:t>e</a:t>
            </a:r>
            <a:r>
              <a:rPr lang="en-GB" dirty="0" smtClean="0">
                <a:solidFill>
                  <a:schemeClr val="bg1"/>
                </a:solidFill>
              </a:rPr>
              <a:t>thnic minorities – immediate arrest of </a:t>
            </a:r>
            <a:r>
              <a:rPr lang="en-GB" dirty="0" err="1" smtClean="0">
                <a:solidFill>
                  <a:schemeClr val="bg1"/>
                </a:solidFill>
              </a:rPr>
              <a:t>Majid</a:t>
            </a:r>
            <a:r>
              <a:rPr lang="en-GB" dirty="0" smtClean="0">
                <a:solidFill>
                  <a:schemeClr val="bg1"/>
                </a:solidFill>
              </a:rPr>
              <a:t> and his son.</a:t>
            </a:r>
          </a:p>
          <a:p>
            <a:r>
              <a:rPr lang="en-GB" dirty="0" smtClean="0">
                <a:solidFill>
                  <a:schemeClr val="bg1"/>
                </a:solidFill>
              </a:rPr>
              <a:t>Integration issues still present in France today.</a:t>
            </a:r>
          </a:p>
          <a:p>
            <a:r>
              <a:rPr lang="en-GB" dirty="0" smtClean="0">
                <a:solidFill>
                  <a:schemeClr val="bg1"/>
                </a:solidFill>
              </a:rPr>
              <a:t>Georges </a:t>
            </a:r>
            <a:r>
              <a:rPr lang="en-GB" dirty="0" err="1" smtClean="0">
                <a:solidFill>
                  <a:schemeClr val="bg1"/>
                </a:solidFill>
              </a:rPr>
              <a:t>vs</a:t>
            </a:r>
            <a:r>
              <a:rPr lang="en-GB" dirty="0" smtClean="0">
                <a:solidFill>
                  <a:schemeClr val="bg1"/>
                </a:solidFill>
              </a:rPr>
              <a:t> </a:t>
            </a:r>
            <a:r>
              <a:rPr lang="en-GB" dirty="0" err="1" smtClean="0">
                <a:solidFill>
                  <a:schemeClr val="bg1"/>
                </a:solidFill>
              </a:rPr>
              <a:t>Majid</a:t>
            </a:r>
            <a:r>
              <a:rPr lang="en-GB" dirty="0" smtClean="0">
                <a:solidFill>
                  <a:schemeClr val="bg1"/>
                </a:solidFill>
              </a:rPr>
              <a:t> – white bourgeoisie </a:t>
            </a:r>
            <a:r>
              <a:rPr lang="en-GB" dirty="0" err="1" smtClean="0">
                <a:solidFill>
                  <a:schemeClr val="bg1"/>
                </a:solidFill>
              </a:rPr>
              <a:t>vs</a:t>
            </a:r>
            <a:r>
              <a:rPr lang="en-GB" dirty="0" smtClean="0">
                <a:solidFill>
                  <a:schemeClr val="bg1"/>
                </a:solidFill>
              </a:rPr>
              <a:t> </a:t>
            </a:r>
            <a:r>
              <a:rPr lang="en-GB" dirty="0" err="1" smtClean="0">
                <a:solidFill>
                  <a:schemeClr val="bg1"/>
                </a:solidFill>
              </a:rPr>
              <a:t>maghrebin</a:t>
            </a:r>
            <a:r>
              <a:rPr lang="en-GB" dirty="0" smtClean="0">
                <a:solidFill>
                  <a:schemeClr val="bg1"/>
                </a:solidFill>
              </a:rPr>
              <a:t> working class.</a:t>
            </a:r>
          </a:p>
          <a:p>
            <a:r>
              <a:rPr lang="en-GB" dirty="0" err="1" smtClean="0">
                <a:solidFill>
                  <a:schemeClr val="bg1"/>
                </a:solidFill>
              </a:rPr>
              <a:t>Majid’s</a:t>
            </a:r>
            <a:r>
              <a:rPr lang="en-GB" dirty="0" smtClean="0">
                <a:solidFill>
                  <a:schemeClr val="bg1"/>
                </a:solidFill>
              </a:rPr>
              <a:t> parents working for Georges’ family.</a:t>
            </a:r>
          </a:p>
          <a:p>
            <a:r>
              <a:rPr lang="en-GB" dirty="0" smtClean="0">
                <a:solidFill>
                  <a:schemeClr val="bg1"/>
                </a:solidFill>
              </a:rPr>
              <a:t>News on TV in background – current political context.</a:t>
            </a:r>
            <a:endParaRPr lang="en-GB" dirty="0">
              <a:solidFill>
                <a:schemeClr val="bg1"/>
              </a:solidFill>
            </a:endParaRPr>
          </a:p>
        </p:txBody>
      </p:sp>
    </p:spTree>
    <p:extLst>
      <p:ext uri="{BB962C8B-B14F-4D97-AF65-F5344CB8AC3E}">
        <p14:creationId xmlns:p14="http://schemas.microsoft.com/office/powerpoint/2010/main" val="18187248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692696"/>
            <a:ext cx="8653876"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32585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316</TotalTime>
  <Words>832</Words>
  <Application>Microsoft Office PowerPoint</Application>
  <PresentationFormat>On-screen Show (4:3)</PresentationFormat>
  <Paragraphs>69</Paragraphs>
  <Slides>18</Slides>
  <Notes>0</Notes>
  <HiddenSlides>0</HiddenSlides>
  <MMClips>1</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PowerPoint Presentation</vt:lpstr>
      <vt:lpstr>PowerPoint Presentation</vt:lpstr>
      <vt:lpstr>PLOT</vt:lpstr>
      <vt:lpstr>PLOT</vt:lpstr>
      <vt:lpstr>GUILT</vt:lpstr>
      <vt:lpstr>GUILT</vt:lpstr>
      <vt:lpstr>SOCIAL DIVISIONS</vt:lpstr>
      <vt:lpstr>SOCIAL DIVISIONS</vt:lpstr>
      <vt:lpstr>PowerPoint Presentation</vt:lpstr>
      <vt:lpstr>SUPERFICIALITY OF BOURGEOIS EXISTENCE</vt:lpstr>
      <vt:lpstr>PowerPoint Presentation</vt:lpstr>
      <vt:lpstr>ALL THINGS CACHÉ…</vt:lpstr>
      <vt:lpstr>PowerPoint Presentation</vt:lpstr>
      <vt:lpstr>DANIEL AUTEUIL</vt:lpstr>
      <vt:lpstr>PowerPoint Presentation</vt:lpstr>
      <vt:lpstr>RECEPTION</vt:lpstr>
      <vt:lpstr>RECEPTION</vt:lpstr>
      <vt:lpstr>OUR OPINION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Dyer Test Code</dc:creator>
  <cp:lastModifiedBy>Douglas</cp:lastModifiedBy>
  <cp:revision>25</cp:revision>
  <dcterms:created xsi:type="dcterms:W3CDTF">2012-02-28T12:48:18Z</dcterms:created>
  <dcterms:modified xsi:type="dcterms:W3CDTF">2012-03-12T12:48:20Z</dcterms:modified>
</cp:coreProperties>
</file>