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69" r:id="rId6"/>
    <p:sldId id="262" r:id="rId7"/>
    <p:sldId id="261" r:id="rId8"/>
    <p:sldId id="264" r:id="rId9"/>
    <p:sldId id="265" r:id="rId10"/>
    <p:sldId id="258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A142A-5F21-4381-B97C-830991FCCA84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E8CFC-0F30-48D4-8431-49C18B3820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33D935-5755-4036-8AFF-0760FA622B1B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DBA01-53DD-4C86-BE12-1B5C6D640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A8EB4-D5C6-46D2-A28E-7AA55FE6E8FB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6AA49-8725-4B3C-A1E0-140ECE41BF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F30FAA-79BB-4326-BC65-DD3787D3D000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164BC-F85D-4835-8E64-894562CDB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9C8023-44FC-41CF-83DB-56486E6E4AEB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5653C-8F99-4AAB-9ED4-4DACB0F5D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99C40C-9CFD-4611-A711-1560D168EBB2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D5E84-2194-43CC-9D28-636F510B29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905C89-488E-479B-BB93-D053B43A3291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561A8-FD0E-4CEC-9F8C-EBCEB7D79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179B5-DA78-4898-80C9-8022E4469FDF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CCCA1-7B8C-433A-8D66-28062B907E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D6CED3-AF07-4260-9845-883C088AF067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8D13A-2FC9-4AA1-B80A-A5E5BFAA20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A55D9-830F-435E-AF35-4B997A48F42C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15C0D-032A-431D-B141-5F8A08E74A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12C1E5-84B5-4E76-A7E2-1919786C4A12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2D313-A7D8-4C9F-83AE-A4FA70ACBD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F593A81-D76A-4D95-ADBB-5268F238ED30}" type="datetimeFigureOut">
              <a:rPr lang="en-US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EDC2510-247C-4DCB-B209-AABD0506BA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417638"/>
          </a:xfrm>
          <a:prstGeom prst="rect">
            <a:avLst/>
          </a:prstGeom>
          <a:gradFill rotWithShape="1">
            <a:gsLst>
              <a:gs pos="0">
                <a:srgbClr val="DCFFA0"/>
              </a:gs>
              <a:gs pos="100000">
                <a:srgbClr val="A0CA4A"/>
              </a:gs>
            </a:gsLst>
            <a:lin ang="5400000"/>
          </a:gradFill>
          <a:ln w="9525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356350"/>
            <a:ext cx="9144000" cy="501650"/>
          </a:xfrm>
          <a:prstGeom prst="rect">
            <a:avLst/>
          </a:prstGeom>
          <a:gradFill rotWithShape="1">
            <a:gsLst>
              <a:gs pos="0">
                <a:srgbClr val="DCFFA0"/>
              </a:gs>
              <a:gs pos="100000">
                <a:srgbClr val="A0CA4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eout.com/film/reviews/72741/manon-des-sourc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0263" y="1487488"/>
            <a:ext cx="4859337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1389063" y="195263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Alex Gaze, Ellen Williams, Rob Lennon and Hannah Williams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Daniel Auteuil = Ugolin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Won the César and BAFTA award for best actor</a:t>
            </a:r>
          </a:p>
          <a:p>
            <a:r>
              <a:rPr lang="en-US" smtClean="0"/>
              <a:t>Character Traits:</a:t>
            </a:r>
          </a:p>
          <a:p>
            <a:pPr lvl="1"/>
            <a:r>
              <a:rPr lang="en-US" smtClean="0"/>
              <a:t>Simple-minded</a:t>
            </a:r>
          </a:p>
          <a:p>
            <a:pPr lvl="1"/>
            <a:r>
              <a:rPr lang="en-US" smtClean="0"/>
              <a:t>Lovesick for Manon- so deep he sews her ribbon on his nipple. (WHY??)</a:t>
            </a:r>
          </a:p>
          <a:p>
            <a:pPr lvl="1"/>
            <a:r>
              <a:rPr lang="en-US" smtClean="0"/>
              <a:t>Childlike: secret crush scene</a:t>
            </a:r>
          </a:p>
          <a:p>
            <a:pPr lvl="1"/>
            <a:endParaRPr lang="en-US" smtClean="0"/>
          </a:p>
          <a:p>
            <a:pPr lvl="1" algn="ctr">
              <a:buFont typeface="Arial" pitchFamily="34" charset="0"/>
              <a:buNone/>
            </a:pPr>
            <a:r>
              <a:rPr lang="en-US" sz="1800" i="1" smtClean="0"/>
              <a:t>(show clip)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Critics Responses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500" smtClean="0"/>
              <a:t>"However, in the final scenes, the film slides into a Hardyesque fatalism, with the loose ends tied up a little too neatly, resulting in an air of literary contrivance. It nevertheless succeeds, like the earlier film, in tapping the well-springs of one's emotions.</a:t>
            </a:r>
            <a:r>
              <a:rPr lang="en-US" altLang="en-US" sz="2500" smtClean="0"/>
              <a:t>”</a:t>
            </a:r>
            <a:r>
              <a:rPr lang="en-US" sz="2500" smtClean="0"/>
              <a:t> TimeOut</a:t>
            </a:r>
          </a:p>
          <a:p>
            <a:pPr>
              <a:lnSpc>
                <a:spcPct val="80000"/>
              </a:lnSpc>
            </a:pPr>
            <a:r>
              <a:rPr lang="en-US" altLang="en-US" sz="2500" smtClean="0"/>
              <a:t>“</a:t>
            </a:r>
            <a:r>
              <a:rPr lang="en-US" sz="2500" smtClean="0"/>
              <a:t>The popularity of JDF and MDS lies first in their reference to Pagnol</a:t>
            </a:r>
            <a:r>
              <a:rPr lang="en-US" altLang="en-US" sz="2500" smtClean="0"/>
              <a:t>’</a:t>
            </a:r>
            <a:r>
              <a:rPr lang="en-US" sz="2500" smtClean="0"/>
              <a:t>s 1930s popular comedies (nostalgia for rural community as well as nostalgia for the golden age of cinema), and second in the fact that they are melodrama.</a:t>
            </a:r>
            <a:r>
              <a:rPr lang="en-US" altLang="en-US" sz="2500" smtClean="0"/>
              <a:t>”</a:t>
            </a:r>
            <a:r>
              <a:rPr lang="en-US" sz="2500" smtClean="0"/>
              <a:t> Powrie, 1997.</a:t>
            </a:r>
          </a:p>
          <a:p>
            <a:pPr>
              <a:lnSpc>
                <a:spcPct val="80000"/>
              </a:lnSpc>
            </a:pPr>
            <a:r>
              <a:rPr lang="fr-FR" sz="2500" smtClean="0"/>
              <a:t>« En 1952, Pagnol faisait une comédie avec, pour toile de fond, un drame ; en 1963, il écrit une comédie dramatique, dont Berri ne retiendra que le drame en 1985. » Blanc and Nannini</a:t>
            </a:r>
            <a:endParaRPr lang="en-US" sz="2500" smtClean="0"/>
          </a:p>
          <a:p>
            <a:pPr>
              <a:lnSpc>
                <a:spcPct val="80000"/>
              </a:lnSpc>
            </a:pPr>
            <a:endParaRPr lang="en-US" sz="25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Our Thoughts On Auteuil</a:t>
            </a:r>
            <a:r>
              <a:rPr lang="en-US" altLang="en-US" sz="4000" smtClean="0"/>
              <a:t>’</a:t>
            </a:r>
            <a:r>
              <a:rPr lang="en-US" sz="4000" smtClean="0"/>
              <a:t>s Popularity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Likeable despite debatable morals</a:t>
            </a:r>
          </a:p>
          <a:p>
            <a:r>
              <a:rPr lang="en-US" smtClean="0"/>
              <a:t>Child-like qualities add to likeability</a:t>
            </a:r>
          </a:p>
          <a:p>
            <a:r>
              <a:rPr lang="en-US" smtClean="0"/>
              <a:t>Down on his luck- pity</a:t>
            </a:r>
          </a:p>
          <a:p>
            <a:r>
              <a:rPr lang="en-US" smtClean="0"/>
              <a:t>Ugliness adds to funniness- not typical sex god.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64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z="2000" smtClean="0"/>
              <a:t>Cécile Blanc et Céline Nannini, </a:t>
            </a:r>
            <a:r>
              <a:rPr lang="fr-FR" altLang="en-US" sz="2000" smtClean="0"/>
              <a:t>‘</a:t>
            </a:r>
            <a:r>
              <a:rPr lang="fr-FR" altLang="ja-JP" sz="2000" i="1" smtClean="0"/>
              <a:t>Manon des sources</a:t>
            </a:r>
            <a:r>
              <a:rPr lang="fr-FR" altLang="ja-JP" sz="2000" smtClean="0"/>
              <a:t> : les éléments d'une tragédie provençale dans les adaptations cinématographiques et littéraires</a:t>
            </a:r>
            <a:r>
              <a:rPr lang="fr-FR" altLang="en-US" sz="2000" smtClean="0"/>
              <a:t>’</a:t>
            </a:r>
            <a:r>
              <a:rPr lang="fr-FR" altLang="ja-JP" sz="2000" smtClean="0"/>
              <a:t>, </a:t>
            </a:r>
            <a:r>
              <a:rPr lang="en-US" altLang="ja-JP" sz="2000" smtClean="0"/>
              <a:t>http://www.bifi.fr/public/ap/article.php?id=99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Vincent Canby, </a:t>
            </a:r>
            <a:r>
              <a:rPr lang="en-US" altLang="en-US" sz="2000" smtClean="0"/>
              <a:t>“</a:t>
            </a:r>
            <a:r>
              <a:rPr lang="en-US" altLang="ja-JP" sz="2000" smtClean="0"/>
              <a:t>Manon des Sources</a:t>
            </a:r>
            <a:r>
              <a:rPr lang="en-US" altLang="en-US" sz="2000" smtClean="0"/>
              <a:t>”</a:t>
            </a:r>
            <a:r>
              <a:rPr lang="en-US" altLang="ja-JP" sz="2000" smtClean="0"/>
              <a:t>, New York Times, 1987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Maria Esposito, </a:t>
            </a:r>
            <a:r>
              <a:rPr lang="en-US" altLang="en-US" sz="2000" smtClean="0"/>
              <a:t>‘</a:t>
            </a:r>
            <a:r>
              <a:rPr lang="en-US" altLang="ja-JP" sz="2000" i="1" smtClean="0"/>
              <a:t>Jean de Florette</a:t>
            </a:r>
            <a:r>
              <a:rPr lang="en-US" altLang="ja-JP" sz="2000" smtClean="0"/>
              <a:t>: </a:t>
            </a:r>
            <a:r>
              <a:rPr lang="en-US" altLang="ja-JP" sz="2000" i="1" smtClean="0"/>
              <a:t>Patrimoine</a:t>
            </a:r>
            <a:r>
              <a:rPr lang="en-US" altLang="ja-JP" sz="2000" smtClean="0"/>
              <a:t>, the rural idyll and the 1980s</a:t>
            </a:r>
            <a:r>
              <a:rPr lang="en-US" altLang="en-US" sz="2000" smtClean="0"/>
              <a:t>’</a:t>
            </a:r>
            <a:r>
              <a:rPr lang="en-US" altLang="ja-JP" sz="2000" smtClean="0"/>
              <a:t>, in Lucy Mazdon (ed.), </a:t>
            </a:r>
            <a:r>
              <a:rPr lang="en-US" altLang="ja-JP" sz="2000" i="1" smtClean="0"/>
              <a:t>France on Film: Reflections on Popular French Cinema</a:t>
            </a:r>
            <a:r>
              <a:rPr lang="en-US" altLang="ja-JP" sz="2000" smtClean="0"/>
              <a:t>, 2001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Lucy Mazdon, </a:t>
            </a:r>
            <a:r>
              <a:rPr lang="en-US" sz="2000" i="1" smtClean="0"/>
              <a:t>France on Film: Reflections on Popular French Cinema</a:t>
            </a:r>
            <a:r>
              <a:rPr lang="en-US" sz="2000" smtClean="0"/>
              <a:t> , 2001 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Phil Powrie, </a:t>
            </a:r>
            <a:r>
              <a:rPr lang="en-US" sz="2000" i="1" smtClean="0"/>
              <a:t>French Cinema in the 1980s</a:t>
            </a:r>
            <a:r>
              <a:rPr lang="en-US" sz="2000" smtClean="0"/>
              <a:t>, 1997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Phil Powrie, </a:t>
            </a:r>
            <a:r>
              <a:rPr lang="en-US" altLang="en-US" sz="2000" smtClean="0"/>
              <a:t>‘</a:t>
            </a:r>
            <a:r>
              <a:rPr lang="en-US" sz="2000" smtClean="0"/>
              <a:t>"I</a:t>
            </a:r>
            <a:r>
              <a:rPr lang="en-US" altLang="en-US" sz="2000" smtClean="0"/>
              <a:t>’</a:t>
            </a:r>
            <a:r>
              <a:rPr lang="en-US" sz="2000" smtClean="0"/>
              <a:t>m only here for the beer": post-tourism and the recycling of French heritage films</a:t>
            </a:r>
            <a:r>
              <a:rPr lang="en-US" altLang="en-US" sz="2000" smtClean="0"/>
              <a:t>’</a:t>
            </a:r>
            <a:r>
              <a:rPr lang="en-US" sz="2000" smtClean="0"/>
              <a:t>, in </a:t>
            </a:r>
            <a:r>
              <a:rPr lang="en-US" sz="2000" i="1" smtClean="0"/>
              <a:t>The Media and the Tourist Imagination: Converging Cultures</a:t>
            </a:r>
            <a:r>
              <a:rPr lang="en-US" sz="2000" smtClean="0"/>
              <a:t>, edited by David Crouch, Felix Thompson and Rhona Jackson (London: Routledge, 2005), 143-53.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hlinkClick r:id="rId2"/>
              </a:rPr>
              <a:t>http://www.timeout.com/film/reviews/72741/manon-des-sources.html</a:t>
            </a:r>
            <a:r>
              <a:rPr lang="en-US" sz="2000" smtClean="0"/>
              <a:t> : TimeOut Review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30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Context</a:t>
            </a:r>
          </a:p>
          <a:p>
            <a:r>
              <a:rPr lang="en-US" smtClean="0"/>
              <a:t>Synopsis</a:t>
            </a:r>
          </a:p>
          <a:p>
            <a:r>
              <a:rPr lang="en-US" smtClean="0"/>
              <a:t>General themes/issues </a:t>
            </a:r>
          </a:p>
          <a:p>
            <a:r>
              <a:rPr lang="en-US" smtClean="0"/>
              <a:t>Star/scene analysis</a:t>
            </a:r>
          </a:p>
          <a:p>
            <a:r>
              <a:rPr lang="en-US" smtClean="0"/>
              <a:t>Quotes/critics/reception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Context</a:t>
            </a:r>
          </a:p>
        </p:txBody>
      </p:sp>
      <p:sp>
        <p:nvSpPr>
          <p:cNvPr id="40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Based on novel </a:t>
            </a:r>
            <a:r>
              <a:rPr lang="en-US" altLang="en-US" smtClean="0"/>
              <a:t>“</a:t>
            </a:r>
            <a:r>
              <a:rPr lang="en-US" altLang="ja-JP" smtClean="0"/>
              <a:t>L</a:t>
            </a:r>
            <a:r>
              <a:rPr lang="en-US" altLang="en-US" smtClean="0"/>
              <a:t>’</a:t>
            </a:r>
            <a:r>
              <a:rPr lang="en-US" altLang="ja-JP" smtClean="0"/>
              <a:t>Eau des Collines</a:t>
            </a:r>
            <a:r>
              <a:rPr lang="en-US" altLang="en-US" smtClean="0"/>
              <a:t>”</a:t>
            </a:r>
            <a:r>
              <a:rPr lang="en-US" altLang="ja-JP" smtClean="0"/>
              <a:t> by Marcel Pagnol</a:t>
            </a:r>
          </a:p>
          <a:p>
            <a:r>
              <a:rPr lang="en-US" smtClean="0"/>
              <a:t>Sequel to Jean de Florette (shot as 1 film but released as 2)</a:t>
            </a:r>
          </a:p>
          <a:p>
            <a:r>
              <a:rPr lang="en-US" smtClean="0"/>
              <a:t>Seen by over 7 million people</a:t>
            </a:r>
          </a:p>
          <a:p>
            <a:endParaRPr lang="en-US" smtClean="0"/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3852863"/>
            <a:ext cx="2900362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Synopsis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988" y="1560513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500" smtClean="0"/>
              <a:t>Ten years later, Manon, now grownup lives in the grotto with Baptistine, the well-keeper, and tends her goats. 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One day Ugolin sees naked Manon as she bathes in a mountain pool and falls in love with her.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However, Manon is repulsed by him physically (and pyschologically) and is instead in love with Bernard, the schoolteacher, whose knife she found.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Manon plots her revenge and blocks up the source of the spring.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The film ends with Ugolin hanging himself after confessing to his crime and being rejected by Manon.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César dies in his sleep after realising that Jean was his son.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film de patrimoine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 smtClean="0"/>
              <a:t>Powrie (2005): 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" 'Jean de Florette' and 'Manon des sources' launched the contemporary heritage genre in French cinema</a:t>
            </a:r>
            <a:r>
              <a:rPr lang="en-US" altLang="en-US" sz="1500" smtClean="0"/>
              <a:t>”</a:t>
            </a:r>
            <a:endParaRPr lang="en-US" sz="1500" smtClean="0"/>
          </a:p>
          <a:p>
            <a:pPr lvl="1">
              <a:lnSpc>
                <a:spcPct val="80000"/>
              </a:lnSpc>
            </a:pPr>
            <a:r>
              <a:rPr lang="en-US" sz="1500" smtClean="0"/>
              <a:t>part of a postmodern tourism (Stella Artois)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heritage films (emerged in France and UK in 1980s) - attempt to be historically and topographically accurate (the costume dramas of the 50s and 70s concentrated on narrative - here there is a change in emphasis to setting.) 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for many critics heritage cinema is seen as ideologically regressive and sentimentally nostalgic - they note that French heritage cinema is frequently dark in tone (eg. melodramatic and ultimately tragic conflict between father and son) 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Mazdon (2001):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Film was part of a concerted effort by socialist government and Jack Lang (Culture Minister) to disseminate French cinema both domestically and abroad (vs. Hollywood).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 Promotion of films that drew on French heritage and provided popular entertainment.</a:t>
            </a:r>
          </a:p>
          <a:p>
            <a:pPr>
              <a:lnSpc>
                <a:spcPct val="80000"/>
              </a:lnSpc>
            </a:pPr>
            <a:r>
              <a:rPr lang="en-US" sz="1800" smtClean="0"/>
              <a:t>Edposito (2001):</a:t>
            </a:r>
          </a:p>
          <a:p>
            <a:pPr lvl="1">
              <a:lnSpc>
                <a:spcPct val="80000"/>
              </a:lnSpc>
            </a:pPr>
            <a:r>
              <a:rPr lang="en-US" altLang="en-US" sz="1500" smtClean="0"/>
              <a:t>“</a:t>
            </a:r>
            <a:r>
              <a:rPr lang="en-US" sz="1500" smtClean="0"/>
              <a:t>A time when family, community and the rigours of agricultural life gave a definite structure to life in sharp contrast to the insecurity and mutability of modern urban living.</a:t>
            </a:r>
            <a:r>
              <a:rPr lang="en-US" altLang="en-US" sz="1500" smtClean="0"/>
              <a:t>”</a:t>
            </a:r>
            <a:r>
              <a:rPr lang="en-US" altLang="ja-JP" sz="1500" smtClean="0"/>
              <a:t/>
            </a:r>
            <a:br>
              <a:rPr lang="en-US" altLang="ja-JP" sz="1500" smtClean="0"/>
            </a:br>
            <a:endParaRPr lang="en-US" altLang="ja-JP" sz="1500" smtClean="0"/>
          </a:p>
          <a:p>
            <a:pPr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Genre: Melodrama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Melodrama definition</a:t>
            </a:r>
          </a:p>
          <a:p>
            <a:pPr>
              <a:lnSpc>
                <a:spcPct val="90000"/>
              </a:lnSpc>
            </a:pPr>
            <a:r>
              <a:rPr lang="en-US" smtClean="0"/>
              <a:t>family and inheritance</a:t>
            </a:r>
          </a:p>
          <a:p>
            <a:pPr>
              <a:lnSpc>
                <a:spcPct val="90000"/>
              </a:lnSpc>
            </a:pPr>
            <a:r>
              <a:rPr lang="en-US" smtClean="0"/>
              <a:t>Cross between pathos and humour-Powrie symbolised through Auteuil</a:t>
            </a:r>
            <a:r>
              <a:rPr lang="en-US" altLang="en-US" smtClean="0"/>
              <a:t>’</a:t>
            </a:r>
            <a:r>
              <a:rPr lang="en-US" smtClean="0"/>
              <a:t>s character</a:t>
            </a:r>
          </a:p>
          <a:p>
            <a:pPr>
              <a:lnSpc>
                <a:spcPct val="90000"/>
              </a:lnSpc>
            </a:pPr>
            <a:r>
              <a:rPr lang="en-US" smtClean="0"/>
              <a:t>Talk of the Soubeyran line- central to plot 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mtClean="0"/>
              <a:t>JDF and MDS </a:t>
            </a:r>
            <a:r>
              <a:rPr lang="en-US" altLang="en-US" smtClean="0"/>
              <a:t>“</a:t>
            </a:r>
            <a:r>
              <a:rPr lang="en-US" smtClean="0"/>
              <a:t>by their nostalgic celebration of mythical rurality, figure the most important social change in France this century, the conversion from a rural to industrial economy.</a:t>
            </a:r>
            <a:r>
              <a:rPr lang="en-US" altLang="en-US" smtClean="0"/>
              <a:t>”</a:t>
            </a:r>
            <a:r>
              <a:rPr lang="en-US" smtClean="0"/>
              <a:t> (Powrie 1997)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mtClean="0"/>
              <a:t>Accent of farming class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mtClean="0"/>
              <a:t>Everyone in the village knows each other and don</a:t>
            </a:r>
            <a:r>
              <a:rPr lang="en-US" altLang="en-US" smtClean="0"/>
              <a:t>’</a:t>
            </a:r>
            <a:r>
              <a:rPr lang="en-US" smtClean="0"/>
              <a:t>t accept outsiders. (Manon accepted in the end)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mtClean="0"/>
              <a:t>Farmer</a:t>
            </a:r>
            <a:r>
              <a:rPr lang="en-US" altLang="en-US" smtClean="0"/>
              <a:t>’</a:t>
            </a:r>
            <a:r>
              <a:rPr lang="en-US" smtClean="0"/>
              <a:t>s clothes/ dirtiness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mtClean="0"/>
              <a:t>Greedy-money is main concern (keeps talking about money and his uncle dying)</a:t>
            </a:r>
          </a:p>
          <a:p>
            <a:r>
              <a:rPr lang="en-US" sz="2800" smtClean="0"/>
              <a:t>Suit to impress Manon</a:t>
            </a:r>
          </a:p>
          <a:p>
            <a:r>
              <a:rPr lang="en-US" sz="2800" smtClean="0"/>
              <a:t>Manon</a:t>
            </a:r>
            <a:r>
              <a:rPr lang="en-US" altLang="en-US" sz="2800" smtClean="0"/>
              <a:t>’</a:t>
            </a:r>
            <a:r>
              <a:rPr lang="en-US" sz="2800" smtClean="0"/>
              <a:t>s education- </a:t>
            </a:r>
            <a:r>
              <a:rPr lang="en-US" altLang="en-US" sz="2800" smtClean="0"/>
              <a:t>“</a:t>
            </a:r>
            <a:r>
              <a:rPr lang="en-US" sz="2800" smtClean="0"/>
              <a:t>I</a:t>
            </a:r>
            <a:r>
              <a:rPr lang="en-US" altLang="en-US" sz="2800" smtClean="0"/>
              <a:t>’</a:t>
            </a:r>
            <a:r>
              <a:rPr lang="en-US" sz="2800" smtClean="0"/>
              <a:t>m wary of a poor woman who reads</a:t>
            </a:r>
            <a:r>
              <a:rPr lang="en-US" altLang="en-US" sz="2800" smtClean="0"/>
              <a:t>”</a:t>
            </a:r>
            <a:endParaRPr lang="en-US" sz="28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38" y="1571625"/>
            <a:ext cx="8588375" cy="48704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 smtClean="0"/>
              <a:t>Film depictss stereotypical views on gender roles</a:t>
            </a:r>
          </a:p>
          <a:p>
            <a:pPr>
              <a:lnSpc>
                <a:spcPct val="80000"/>
              </a:lnSpc>
            </a:pPr>
            <a:r>
              <a:rPr lang="en-US" sz="2200" b="1" smtClean="0"/>
              <a:t>Men: </a:t>
            </a:r>
            <a:r>
              <a:rPr lang="en-US" sz="2200" smtClean="0"/>
              <a:t>breadwinner, male community (café)</a:t>
            </a:r>
          </a:p>
          <a:p>
            <a:pPr>
              <a:lnSpc>
                <a:spcPct val="80000"/>
              </a:lnSpc>
            </a:pPr>
            <a:r>
              <a:rPr lang="en-US" sz="2200" smtClean="0"/>
              <a:t>BUT elements of feminity: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suggestion of male </a:t>
            </a:r>
            <a:r>
              <a:rPr lang="en-US" altLang="en-US" sz="2000" smtClean="0"/>
              <a:t>‘</a:t>
            </a:r>
            <a:r>
              <a:rPr lang="en-US" sz="2000" smtClean="0"/>
              <a:t>impairment</a:t>
            </a:r>
            <a:r>
              <a:rPr lang="en-US" altLang="en-US" sz="2000" smtClean="0"/>
              <a:t>’</a:t>
            </a:r>
            <a:r>
              <a:rPr lang="en-US" sz="2000" smtClean="0"/>
              <a:t> and excessive emotion through mise en scène. (Powrie 1997)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Ribbon sewn on nipple=feminine (Powrie 1997)</a:t>
            </a:r>
          </a:p>
          <a:p>
            <a:pPr>
              <a:lnSpc>
                <a:spcPct val="80000"/>
              </a:lnSpc>
            </a:pPr>
            <a:r>
              <a:rPr lang="en-US" sz="2200" b="1" smtClean="0"/>
              <a:t>Women: </a:t>
            </a:r>
            <a:r>
              <a:rPr lang="en-US" sz="2200" smtClean="0"/>
              <a:t>supposed to be pretty and able to work on farm</a:t>
            </a:r>
          </a:p>
          <a:p>
            <a:pPr>
              <a:lnSpc>
                <a:spcPct val="80000"/>
              </a:lnSpc>
            </a:pPr>
            <a:r>
              <a:rPr lang="en-US" sz="2200" smtClean="0"/>
              <a:t>BUT Manon contradicts this image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Tomboy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In control (stops and starts the water supply) rather than controlled</a:t>
            </a:r>
          </a:p>
          <a:p>
            <a:pPr lvl="1">
              <a:lnSpc>
                <a:spcPct val="80000"/>
              </a:lnSpc>
            </a:pPr>
            <a:r>
              <a:rPr lang="en-US" altLang="en-US" sz="2000" smtClean="0"/>
              <a:t>“</a:t>
            </a:r>
            <a:r>
              <a:rPr lang="en-US" sz="2000" smtClean="0"/>
              <a:t>about as much like a goatherd as Catherine Deneuve in a promo for Chanel perfumes</a:t>
            </a:r>
            <a:r>
              <a:rPr lang="en-US" altLang="en-US" sz="2000" smtClean="0"/>
              <a:t>”</a:t>
            </a:r>
            <a:r>
              <a:rPr lang="en-US" sz="2000" smtClean="0"/>
              <a:t> (Canby 1987)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Silence fits with psychological motivation (Powrie 1997) (wild)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Necessary precondition for male triangle- Father, </a:t>
            </a:r>
            <a:r>
              <a:rPr lang="en-US" altLang="en-US" sz="2000" smtClean="0"/>
              <a:t>‘</a:t>
            </a:r>
            <a:r>
              <a:rPr lang="en-US" sz="2000" smtClean="0"/>
              <a:t>bad</a:t>
            </a:r>
            <a:r>
              <a:rPr lang="en-US" altLang="en-US" sz="2000" smtClean="0"/>
              <a:t>’</a:t>
            </a:r>
            <a:r>
              <a:rPr lang="en-US" sz="2000" smtClean="0"/>
              <a:t> Son and </a:t>
            </a:r>
            <a:r>
              <a:rPr lang="en-US" altLang="en-US" sz="2000" smtClean="0"/>
              <a:t>‘</a:t>
            </a:r>
            <a:r>
              <a:rPr lang="en-US" sz="2000" smtClean="0"/>
              <a:t>good</a:t>
            </a:r>
            <a:r>
              <a:rPr lang="en-US" altLang="en-US" sz="2000" smtClean="0"/>
              <a:t>’</a:t>
            </a:r>
            <a:r>
              <a:rPr lang="en-US" sz="2000" smtClean="0"/>
              <a:t> real Son=melodrama (Powrie 1997)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Religion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Shows French Catholicism</a:t>
            </a:r>
          </a:p>
          <a:p>
            <a:r>
              <a:rPr lang="en-US" smtClean="0"/>
              <a:t>Positive light: priest thinks they are hypocritical, people turn to church in times of need</a:t>
            </a:r>
          </a:p>
          <a:p>
            <a:r>
              <a:rPr lang="en-US" smtClean="0"/>
              <a:t>Satirical approach: village believes that the procession unblocked the spring. </a:t>
            </a:r>
          </a:p>
          <a:p>
            <a:r>
              <a:rPr lang="en-US" smtClean="0"/>
              <a:t>Ribbon= ritualistic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983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ＭＳ Ｐゴシック</vt:lpstr>
      <vt:lpstr>Arial</vt:lpstr>
      <vt:lpstr>Office Theme</vt:lpstr>
      <vt:lpstr>Slide 1</vt:lpstr>
      <vt:lpstr>Introduction</vt:lpstr>
      <vt:lpstr>Context</vt:lpstr>
      <vt:lpstr>Synopsis</vt:lpstr>
      <vt:lpstr>Un film de patrimoine</vt:lpstr>
      <vt:lpstr>Genre: Melodrama</vt:lpstr>
      <vt:lpstr>Class</vt:lpstr>
      <vt:lpstr>Gender</vt:lpstr>
      <vt:lpstr>Religion</vt:lpstr>
      <vt:lpstr>Daniel Auteuil = Ugolin</vt:lpstr>
      <vt:lpstr>Critics Responses</vt:lpstr>
      <vt:lpstr>Our Thoughts On Auteuil’s Popularity</vt:lpstr>
      <vt:lpstr>Sources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Manon des Sources</dc:title>
  <dc:creator>Hannah Williams</dc:creator>
  <cp:lastModifiedBy>IT Services</cp:lastModifiedBy>
  <cp:revision>17</cp:revision>
  <dcterms:created xsi:type="dcterms:W3CDTF">2012-02-22T16:06:13Z</dcterms:created>
  <dcterms:modified xsi:type="dcterms:W3CDTF">2012-03-15T14:22:49Z</dcterms:modified>
</cp:coreProperties>
</file>