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sldIdLst>
    <p:sldId id="256" r:id="rId3"/>
    <p:sldId id="257" r:id="rId4"/>
    <p:sldId id="258" r:id="rId5"/>
    <p:sldId id="263" r:id="rId6"/>
    <p:sldId id="264" r:id="rId7"/>
    <p:sldId id="259" r:id="rId8"/>
    <p:sldId id="265" r:id="rId9"/>
    <p:sldId id="266" r:id="rId10"/>
    <p:sldId id="261" r:id="rId11"/>
    <p:sldId id="262" r:id="rId12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67D7109-CB44-4F57-B877-4D865C7EB1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E7EED46-D7F4-4484-A4A9-276659263C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130425"/>
            <a:ext cx="1943100" cy="3508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30425"/>
            <a:ext cx="5676900" cy="3508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27C461D-1177-428E-886F-AE0DD35144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2EA980A-663B-405B-B431-CE80EC62D2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255EE27-72E4-4821-BD97-E015AA2432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07C08B3-9BCB-4F04-B78C-73A18951CC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98613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98613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214AF70-286B-45C3-A8BA-33723AD965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8E314AF-3567-431F-81EA-AC6DD4C6D8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A096640-2622-46D8-AD67-BCFC4B3658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F43EC82-80D0-41E2-A137-242FD1E0E7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FBBACD0-1687-4B79-A3F9-A185A172EF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C9EFCFD-BE5E-449D-8FA0-1E1A5051FC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1283FC0-1119-433A-A97D-FE7B328114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7699CA2-F98E-44AD-BCF9-A61C3656E1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59962A-FD87-40F2-94D3-65888D183F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CA1CBD9-50A2-478C-A494-9833085DF0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3886200"/>
            <a:ext cx="3124200" cy="175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886200"/>
            <a:ext cx="3124200" cy="175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B5F8997-C2FE-48A1-83C5-B77FD7BAA2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6E96247-F1E5-433A-9E4A-A7DAC25834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DF4B509-A4A4-41AC-8737-83BC43BE32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9C3BFC3-7344-4270-B69D-DD6568FA1D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2BF9110-1E32-4756-9CEA-9E6ACEB895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83F8180-1727-4B2C-8745-B4EC86E2AA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685800" y="2130425"/>
            <a:ext cx="7772400" cy="1470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alibri" charset="0"/>
              </a:rPr>
              <a:t>Click to edit Master title style</a:t>
            </a:r>
          </a:p>
        </p:txBody>
      </p:sp>
      <p:sp>
        <p:nvSpPr>
          <p:cNvPr id="102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alibri" charset="0"/>
              </a:rPr>
              <a:t>Click to edit Master text styles</a:t>
            </a:r>
          </a:p>
          <a:p>
            <a:pPr lvl="1"/>
            <a:r>
              <a:rPr lang="en-US" smtClean="0">
                <a:sym typeface="Calibri" charset="0"/>
              </a:rPr>
              <a:t>Second level</a:t>
            </a:r>
          </a:p>
          <a:p>
            <a:pPr lvl="2"/>
            <a:r>
              <a:rPr lang="en-US" smtClean="0">
                <a:sym typeface="Calibri" charset="0"/>
              </a:rPr>
              <a:t>Third level</a:t>
            </a:r>
          </a:p>
          <a:p>
            <a:pPr lvl="3"/>
            <a:r>
              <a:rPr lang="en-US" smtClean="0">
                <a:sym typeface="Calibri" charset="0"/>
              </a:rPr>
              <a:t>Fourth level</a:t>
            </a:r>
          </a:p>
          <a:p>
            <a:pPr lvl="4"/>
            <a:r>
              <a:rPr lang="en-US" smtClean="0">
                <a:sym typeface="Calibri" charset="0"/>
              </a:rPr>
              <a:t>Fifth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>
            <p:ph type="sldNum" sz="quarter" idx="4"/>
          </p:nvPr>
        </p:nvSpPr>
        <p:spPr bwMode="auto">
          <a:xfrm>
            <a:off x="8442325" y="6467475"/>
            <a:ext cx="244475" cy="25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78787"/>
                </a:solidFill>
                <a:latin typeface="+mn-lt"/>
                <a:ea typeface="Calibri" charset="0"/>
                <a:cs typeface="Calibri" charset="0"/>
                <a:sym typeface="Calibri" charset="0"/>
              </a:defRPr>
            </a:lvl1pPr>
          </a:lstStyle>
          <a:p>
            <a:fld id="{F055C26E-33AB-491D-BD37-FE82561C6CD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9pPr>
    </p:titleStyle>
    <p:bodyStyle>
      <a:lvl1pPr algn="ctr" rtl="0" fontAlgn="base">
        <a:spcBef>
          <a:spcPts val="800"/>
        </a:spcBef>
        <a:spcAft>
          <a:spcPct val="0"/>
        </a:spcAft>
        <a:defRPr sz="3200">
          <a:solidFill>
            <a:srgbClr val="878787"/>
          </a:solidFill>
          <a:latin typeface="+mn-lt"/>
          <a:ea typeface="+mn-ea"/>
          <a:cs typeface="+mn-cs"/>
          <a:sym typeface="Calibri" charset="0"/>
        </a:defRPr>
      </a:lvl1pPr>
      <a:lvl2pPr marL="419100" algn="ctr" rtl="0" fontAlgn="base">
        <a:spcBef>
          <a:spcPts val="700"/>
        </a:spcBef>
        <a:spcAft>
          <a:spcPct val="0"/>
        </a:spcAft>
        <a:defRPr sz="2800">
          <a:solidFill>
            <a:srgbClr val="878787"/>
          </a:solidFill>
          <a:latin typeface="+mn-lt"/>
          <a:ea typeface="+mn-ea"/>
          <a:cs typeface="+mn-cs"/>
          <a:sym typeface="Calibri" charset="0"/>
        </a:defRPr>
      </a:lvl2pPr>
      <a:lvl3pPr marL="876300" algn="ctr" rtl="0" fontAlgn="base">
        <a:spcBef>
          <a:spcPts val="600"/>
        </a:spcBef>
        <a:spcAft>
          <a:spcPct val="0"/>
        </a:spcAft>
        <a:defRPr sz="2400">
          <a:solidFill>
            <a:srgbClr val="878787"/>
          </a:solidFill>
          <a:latin typeface="+mn-lt"/>
          <a:ea typeface="+mn-ea"/>
          <a:cs typeface="+mn-cs"/>
          <a:sym typeface="Calibri" charset="0"/>
        </a:defRPr>
      </a:lvl3pPr>
      <a:lvl4pPr marL="1333500" algn="ctr" rtl="0" fontAlgn="base">
        <a:spcBef>
          <a:spcPts val="500"/>
        </a:spcBef>
        <a:spcAft>
          <a:spcPct val="0"/>
        </a:spcAft>
        <a:defRPr sz="2000">
          <a:solidFill>
            <a:srgbClr val="878787"/>
          </a:solidFill>
          <a:latin typeface="+mn-lt"/>
          <a:ea typeface="+mn-ea"/>
          <a:cs typeface="+mn-cs"/>
          <a:sym typeface="Calibri" charset="0"/>
        </a:defRPr>
      </a:lvl4pPr>
      <a:lvl5pPr marL="1790700" algn="ctr" rtl="0" fontAlgn="base">
        <a:spcBef>
          <a:spcPts val="500"/>
        </a:spcBef>
        <a:spcAft>
          <a:spcPct val="0"/>
        </a:spcAft>
        <a:defRPr sz="2000">
          <a:solidFill>
            <a:srgbClr val="878787"/>
          </a:solidFill>
          <a:latin typeface="+mn-lt"/>
          <a:ea typeface="+mn-ea"/>
          <a:cs typeface="+mn-cs"/>
          <a:sym typeface="Calibri" charset="0"/>
        </a:defRPr>
      </a:lvl5pPr>
      <a:lvl6pPr marL="2247900" algn="ctr" rtl="0" fontAlgn="base">
        <a:spcBef>
          <a:spcPts val="500"/>
        </a:spcBef>
        <a:spcAft>
          <a:spcPct val="0"/>
        </a:spcAft>
        <a:defRPr sz="2000">
          <a:solidFill>
            <a:srgbClr val="878787"/>
          </a:solidFill>
          <a:latin typeface="+mn-lt"/>
          <a:ea typeface="+mn-ea"/>
          <a:cs typeface="+mn-cs"/>
          <a:sym typeface="Calibri" charset="0"/>
        </a:defRPr>
      </a:lvl6pPr>
      <a:lvl7pPr marL="2705100" algn="ctr" rtl="0" fontAlgn="base">
        <a:spcBef>
          <a:spcPts val="500"/>
        </a:spcBef>
        <a:spcAft>
          <a:spcPct val="0"/>
        </a:spcAft>
        <a:defRPr sz="2000">
          <a:solidFill>
            <a:srgbClr val="878787"/>
          </a:solidFill>
          <a:latin typeface="+mn-lt"/>
          <a:ea typeface="+mn-ea"/>
          <a:cs typeface="+mn-cs"/>
          <a:sym typeface="Calibri" charset="0"/>
        </a:defRPr>
      </a:lvl7pPr>
      <a:lvl8pPr marL="3162300" algn="ctr" rtl="0" fontAlgn="base">
        <a:spcBef>
          <a:spcPts val="500"/>
        </a:spcBef>
        <a:spcAft>
          <a:spcPct val="0"/>
        </a:spcAft>
        <a:defRPr sz="2000">
          <a:solidFill>
            <a:srgbClr val="878787"/>
          </a:solidFill>
          <a:latin typeface="+mn-lt"/>
          <a:ea typeface="+mn-ea"/>
          <a:cs typeface="+mn-cs"/>
          <a:sym typeface="Calibri" charset="0"/>
        </a:defRPr>
      </a:lvl8pPr>
      <a:lvl9pPr marL="3619500" algn="ctr" rtl="0" fontAlgn="base">
        <a:spcBef>
          <a:spcPts val="500"/>
        </a:spcBef>
        <a:spcAft>
          <a:spcPct val="0"/>
        </a:spcAft>
        <a:defRPr sz="2000">
          <a:solidFill>
            <a:srgbClr val="878787"/>
          </a:solidFill>
          <a:latin typeface="+mn-lt"/>
          <a:ea typeface="+mn-ea"/>
          <a:cs typeface="+mn-cs"/>
          <a:sym typeface="Calibri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alibri" charset="0"/>
              </a:rPr>
              <a:t>Click to edit Master title style</a:t>
            </a:r>
          </a:p>
        </p:txBody>
      </p:sp>
      <p:sp>
        <p:nvSpPr>
          <p:cNvPr id="205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457200" y="1598613"/>
            <a:ext cx="8229600" cy="4527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alibri" charset="0"/>
              </a:rPr>
              <a:t>Click to edit Master text styles</a:t>
            </a:r>
          </a:p>
          <a:p>
            <a:pPr lvl="1"/>
            <a:r>
              <a:rPr lang="en-US" smtClean="0">
                <a:sym typeface="Calibri" charset="0"/>
              </a:rPr>
              <a:t>Second level</a:t>
            </a:r>
          </a:p>
          <a:p>
            <a:pPr lvl="2"/>
            <a:r>
              <a:rPr lang="en-US" smtClean="0">
                <a:sym typeface="Calibri" charset="0"/>
              </a:rPr>
              <a:t>Third level</a:t>
            </a:r>
          </a:p>
          <a:p>
            <a:pPr lvl="3"/>
            <a:r>
              <a:rPr lang="en-US" smtClean="0">
                <a:sym typeface="Calibri" charset="0"/>
              </a:rPr>
              <a:t>Fourth level</a:t>
            </a:r>
          </a:p>
          <a:p>
            <a:pPr lvl="4"/>
            <a:r>
              <a:rPr lang="en-US" smtClean="0">
                <a:sym typeface="Calibri" charset="0"/>
              </a:rPr>
              <a:t>Fifth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>
            <p:ph type="sldNum" sz="quarter" idx="4"/>
          </p:nvPr>
        </p:nvSpPr>
        <p:spPr bwMode="auto">
          <a:xfrm>
            <a:off x="8442325" y="6467475"/>
            <a:ext cx="244475" cy="25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78787"/>
                </a:solidFill>
                <a:latin typeface="+mn-lt"/>
                <a:ea typeface="Calibri" charset="0"/>
                <a:cs typeface="Calibri" charset="0"/>
                <a:sym typeface="Calibri" charset="0"/>
              </a:defRPr>
            </a:lvl1pPr>
          </a:lstStyle>
          <a:p>
            <a:fld id="{1FE2E5F1-4E37-4C3A-9DAF-D621A23263D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9pPr>
    </p:titleStyle>
    <p:bodyStyle>
      <a:lvl1pPr marL="342900" indent="-342900" algn="l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1pPr>
      <a:lvl2pPr marL="704850" indent="-285750" algn="l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2pPr>
      <a:lvl3pPr marL="1104900" indent="-228600" algn="l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3pPr>
      <a:lvl4pPr marL="15621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4pPr>
      <a:lvl5pPr marL="20193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5pPr>
      <a:lvl6pPr marL="24765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6pPr>
      <a:lvl7pPr marL="29337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7pPr>
      <a:lvl8pPr marL="33909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8pPr>
      <a:lvl9pPr marL="38481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>
            <p:ph type="title"/>
          </p:nvPr>
        </p:nvSpPr>
        <p:spPr>
          <a:xfrm>
            <a:off x="685800" y="1585913"/>
            <a:ext cx="7772400" cy="1422400"/>
          </a:xfrm>
          <a:ln/>
        </p:spPr>
        <p:txBody>
          <a:bodyPr/>
          <a:lstStyle/>
          <a:p>
            <a:r>
              <a:rPr lang="en-US" sz="2800"/>
              <a:t>Isabelle Huppert</a:t>
            </a:r>
            <a:br>
              <a:rPr lang="en-US" sz="2800"/>
            </a:br>
            <a:r>
              <a:rPr lang="en-US" sz="2800"/>
              <a:t/>
            </a:r>
            <a:br>
              <a:rPr lang="en-US" sz="2800"/>
            </a:br>
            <a:r>
              <a:rPr lang="en-US" sz="2800"/>
              <a:t>Violette Nozière</a:t>
            </a:r>
          </a:p>
        </p:txBody>
      </p:sp>
      <p:sp>
        <p:nvSpPr>
          <p:cNvPr id="3074" name="Rectangle 2"/>
          <p:cNvSpPr>
            <a:spLocks noChangeArrowheads="1"/>
          </p:cNvSpPr>
          <p:nvPr>
            <p:ph type="body" idx="1"/>
          </p:nvPr>
        </p:nvSpPr>
        <p:spPr>
          <a:xfrm>
            <a:off x="1371600" y="3432175"/>
            <a:ext cx="6400800" cy="1752600"/>
          </a:xfrm>
          <a:ln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/>
              <a:t>By Claude Chabrol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D5171D-67A6-46BF-AB16-7F30D7FBDDD9}" type="slidenum">
              <a:rPr lang="en-US"/>
              <a:pPr/>
              <a:t>10</a:t>
            </a:fld>
            <a:endParaRPr lang="en-US"/>
          </a:p>
        </p:txBody>
      </p:sp>
      <p:sp>
        <p:nvSpPr>
          <p:cNvPr id="12289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Clips</a:t>
            </a:r>
          </a:p>
        </p:txBody>
      </p:sp>
      <p:sp>
        <p:nvSpPr>
          <p:cNvPr id="12290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sz="1200">
              <a:latin typeface="Cambria" charset="0"/>
              <a:ea typeface="ヒラギノ明朝 ProN W3" charset="0"/>
              <a:cs typeface="ヒラギノ明朝 ProN W3" charset="0"/>
              <a:sym typeface="Cambria" charset="0"/>
            </a:endParaRPr>
          </a:p>
          <a:p>
            <a:r>
              <a:rPr lang="en-US" sz="1200">
                <a:latin typeface="Cambria" charset="0"/>
                <a:ea typeface="Cambria" charset="0"/>
                <a:cs typeface="Cambria" charset="0"/>
                <a:sym typeface="Cambria" charset="0"/>
              </a:rPr>
              <a:t>Mother 11.19</a:t>
            </a:r>
            <a:endParaRPr lang="en-US" sz="1200">
              <a:latin typeface="Cambria" charset="0"/>
              <a:ea typeface="ヒラギノ明朝 ProN W3" charset="0"/>
              <a:cs typeface="ヒラギノ明朝 ProN W3" charset="0"/>
              <a:sym typeface="Cambria" charset="0"/>
            </a:endParaRPr>
          </a:p>
          <a:p>
            <a:r>
              <a:rPr lang="en-US" sz="1200">
                <a:latin typeface="Cambria" charset="0"/>
                <a:ea typeface="Cambria" charset="0"/>
                <a:cs typeface="Cambria" charset="0"/>
                <a:sym typeface="Cambria" charset="0"/>
              </a:rPr>
              <a:t>Father 30.19</a:t>
            </a:r>
            <a:endParaRPr lang="en-US" sz="1200">
              <a:latin typeface="Cambria" charset="0"/>
              <a:ea typeface="ヒラギノ明朝 ProN W3" charset="0"/>
              <a:cs typeface="ヒラギノ明朝 ProN W3" charset="0"/>
              <a:sym typeface="Cambria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Plot Summary</a:t>
            </a:r>
          </a:p>
        </p:txBody>
      </p:sp>
      <p:sp>
        <p:nvSpPr>
          <p:cNvPr id="4098" name="Rectangle 2"/>
          <p:cNvSpPr>
            <a:spLocks noChangeArrowheads="1"/>
          </p:cNvSpPr>
          <p:nvPr>
            <p:ph type="body" idx="1"/>
          </p:nvPr>
        </p:nvSpPr>
        <p:spPr>
          <a:xfrm>
            <a:off x="457200" y="1249363"/>
            <a:ext cx="8013700" cy="4876800"/>
          </a:xfrm>
          <a:ln/>
        </p:spPr>
        <p:txBody>
          <a:bodyPr/>
          <a:lstStyle/>
          <a:p>
            <a:pPr marL="304800" indent="-304800">
              <a:lnSpc>
                <a:spcPct val="110000"/>
              </a:lnSpc>
              <a:spcBef>
                <a:spcPct val="0"/>
              </a:spcBef>
            </a:pPr>
            <a:r>
              <a:rPr lang="en-US" sz="1400"/>
              <a:t>Film was based on a true story about a young woman and her relationships with older men, resorts to prostitution – rebellion, sexual encounters</a:t>
            </a:r>
          </a:p>
          <a:p>
            <a:pPr marL="304800" indent="-304800">
              <a:lnSpc>
                <a:spcPct val="110000"/>
              </a:lnSpc>
              <a:spcBef>
                <a:spcPts val="400"/>
              </a:spcBef>
            </a:pPr>
            <a:r>
              <a:rPr lang="en-US" sz="1400"/>
              <a:t>Set in 1930s Paris, Paris is beautiful in the shots yet mostly based in claustrophobic settings, Violette’s family are from a modest background but with bourgeois pretensions</a:t>
            </a:r>
          </a:p>
          <a:p>
            <a:pPr marL="304800" indent="-304800">
              <a:lnSpc>
                <a:spcPct val="110000"/>
              </a:lnSpc>
              <a:spcBef>
                <a:spcPts val="400"/>
              </a:spcBef>
            </a:pPr>
            <a:r>
              <a:rPr lang="en-US" sz="1400"/>
              <a:t>Her father, Baptiste, and mother, Germaine, appear to have a loving relationship with Violette and she is always polite, yet there are moments of tension between her and her father – she flinches away from his touch on several occasions. </a:t>
            </a:r>
          </a:p>
          <a:p>
            <a:pPr marL="304800" indent="-304800">
              <a:lnSpc>
                <a:spcPct val="110000"/>
              </a:lnSpc>
              <a:spcBef>
                <a:spcPts val="400"/>
              </a:spcBef>
            </a:pPr>
            <a:r>
              <a:rPr lang="en-US" sz="1400"/>
              <a:t>She contracts syphilis and the doctor informs her parents who believe her to be a virgin. She manages to trick them into thinking she inherited it, they all take medication together – later on we realise that she took this opportunity to begin poisoning them.</a:t>
            </a:r>
          </a:p>
          <a:p>
            <a:pPr marL="304800" indent="-304800">
              <a:lnSpc>
                <a:spcPct val="110000"/>
              </a:lnSpc>
              <a:spcBef>
                <a:spcPts val="400"/>
              </a:spcBef>
            </a:pPr>
            <a:r>
              <a:rPr lang="en-US" sz="1400"/>
              <a:t>She meets and falls in love with Jean, she steals from her parents to support him.</a:t>
            </a:r>
          </a:p>
          <a:p>
            <a:pPr marL="304800" indent="-304800">
              <a:lnSpc>
                <a:spcPct val="110000"/>
              </a:lnSpc>
              <a:spcBef>
                <a:spcPts val="400"/>
              </a:spcBef>
            </a:pPr>
            <a:r>
              <a:rPr lang="en-US" sz="1400"/>
              <a:t>She ends up killing her father, believes her mother to also be dead (initially). She goes on the run and is eventually arrested by police and condemned to be guillotined.</a:t>
            </a:r>
          </a:p>
          <a:p>
            <a:pPr marL="304800" indent="-304800">
              <a:lnSpc>
                <a:spcPct val="110000"/>
              </a:lnSpc>
              <a:spcBef>
                <a:spcPts val="400"/>
              </a:spcBef>
            </a:pPr>
            <a:r>
              <a:rPr lang="en-US" sz="1400"/>
              <a:t>She confesses to the murder and accuses her father of abusing her, we discover that her mother has survived at this point.</a:t>
            </a:r>
          </a:p>
          <a:p>
            <a:pPr marL="304800" indent="-304800">
              <a:lnSpc>
                <a:spcPct val="110000"/>
              </a:lnSpc>
              <a:spcBef>
                <a:spcPts val="400"/>
              </a:spcBef>
            </a:pPr>
            <a:r>
              <a:rPr lang="en-US" sz="1400"/>
              <a:t>The remainder of the film is a series of flashbacks, from her childhood and the final scenes. </a:t>
            </a:r>
          </a:p>
          <a:p>
            <a:pPr marL="304800" indent="-304800">
              <a:lnSpc>
                <a:spcPct val="110000"/>
              </a:lnSpc>
              <a:spcBef>
                <a:spcPts val="400"/>
              </a:spcBef>
            </a:pPr>
            <a:r>
              <a:rPr lang="en-US" sz="1400"/>
              <a:t>Voiceover at the end tells us that she was released from prison and went on to live a happy family life.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Flashbacks</a:t>
            </a:r>
          </a:p>
        </p:txBody>
      </p:sp>
      <p:sp>
        <p:nvSpPr>
          <p:cNvPr id="5122" name="Rectangle 2"/>
          <p:cNvSpPr>
            <a:spLocks noChangeArrowheads="1"/>
          </p:cNvSpPr>
          <p:nvPr>
            <p:ph type="body" idx="1"/>
          </p:nvPr>
        </p:nvSpPr>
        <p:spPr>
          <a:xfrm>
            <a:off x="457200" y="1393825"/>
            <a:ext cx="8229600" cy="4525963"/>
          </a:xfrm>
          <a:ln/>
        </p:spPr>
        <p:txBody>
          <a:bodyPr/>
          <a:lstStyle/>
          <a:p>
            <a:pPr marL="304800" indent="-304800">
              <a:spcBef>
                <a:spcPct val="0"/>
              </a:spcBef>
            </a:pPr>
            <a:r>
              <a:rPr lang="en-US" sz="1400"/>
              <a:t>One of the ways in which her allegations against her father are supported, scene from childhood </a:t>
            </a:r>
          </a:p>
          <a:p>
            <a:pPr marL="304800" indent="-304800">
              <a:spcBef>
                <a:spcPts val="300"/>
              </a:spcBef>
            </a:pPr>
            <a:endParaRPr lang="en-US" sz="1400"/>
          </a:p>
          <a:p>
            <a:pPr marL="304800" indent="-304800">
              <a:spcBef>
                <a:spcPts val="300"/>
              </a:spcBef>
            </a:pPr>
            <a:r>
              <a:rPr lang="en-US" sz="1400"/>
              <a:t>Impossible to tell whether the flashbacks are Violette remembering or imagining what happened (as her version of accounts) or reality.</a:t>
            </a:r>
          </a:p>
          <a:p>
            <a:pPr marL="304800" indent="-304800">
              <a:spcBef>
                <a:spcPts val="300"/>
              </a:spcBef>
            </a:pPr>
            <a:endParaRPr lang="en-US" sz="1400"/>
          </a:p>
          <a:p>
            <a:pPr marL="304800" indent="-304800">
              <a:spcBef>
                <a:spcPts val="300"/>
              </a:spcBef>
            </a:pPr>
            <a:r>
              <a:rPr lang="en-US" sz="1400"/>
              <a:t>Flashbacks make the film far less readable, takes the focus off the narrative.</a:t>
            </a:r>
          </a:p>
          <a:p>
            <a:pPr marL="304800" indent="-304800">
              <a:spcBef>
                <a:spcPts val="300"/>
              </a:spcBef>
            </a:pPr>
            <a:endParaRPr lang="en-US" sz="1400"/>
          </a:p>
          <a:p>
            <a:pPr marL="304800" indent="-304800">
              <a:spcBef>
                <a:spcPts val="300"/>
              </a:spcBef>
            </a:pPr>
            <a:r>
              <a:rPr lang="en-US" sz="1400"/>
              <a:t>Chabrol uses flashbacks to mark important plot changes, forks in the possibilities of the narrative.</a:t>
            </a:r>
          </a:p>
          <a:p>
            <a:pPr marL="304800" indent="-304800">
              <a:spcBef>
                <a:spcPts val="300"/>
              </a:spcBef>
            </a:pPr>
            <a:endParaRPr lang="en-US" sz="1400"/>
          </a:p>
          <a:p>
            <a:pPr marL="304800" indent="-304800">
              <a:spcBef>
                <a:spcPts val="300"/>
              </a:spcBef>
            </a:pPr>
            <a:r>
              <a:rPr lang="en-US" sz="1400"/>
              <a:t>“Les films les plus forts de ce point de vue sont ceux qui parviennent à donner le sentiment du rêve sans en passer par sa representation. (I. Huppert) </a:t>
            </a:r>
            <a:r>
              <a:rPr lang="en-US" sz="140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Cahiers du cinéma</a:t>
            </a:r>
            <a:endParaRPr lang="en-US" sz="1400">
              <a:latin typeface="Calibri Italic" charset="0"/>
              <a:sym typeface="Calibri Italic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416D4-F4E5-4FF9-A7D1-385221679D6F}" type="slidenum">
              <a:rPr lang="en-US"/>
              <a:pPr/>
              <a:t>4</a:t>
            </a:fld>
            <a:endParaRPr lang="en-US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363" y="808038"/>
            <a:ext cx="8928100" cy="5503862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317F2-EA9E-4017-82F0-38AA93D44907}" type="slidenum">
              <a:rPr lang="en-US"/>
              <a:pPr/>
              <a:t>5</a:t>
            </a:fld>
            <a:endParaRPr lang="en-US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38" y="825500"/>
            <a:ext cx="8956675" cy="54102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Isabelle Huppert</a:t>
            </a:r>
          </a:p>
        </p:txBody>
      </p:sp>
      <p:sp>
        <p:nvSpPr>
          <p:cNvPr id="8194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304800" indent="-304800">
              <a:spcBef>
                <a:spcPct val="0"/>
              </a:spcBef>
            </a:pPr>
            <a:r>
              <a:rPr lang="en-US" sz="1200"/>
              <a:t>Imperceptible behaviour – neither cold nor warm</a:t>
            </a:r>
            <a:endParaRPr lang="en-US"/>
          </a:p>
          <a:p>
            <a:pPr marL="304800" indent="-304800">
              <a:spcBef>
                <a:spcPts val="300"/>
              </a:spcBef>
            </a:pPr>
            <a:r>
              <a:rPr lang="en-US" sz="1200"/>
              <a:t>She is quite confident, she has no hesitations about behaving brashly around men and is dominant when with her friends – this could be naïve</a:t>
            </a:r>
            <a:endParaRPr lang="en-US"/>
          </a:p>
          <a:p>
            <a:pPr marL="304800" indent="-304800">
              <a:spcBef>
                <a:spcPts val="300"/>
              </a:spcBef>
            </a:pPr>
            <a:r>
              <a:rPr lang="en-US" sz="1200"/>
              <a:t>Mysterious, unflinching liar – emotionless</a:t>
            </a:r>
            <a:endParaRPr lang="en-US"/>
          </a:p>
          <a:p>
            <a:pPr marL="304800" indent="-304800">
              <a:spcBef>
                <a:spcPts val="300"/>
              </a:spcBef>
            </a:pPr>
            <a:r>
              <a:rPr lang="en-US" sz="1200"/>
              <a:t>Without makeup she is clearly childish, but when she is made-up and wearing her fur coat she looks very adult.</a:t>
            </a:r>
            <a:endParaRPr lang="en-US"/>
          </a:p>
          <a:p>
            <a:pPr marL="304800" indent="-304800">
              <a:spcBef>
                <a:spcPts val="300"/>
              </a:spcBef>
            </a:pPr>
            <a:r>
              <a:rPr lang="en-US" sz="1200"/>
              <a:t>Contrast with Deneuve and Auteuil – </a:t>
            </a:r>
            <a:endParaRPr lang="en-US"/>
          </a:p>
          <a:p>
            <a:pPr lvl="1">
              <a:spcBef>
                <a:spcPts val="300"/>
              </a:spcBef>
            </a:pPr>
            <a:r>
              <a:rPr lang="en-US" sz="1200"/>
              <a:t>Huppert shares a coldness with Deneuve and Auteuil, although unlike Deneuve’s coldness which hides a vivid sexuality, Huppert’s coldness is mysterious, like Auteuil’s, suggesting it is hiding something but we never find out what.</a:t>
            </a:r>
          </a:p>
          <a:p>
            <a:pPr marL="304800" indent="-304800">
              <a:spcBef>
                <a:spcPts val="300"/>
              </a:spcBef>
            </a:pPr>
            <a:r>
              <a:rPr lang="en-US" sz="1200"/>
              <a:t>She often goes against your expectations of Violette, one night she is out alone and gets into a stranger’s car. Lead to believe given previous promiscuity that its a sexual encounter yet when he attempts to touch her she reacts against him.</a:t>
            </a:r>
          </a:p>
          <a:p>
            <a:pPr marL="304800" indent="-304800">
              <a:spcBef>
                <a:spcPts val="300"/>
              </a:spcBef>
            </a:pPr>
            <a:r>
              <a:rPr lang="en-US" sz="1200"/>
              <a:t>Maculine vs Feminine</a:t>
            </a:r>
          </a:p>
          <a:p>
            <a:pPr lvl="1">
              <a:spcBef>
                <a:spcPts val="300"/>
              </a:spcBef>
            </a:pPr>
            <a:r>
              <a:rPr lang="en-US" sz="1200"/>
              <a:t>reversal of gender roles</a:t>
            </a:r>
          </a:p>
          <a:p>
            <a:pPr lvl="1">
              <a:spcBef>
                <a:spcPts val="300"/>
              </a:spcBef>
            </a:pPr>
            <a:r>
              <a:rPr lang="en-US" sz="1200"/>
              <a:t>she wants to support Jean because she’s afraid he’ll stop loving her.</a:t>
            </a:r>
          </a:p>
          <a:p>
            <a:pPr marL="304800" indent="-304800">
              <a:spcBef>
                <a:spcPts val="300"/>
              </a:spcBef>
            </a:pPr>
            <a:endParaRPr lang="en-US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0F31C-2B8F-4AB7-AB25-39F73126542F}" type="slidenum">
              <a:rPr lang="en-US"/>
              <a:pPr/>
              <a:t>7</a:t>
            </a:fld>
            <a:endParaRPr lang="en-US"/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762000"/>
            <a:ext cx="8851900" cy="5449888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69B54-449A-42E0-9748-D74B08C0F280}" type="slidenum">
              <a:rPr lang="en-US"/>
              <a:pPr/>
              <a:t>8</a:t>
            </a:fld>
            <a:endParaRPr lang="en-US"/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800" y="685800"/>
            <a:ext cx="8788400" cy="54864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8E829-D096-423D-BF3E-E25CF59B34DC}" type="slidenum">
              <a:rPr lang="en-US"/>
              <a:pPr/>
              <a:t>9</a:t>
            </a:fld>
            <a:endParaRPr lang="en-US"/>
          </a:p>
        </p:txBody>
      </p:sp>
      <p:sp>
        <p:nvSpPr>
          <p:cNvPr id="11265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Possible motives</a:t>
            </a:r>
          </a:p>
        </p:txBody>
      </p:sp>
      <p:sp>
        <p:nvSpPr>
          <p:cNvPr id="11266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sz="1400"/>
              <a:t>Sexuality</a:t>
            </a:r>
          </a:p>
          <a:p>
            <a:pPr marL="742950" lvl="1"/>
            <a:r>
              <a:rPr lang="en-US" sz="1400"/>
              <a:t>not about sexual desire</a:t>
            </a:r>
          </a:p>
          <a:p>
            <a:pPr marL="742950" lvl="1"/>
            <a:r>
              <a:rPr lang="en-US" sz="1400"/>
              <a:t>financial independence </a:t>
            </a:r>
          </a:p>
          <a:p>
            <a:pPr marL="742950" lvl="1"/>
            <a:r>
              <a:rPr lang="en-US" sz="1400"/>
              <a:t>rebelling against repressive upbringing.</a:t>
            </a:r>
          </a:p>
          <a:p>
            <a:pPr marL="742950" lvl="1"/>
            <a:r>
              <a:rPr lang="en-US" sz="1400"/>
              <a:t>adolescents</a:t>
            </a:r>
          </a:p>
          <a:p>
            <a:r>
              <a:rPr lang="en-US" sz="1400"/>
              <a:t>Murder</a:t>
            </a:r>
          </a:p>
          <a:p>
            <a:pPr marL="742950" lvl="1"/>
            <a:r>
              <a:rPr lang="en-US" sz="1400"/>
              <a:t>materialism - financial independence</a:t>
            </a:r>
          </a:p>
          <a:p>
            <a:pPr marL="742950" lvl="1"/>
            <a:r>
              <a:rPr lang="en-US" sz="1400"/>
              <a:t>support Jean </a:t>
            </a:r>
          </a:p>
          <a:p>
            <a:pPr marL="742950" lvl="1"/>
            <a:r>
              <a:rPr lang="en-US" sz="1400"/>
              <a:t>molestations from her Dad</a:t>
            </a:r>
          </a:p>
          <a:p>
            <a:pPr marL="742950" lvl="1"/>
            <a:r>
              <a:rPr lang="en-US" sz="1400"/>
              <a:t>punishing the mother by killing her father</a:t>
            </a:r>
          </a:p>
          <a:p>
            <a:pPr marL="742950" lvl="1"/>
            <a:r>
              <a:rPr lang="en-US" sz="1400"/>
              <a:t>despises her parents</a:t>
            </a:r>
          </a:p>
          <a:p>
            <a:r>
              <a:rPr lang="en-US" sz="1400"/>
              <a:t>‘As Violette, Huppert portrays an ultimately unknowable individual. The ambivalence of all human psychology (as Chabrol sees it) is paralleled in the film by competing explanations for Violette’s notorious crime.’ (Guy Austin)</a:t>
            </a:r>
            <a:br>
              <a:rPr lang="en-US" sz="1400"/>
            </a:br>
            <a:endParaRPr lang="en-US" sz="140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Default - Title Slide">
  <a:themeElements>
    <a:clrScheme name="Default - 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- Title Slide">
      <a:majorFont>
        <a:latin typeface="Calibri"/>
        <a:ea typeface="ヒラギノ角ゴ ProN W3"/>
        <a:cs typeface="ヒラギノ角ゴ ProN W3"/>
      </a:majorFont>
      <a:minorFont>
        <a:latin typeface="Calibri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Default - 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- Title and Content">
  <a:themeElements>
    <a:clrScheme name="Default - Title and Conten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- Title and Content">
      <a:majorFont>
        <a:latin typeface="Calibri"/>
        <a:ea typeface="ヒラギノ角ゴ ProN W3"/>
        <a:cs typeface="ヒラギノ角ゴ ProN W3"/>
      </a:majorFont>
      <a:minorFont>
        <a:latin typeface="Calibri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Default - Title and Conte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0</Pages>
  <Words>642</Words>
  <Characters>0</Characters>
  <Application>Microsoft Office PowerPoint</Application>
  <PresentationFormat>On-screen Show (4:3)</PresentationFormat>
  <Lines>0</Lines>
  <Paragraphs>56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Gill Sans</vt:lpstr>
      <vt:lpstr>ヒラギノ角ゴ ProN W3</vt:lpstr>
      <vt:lpstr>Calibri</vt:lpstr>
      <vt:lpstr>Arial</vt:lpstr>
      <vt:lpstr>Calibri Italic</vt:lpstr>
      <vt:lpstr>Cambria</vt:lpstr>
      <vt:lpstr>ヒラギノ明朝 ProN W3</vt:lpstr>
      <vt:lpstr>Default - Title Slide</vt:lpstr>
      <vt:lpstr>Default - Title and Content</vt:lpstr>
      <vt:lpstr>Isabelle Huppert  Violette Nozière</vt:lpstr>
      <vt:lpstr>Plot Summary</vt:lpstr>
      <vt:lpstr>Flashbacks</vt:lpstr>
      <vt:lpstr>Slide 4</vt:lpstr>
      <vt:lpstr>Slide 5</vt:lpstr>
      <vt:lpstr>Isabelle Huppert</vt:lpstr>
      <vt:lpstr>Slide 7</vt:lpstr>
      <vt:lpstr>Slide 8</vt:lpstr>
      <vt:lpstr>Possible motives</vt:lpstr>
      <vt:lpstr>Clips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Isabelle Huppert  Violette Nozière</dc:title>
  <dc:subject/>
  <dc:creator>Vanessa Partridge</dc:creator>
  <cp:keywords/>
  <dc:description/>
  <cp:lastModifiedBy>IT Services</cp:lastModifiedBy>
  <cp:revision>1</cp:revision>
  <dcterms:modified xsi:type="dcterms:W3CDTF">2012-03-09T08:10:21Z</dcterms:modified>
</cp:coreProperties>
</file>