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73" r:id="rId10"/>
    <p:sldId id="274" r:id="rId11"/>
    <p:sldId id="276" r:id="rId12"/>
    <p:sldId id="285" r:id="rId13"/>
    <p:sldId id="275" r:id="rId14"/>
    <p:sldId id="277" r:id="rId15"/>
    <p:sldId id="265" r:id="rId16"/>
    <p:sldId id="267" r:id="rId17"/>
    <p:sldId id="268" r:id="rId18"/>
    <p:sldId id="283" r:id="rId19"/>
    <p:sldId id="271" r:id="rId20"/>
    <p:sldId id="264" r:id="rId21"/>
    <p:sldId id="270" r:id="rId22"/>
    <p:sldId id="284" r:id="rId23"/>
    <p:sldId id="287" r:id="rId24"/>
    <p:sldId id="269" r:id="rId25"/>
    <p:sldId id="278" r:id="rId26"/>
    <p:sldId id="279" r:id="rId27"/>
    <p:sldId id="280" r:id="rId28"/>
    <p:sldId id="281" r:id="rId29"/>
    <p:sldId id="288" r:id="rId30"/>
    <p:sldId id="289" r:id="rId31"/>
    <p:sldId id="290" r:id="rId32"/>
    <p:sldId id="291" r:id="rId33"/>
    <p:sldId id="292" r:id="rId34"/>
    <p:sldId id="293"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76" autoAdjust="0"/>
  </p:normalViewPr>
  <p:slideViewPr>
    <p:cSldViewPr>
      <p:cViewPr>
        <p:scale>
          <a:sx n="81" d="100"/>
          <a:sy n="81" d="100"/>
        </p:scale>
        <p:origin x="-1056" y="3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1F94DCA-D4DE-4690-86B9-17797F3C5929}" type="datetimeFigureOut">
              <a:rPr lang="en-GB" smtClean="0"/>
              <a:t>11/03/2012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8F57D7-976D-46B4-AB17-AE1A790A7B1E}" type="slidenum">
              <a:rPr lang="en-GB" smtClean="0"/>
              <a:t>‹#›</a:t>
            </a:fld>
            <a:endParaRPr lang="en-GB"/>
          </a:p>
        </p:txBody>
      </p:sp>
    </p:spTree>
    <p:extLst>
      <p:ext uri="{BB962C8B-B14F-4D97-AF65-F5344CB8AC3E}">
        <p14:creationId xmlns:p14="http://schemas.microsoft.com/office/powerpoint/2010/main" val="3773805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1F94DCA-D4DE-4690-86B9-17797F3C5929}" type="datetimeFigureOut">
              <a:rPr lang="en-GB" smtClean="0"/>
              <a:t>11/03/2012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8F57D7-976D-46B4-AB17-AE1A790A7B1E}" type="slidenum">
              <a:rPr lang="en-GB" smtClean="0"/>
              <a:t>‹#›</a:t>
            </a:fld>
            <a:endParaRPr lang="en-GB"/>
          </a:p>
        </p:txBody>
      </p:sp>
    </p:spTree>
    <p:extLst>
      <p:ext uri="{BB962C8B-B14F-4D97-AF65-F5344CB8AC3E}">
        <p14:creationId xmlns:p14="http://schemas.microsoft.com/office/powerpoint/2010/main" val="27456130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1F94DCA-D4DE-4690-86B9-17797F3C5929}" type="datetimeFigureOut">
              <a:rPr lang="en-GB" smtClean="0"/>
              <a:t>11/03/2012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8F57D7-976D-46B4-AB17-AE1A790A7B1E}" type="slidenum">
              <a:rPr lang="en-GB" smtClean="0"/>
              <a:t>‹#›</a:t>
            </a:fld>
            <a:endParaRPr lang="en-GB"/>
          </a:p>
        </p:txBody>
      </p:sp>
    </p:spTree>
    <p:extLst>
      <p:ext uri="{BB962C8B-B14F-4D97-AF65-F5344CB8AC3E}">
        <p14:creationId xmlns:p14="http://schemas.microsoft.com/office/powerpoint/2010/main" val="894941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1F94DCA-D4DE-4690-86B9-17797F3C5929}" type="datetimeFigureOut">
              <a:rPr lang="en-GB" smtClean="0"/>
              <a:t>11/03/2012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8F57D7-976D-46B4-AB17-AE1A790A7B1E}" type="slidenum">
              <a:rPr lang="en-GB" smtClean="0"/>
              <a:t>‹#›</a:t>
            </a:fld>
            <a:endParaRPr lang="en-GB"/>
          </a:p>
        </p:txBody>
      </p:sp>
    </p:spTree>
    <p:extLst>
      <p:ext uri="{BB962C8B-B14F-4D97-AF65-F5344CB8AC3E}">
        <p14:creationId xmlns:p14="http://schemas.microsoft.com/office/powerpoint/2010/main" val="556850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F94DCA-D4DE-4690-86B9-17797F3C5929}" type="datetimeFigureOut">
              <a:rPr lang="en-GB" smtClean="0"/>
              <a:t>11/03/2012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8F57D7-976D-46B4-AB17-AE1A790A7B1E}" type="slidenum">
              <a:rPr lang="en-GB" smtClean="0"/>
              <a:t>‹#›</a:t>
            </a:fld>
            <a:endParaRPr lang="en-GB"/>
          </a:p>
        </p:txBody>
      </p:sp>
    </p:spTree>
    <p:extLst>
      <p:ext uri="{BB962C8B-B14F-4D97-AF65-F5344CB8AC3E}">
        <p14:creationId xmlns:p14="http://schemas.microsoft.com/office/powerpoint/2010/main" val="347681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1F94DCA-D4DE-4690-86B9-17797F3C5929}" type="datetimeFigureOut">
              <a:rPr lang="en-GB" smtClean="0"/>
              <a:t>11/03/2012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8F57D7-976D-46B4-AB17-AE1A790A7B1E}" type="slidenum">
              <a:rPr lang="en-GB" smtClean="0"/>
              <a:t>‹#›</a:t>
            </a:fld>
            <a:endParaRPr lang="en-GB"/>
          </a:p>
        </p:txBody>
      </p:sp>
    </p:spTree>
    <p:extLst>
      <p:ext uri="{BB962C8B-B14F-4D97-AF65-F5344CB8AC3E}">
        <p14:creationId xmlns:p14="http://schemas.microsoft.com/office/powerpoint/2010/main" val="3610479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1F94DCA-D4DE-4690-86B9-17797F3C5929}" type="datetimeFigureOut">
              <a:rPr lang="en-GB" smtClean="0"/>
              <a:t>11/03/2012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D8F57D7-976D-46B4-AB17-AE1A790A7B1E}" type="slidenum">
              <a:rPr lang="en-GB" smtClean="0"/>
              <a:t>‹#›</a:t>
            </a:fld>
            <a:endParaRPr lang="en-GB"/>
          </a:p>
        </p:txBody>
      </p:sp>
    </p:spTree>
    <p:extLst>
      <p:ext uri="{BB962C8B-B14F-4D97-AF65-F5344CB8AC3E}">
        <p14:creationId xmlns:p14="http://schemas.microsoft.com/office/powerpoint/2010/main" val="1584898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1F94DCA-D4DE-4690-86B9-17797F3C5929}" type="datetimeFigureOut">
              <a:rPr lang="en-GB" smtClean="0"/>
              <a:t>11/03/2012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D8F57D7-976D-46B4-AB17-AE1A790A7B1E}" type="slidenum">
              <a:rPr lang="en-GB" smtClean="0"/>
              <a:t>‹#›</a:t>
            </a:fld>
            <a:endParaRPr lang="en-GB"/>
          </a:p>
        </p:txBody>
      </p:sp>
    </p:spTree>
    <p:extLst>
      <p:ext uri="{BB962C8B-B14F-4D97-AF65-F5344CB8AC3E}">
        <p14:creationId xmlns:p14="http://schemas.microsoft.com/office/powerpoint/2010/main" val="3249315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F94DCA-D4DE-4690-86B9-17797F3C5929}" type="datetimeFigureOut">
              <a:rPr lang="en-GB" smtClean="0"/>
              <a:t>11/03/2012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D8F57D7-976D-46B4-AB17-AE1A790A7B1E}" type="slidenum">
              <a:rPr lang="en-GB" smtClean="0"/>
              <a:t>‹#›</a:t>
            </a:fld>
            <a:endParaRPr lang="en-GB"/>
          </a:p>
        </p:txBody>
      </p:sp>
    </p:spTree>
    <p:extLst>
      <p:ext uri="{BB962C8B-B14F-4D97-AF65-F5344CB8AC3E}">
        <p14:creationId xmlns:p14="http://schemas.microsoft.com/office/powerpoint/2010/main" val="3028752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F94DCA-D4DE-4690-86B9-17797F3C5929}" type="datetimeFigureOut">
              <a:rPr lang="en-GB" smtClean="0"/>
              <a:t>11/03/2012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8F57D7-976D-46B4-AB17-AE1A790A7B1E}" type="slidenum">
              <a:rPr lang="en-GB" smtClean="0"/>
              <a:t>‹#›</a:t>
            </a:fld>
            <a:endParaRPr lang="en-GB"/>
          </a:p>
        </p:txBody>
      </p:sp>
    </p:spTree>
    <p:extLst>
      <p:ext uri="{BB962C8B-B14F-4D97-AF65-F5344CB8AC3E}">
        <p14:creationId xmlns:p14="http://schemas.microsoft.com/office/powerpoint/2010/main" val="2328839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F94DCA-D4DE-4690-86B9-17797F3C5929}" type="datetimeFigureOut">
              <a:rPr lang="en-GB" smtClean="0"/>
              <a:t>11/03/2012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8F57D7-976D-46B4-AB17-AE1A790A7B1E}" type="slidenum">
              <a:rPr lang="en-GB" smtClean="0"/>
              <a:t>‹#›</a:t>
            </a:fld>
            <a:endParaRPr lang="en-GB"/>
          </a:p>
        </p:txBody>
      </p:sp>
    </p:spTree>
    <p:extLst>
      <p:ext uri="{BB962C8B-B14F-4D97-AF65-F5344CB8AC3E}">
        <p14:creationId xmlns:p14="http://schemas.microsoft.com/office/powerpoint/2010/main" val="3686626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2000"/>
            <a:lum/>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F94DCA-D4DE-4690-86B9-17797F3C5929}" type="datetimeFigureOut">
              <a:rPr lang="en-GB" smtClean="0"/>
              <a:t>11/03/2012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8F57D7-976D-46B4-AB17-AE1A790A7B1E}" type="slidenum">
              <a:rPr lang="en-GB" smtClean="0"/>
              <a:t>‹#›</a:t>
            </a:fld>
            <a:endParaRPr lang="en-GB"/>
          </a:p>
        </p:txBody>
      </p:sp>
    </p:spTree>
    <p:extLst>
      <p:ext uri="{BB962C8B-B14F-4D97-AF65-F5344CB8AC3E}">
        <p14:creationId xmlns:p14="http://schemas.microsoft.com/office/powerpoint/2010/main" val="36003986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9.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41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2048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latin typeface="Broadway" pitchFamily="82" charset="0"/>
              </a:rPr>
              <a:t>COLOUR</a:t>
            </a:r>
            <a:endParaRPr lang="en-GB" dirty="0">
              <a:latin typeface="Broadway" pitchFamily="82" charset="0"/>
            </a:endParaRPr>
          </a:p>
        </p:txBody>
      </p:sp>
      <p:sp>
        <p:nvSpPr>
          <p:cNvPr id="6" name="Content Placeholder 5"/>
          <p:cNvSpPr>
            <a:spLocks noGrp="1"/>
          </p:cNvSpPr>
          <p:nvPr>
            <p:ph idx="1"/>
          </p:nvPr>
        </p:nvSpPr>
        <p:spPr/>
        <p:txBody>
          <a:bodyPr>
            <a:normAutofit lnSpcReduction="10000"/>
          </a:bodyPr>
          <a:lstStyle/>
          <a:p>
            <a:r>
              <a:rPr lang="en-GB" dirty="0" smtClean="0"/>
              <a:t>COLOUR = EMOTION</a:t>
            </a:r>
          </a:p>
          <a:p>
            <a:r>
              <a:rPr lang="en-GB" dirty="0" smtClean="0"/>
              <a:t>‘The colour throughout is brilliant down to the smallest details.’ (Marianne </a:t>
            </a:r>
            <a:r>
              <a:rPr lang="en-GB" dirty="0"/>
              <a:t>and the Puritan: the Transformation of the Couple in French and American Films, by David L. </a:t>
            </a:r>
            <a:r>
              <a:rPr lang="en-GB" dirty="0" err="1" smtClean="0"/>
              <a:t>Grossvogel</a:t>
            </a:r>
            <a:r>
              <a:rPr lang="en-GB" dirty="0" smtClean="0"/>
              <a:t>)</a:t>
            </a:r>
          </a:p>
          <a:p>
            <a:pPr marL="0" indent="0">
              <a:buNone/>
            </a:pPr>
            <a:endParaRPr lang="en-GB" dirty="0" smtClean="0"/>
          </a:p>
          <a:p>
            <a:r>
              <a:rPr lang="en-GB" dirty="0" smtClean="0"/>
              <a:t>The wallpapers are visibly bright and vibrant, often reflecting upon what is happening in that particular scene</a:t>
            </a:r>
          </a:p>
          <a:p>
            <a:endParaRPr lang="en-GB" dirty="0"/>
          </a:p>
        </p:txBody>
      </p:sp>
      <p:sp>
        <p:nvSpPr>
          <p:cNvPr id="2" name="Rectangle 1"/>
          <p:cNvSpPr/>
          <p:nvPr/>
        </p:nvSpPr>
        <p:spPr>
          <a:xfrm>
            <a:off x="4644008" y="6237947"/>
            <a:ext cx="4320480" cy="369332"/>
          </a:xfrm>
          <a:prstGeom prst="rect">
            <a:avLst/>
          </a:prstGeom>
        </p:spPr>
        <p:txBody>
          <a:bodyPr wrap="square">
            <a:spAutoFit/>
          </a:bodyPr>
          <a:lstStyle/>
          <a:p>
            <a:pPr lvl="0">
              <a:spcBef>
                <a:spcPct val="20000"/>
              </a:spcBef>
            </a:pPr>
            <a:r>
              <a:rPr lang="en-GB" dirty="0">
                <a:solidFill>
                  <a:prstClr val="black"/>
                </a:solidFill>
              </a:rPr>
              <a:t>Le </a:t>
            </a:r>
            <a:r>
              <a:rPr lang="en-GB" dirty="0" err="1">
                <a:solidFill>
                  <a:prstClr val="black"/>
                </a:solidFill>
              </a:rPr>
              <a:t>Mythe</a:t>
            </a:r>
            <a:r>
              <a:rPr lang="en-GB" dirty="0">
                <a:solidFill>
                  <a:prstClr val="black"/>
                </a:solidFill>
              </a:rPr>
              <a:t> </a:t>
            </a:r>
            <a:r>
              <a:rPr lang="en-GB" dirty="0" err="1">
                <a:solidFill>
                  <a:prstClr val="black"/>
                </a:solidFill>
              </a:rPr>
              <a:t>Deneuve</a:t>
            </a:r>
            <a:r>
              <a:rPr lang="en-GB" dirty="0">
                <a:solidFill>
                  <a:prstClr val="black"/>
                </a:solidFill>
              </a:rPr>
              <a:t> (</a:t>
            </a:r>
            <a:r>
              <a:rPr lang="en-GB" dirty="0" err="1">
                <a:solidFill>
                  <a:prstClr val="black"/>
                </a:solidFill>
              </a:rPr>
              <a:t>Gwénaëlle</a:t>
            </a:r>
            <a:r>
              <a:rPr lang="en-GB" dirty="0">
                <a:solidFill>
                  <a:prstClr val="black"/>
                </a:solidFill>
              </a:rPr>
              <a:t> Le Gras)</a:t>
            </a:r>
          </a:p>
        </p:txBody>
      </p:sp>
    </p:spTree>
    <p:extLst>
      <p:ext uri="{BB962C8B-B14F-4D97-AF65-F5344CB8AC3E}">
        <p14:creationId xmlns:p14="http://schemas.microsoft.com/office/powerpoint/2010/main" val="29648884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1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5656" y="2780928"/>
            <a:ext cx="6460045" cy="3744416"/>
          </a:xfrm>
        </p:spPr>
      </p:pic>
      <p:sp>
        <p:nvSpPr>
          <p:cNvPr id="16" name="TextBox 15"/>
          <p:cNvSpPr txBox="1"/>
          <p:nvPr/>
        </p:nvSpPr>
        <p:spPr>
          <a:xfrm>
            <a:off x="467544" y="404664"/>
            <a:ext cx="7920880" cy="2954655"/>
          </a:xfrm>
          <a:prstGeom prst="rect">
            <a:avLst/>
          </a:prstGeom>
          <a:noFill/>
        </p:spPr>
        <p:txBody>
          <a:bodyPr wrap="square" rtlCol="0">
            <a:spAutoFit/>
          </a:bodyPr>
          <a:lstStyle/>
          <a:p>
            <a:r>
              <a:rPr lang="en-GB" sz="2500" dirty="0" smtClean="0"/>
              <a:t>This shot from the opening scene demonstrates the film’s use of colour. The opening scene renders ‘invisible those who are carrying them and weave in and out of the printed words.’ (</a:t>
            </a:r>
            <a:r>
              <a:rPr lang="en-GB" sz="2500" dirty="0"/>
              <a:t>M</a:t>
            </a:r>
            <a:r>
              <a:rPr lang="en-GB" sz="2500" dirty="0" smtClean="0"/>
              <a:t>arianne and the Puritan: the Transformation of the Couple in French and American Films, by David L. Grossvogel).</a:t>
            </a:r>
          </a:p>
          <a:p>
            <a:endParaRPr lang="en-GB" dirty="0" smtClean="0"/>
          </a:p>
          <a:p>
            <a:endParaRPr lang="en-GB" dirty="0"/>
          </a:p>
        </p:txBody>
      </p:sp>
    </p:spTree>
    <p:extLst>
      <p:ext uri="{BB962C8B-B14F-4D97-AF65-F5344CB8AC3E}">
        <p14:creationId xmlns:p14="http://schemas.microsoft.com/office/powerpoint/2010/main" val="21243890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721" y="260648"/>
            <a:ext cx="7992888" cy="1200329"/>
          </a:xfrm>
          <a:prstGeom prst="rect">
            <a:avLst/>
          </a:prstGeom>
        </p:spPr>
        <p:txBody>
          <a:bodyPr wrap="square">
            <a:spAutoFit/>
          </a:bodyPr>
          <a:lstStyle/>
          <a:p>
            <a:r>
              <a:rPr lang="en-GB" sz="2400" dirty="0"/>
              <a:t>The film is LUMINOUS, reflecting the ‘bourgeois dream world’ that they live in, often very unrealistic </a:t>
            </a:r>
            <a:r>
              <a:rPr lang="en-GB" sz="2400" dirty="0" smtClean="0"/>
              <a:t>. Colour </a:t>
            </a:r>
            <a:r>
              <a:rPr lang="en-GB" sz="2400" dirty="0"/>
              <a:t>is as useful as music in ‘poeticizing every day speech’ (</a:t>
            </a:r>
            <a:r>
              <a:rPr lang="en-GB" sz="2400" dirty="0" err="1"/>
              <a:t>Grossvogel</a:t>
            </a:r>
            <a:r>
              <a:rPr lang="en-GB" sz="2400" dirty="0" smtClean="0"/>
              <a:t>).</a:t>
            </a:r>
            <a:endParaRPr lang="en-GB" sz="2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44824"/>
            <a:ext cx="6909457" cy="4197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43101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idx="1"/>
          </p:nvPr>
        </p:nvSpPr>
        <p:spPr>
          <a:xfrm>
            <a:off x="457200" y="476672"/>
            <a:ext cx="8229600" cy="5649491"/>
          </a:xfrm>
        </p:spPr>
        <p:txBody>
          <a:bodyPr/>
          <a:lstStyle/>
          <a:p>
            <a:r>
              <a:rPr lang="en-GB" sz="2800" dirty="0" smtClean="0"/>
              <a:t>Chris Petit said “never has an Esso station looked so romantic.”</a:t>
            </a:r>
          </a:p>
          <a:p>
            <a:endParaRPr lang="en-GB" dirty="0"/>
          </a:p>
        </p:txBody>
      </p:sp>
      <p:pic>
        <p:nvPicPr>
          <p:cNvPr id="12" name="Picture 11"/>
          <p:cNvPicPr/>
          <p:nvPr/>
        </p:nvPicPr>
        <p:blipFill>
          <a:blip r:embed="rId2">
            <a:extLst>
              <a:ext uri="{28A0092B-C50C-407E-A947-70E740481C1C}">
                <a14:useLocalDpi xmlns:a14="http://schemas.microsoft.com/office/drawing/2010/main" val="0"/>
              </a:ext>
            </a:extLst>
          </a:blip>
          <a:stretch>
            <a:fillRect/>
          </a:stretch>
        </p:blipFill>
        <p:spPr>
          <a:xfrm>
            <a:off x="251520" y="2060848"/>
            <a:ext cx="7467164" cy="4581128"/>
          </a:xfrm>
          <a:prstGeom prst="rect">
            <a:avLst/>
          </a:prstGeom>
        </p:spPr>
      </p:pic>
    </p:spTree>
    <p:extLst>
      <p:ext uri="{BB962C8B-B14F-4D97-AF65-F5344CB8AC3E}">
        <p14:creationId xmlns:p14="http://schemas.microsoft.com/office/powerpoint/2010/main" val="15226478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12500" r="12500"/>
          <a:stretch>
            <a:fillRect/>
          </a:stretch>
        </p:blipFill>
        <p:spPr>
          <a:xfrm>
            <a:off x="264096" y="332656"/>
            <a:ext cx="4019872" cy="3014904"/>
          </a:xfrm>
        </p:spPr>
      </p:pic>
      <p:sp>
        <p:nvSpPr>
          <p:cNvPr id="4" name="Text Placeholder 3"/>
          <p:cNvSpPr>
            <a:spLocks noGrp="1"/>
          </p:cNvSpPr>
          <p:nvPr>
            <p:ph type="body" sz="half" idx="2"/>
          </p:nvPr>
        </p:nvSpPr>
        <p:spPr>
          <a:xfrm>
            <a:off x="4572000" y="332656"/>
            <a:ext cx="3982076" cy="3024336"/>
          </a:xfrm>
        </p:spPr>
        <p:txBody>
          <a:bodyPr>
            <a:normAutofit/>
          </a:bodyPr>
          <a:lstStyle/>
          <a:p>
            <a:r>
              <a:rPr lang="en-GB" sz="2400" dirty="0" smtClean="0"/>
              <a:t>Early scenes in the film are filled with pinks and reds, highlighting the young love which is ever-important in the first section.</a:t>
            </a:r>
            <a:endParaRPr lang="en-GB" sz="2400"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0981" r="9773"/>
          <a:stretch/>
        </p:blipFill>
        <p:spPr>
          <a:xfrm>
            <a:off x="4313786" y="3573016"/>
            <a:ext cx="4240290" cy="3009838"/>
          </a:xfrm>
          <a:prstGeom prst="rect">
            <a:avLst/>
          </a:prstGeom>
        </p:spPr>
      </p:pic>
      <p:sp>
        <p:nvSpPr>
          <p:cNvPr id="8" name="TextBox 7"/>
          <p:cNvSpPr txBox="1"/>
          <p:nvPr/>
        </p:nvSpPr>
        <p:spPr>
          <a:xfrm>
            <a:off x="323528" y="3573016"/>
            <a:ext cx="3816424" cy="1477328"/>
          </a:xfrm>
          <a:prstGeom prst="rect">
            <a:avLst/>
          </a:prstGeom>
          <a:noFill/>
        </p:spPr>
        <p:txBody>
          <a:bodyPr wrap="square" rtlCol="0">
            <a:spAutoFit/>
          </a:bodyPr>
          <a:lstStyle/>
          <a:p>
            <a:r>
              <a:rPr lang="en-GB" dirty="0" smtClean="0"/>
              <a:t>This shot pre-empts the dull reality that is to come once Guy leaves. ‘The story veers away from melodrama…a more realistic view of the world.’ (Grossvogel)</a:t>
            </a:r>
            <a:endParaRPr lang="en-GB" dirty="0"/>
          </a:p>
        </p:txBody>
      </p:sp>
    </p:spTree>
    <p:extLst>
      <p:ext uri="{BB962C8B-B14F-4D97-AF65-F5344CB8AC3E}">
        <p14:creationId xmlns:p14="http://schemas.microsoft.com/office/powerpoint/2010/main" val="15154263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100"/>
            <a:ext cx="6731584" cy="38145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78413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4" name="Text Placeholder 3"/>
          <p:cNvSpPr>
            <a:spLocks noGrp="1"/>
          </p:cNvSpPr>
          <p:nvPr>
            <p:ph type="body" sz="half" idx="2"/>
          </p:nvPr>
        </p:nvSpPr>
        <p:spPr/>
        <p:txBody>
          <a:bodyPr/>
          <a:lstStyle/>
          <a:p>
            <a:endParaRPr lang="en-GB"/>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959" t="13550" r="12038" b="159"/>
          <a:stretch/>
        </p:blipFill>
        <p:spPr bwMode="auto">
          <a:xfrm>
            <a:off x="-1" y="2743200"/>
            <a:ext cx="4103078"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8013"/>
          <a:stretch/>
        </p:blipFill>
        <p:spPr bwMode="auto">
          <a:xfrm>
            <a:off x="-1" y="0"/>
            <a:ext cx="4103078"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427984" y="586770"/>
            <a:ext cx="2629163" cy="1569660"/>
          </a:xfrm>
          <a:prstGeom prst="rect">
            <a:avLst/>
          </a:prstGeom>
          <a:noFill/>
        </p:spPr>
        <p:txBody>
          <a:bodyPr wrap="square" rtlCol="0">
            <a:spAutoFit/>
          </a:bodyPr>
          <a:lstStyle/>
          <a:p>
            <a:r>
              <a:rPr lang="en-GB" sz="2400" dirty="0" smtClean="0"/>
              <a:t>Pinks and reds are used to emphasise the image of young love .</a:t>
            </a:r>
            <a:endParaRPr lang="en-GB" sz="2400" dirty="0"/>
          </a:p>
        </p:txBody>
      </p:sp>
    </p:spTree>
    <p:extLst>
      <p:ext uri="{BB962C8B-B14F-4D97-AF65-F5344CB8AC3E}">
        <p14:creationId xmlns:p14="http://schemas.microsoft.com/office/powerpoint/2010/main" val="22645820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79512" y="3645024"/>
            <a:ext cx="6408712" cy="2527176"/>
          </a:xfrm>
        </p:spPr>
        <p:txBody>
          <a:bodyPr>
            <a:normAutofit/>
          </a:bodyPr>
          <a:lstStyle/>
          <a:p>
            <a:r>
              <a:rPr lang="en-GB" sz="2000" dirty="0"/>
              <a:t>As Guy and Genevieve say their goodbyes, </a:t>
            </a:r>
            <a:r>
              <a:rPr lang="en-GB" sz="2000" dirty="0" smtClean="0"/>
              <a:t>melancholia </a:t>
            </a:r>
            <a:r>
              <a:rPr lang="en-GB" sz="2000" dirty="0"/>
              <a:t>is evoked through grey tones</a:t>
            </a:r>
            <a:r>
              <a:rPr lang="en-GB" sz="2000" dirty="0" smtClean="0"/>
              <a:t>.</a:t>
            </a:r>
          </a:p>
          <a:p>
            <a:endParaRPr lang="en-GB" sz="2000" dirty="0"/>
          </a:p>
          <a:p>
            <a:r>
              <a:rPr lang="en-GB" sz="2000" dirty="0"/>
              <a:t>The station and their costumes are presented with beige, brown and </a:t>
            </a:r>
            <a:r>
              <a:rPr lang="en-GB" sz="2000" dirty="0" smtClean="0"/>
              <a:t>greys, </a:t>
            </a:r>
            <a:r>
              <a:rPr lang="en-GB" sz="2000" dirty="0"/>
              <a:t>in order to highlight the difference between their colourful </a:t>
            </a:r>
            <a:r>
              <a:rPr lang="en-GB" sz="2000" dirty="0" smtClean="0"/>
              <a:t>dream world </a:t>
            </a:r>
            <a:r>
              <a:rPr lang="en-GB" sz="2000" dirty="0"/>
              <a:t>and the dull and dreary colours of reality.</a:t>
            </a:r>
          </a:p>
          <a:p>
            <a:endParaRPr lang="en-GB"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17" y="14318"/>
            <a:ext cx="5664489" cy="3414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33460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620688"/>
            <a:ext cx="6858000" cy="830997"/>
          </a:xfrm>
          <a:prstGeom prst="rect">
            <a:avLst/>
          </a:prstGeom>
        </p:spPr>
        <p:txBody>
          <a:bodyPr wrap="square">
            <a:spAutoFit/>
          </a:bodyPr>
          <a:lstStyle/>
          <a:p>
            <a:r>
              <a:rPr lang="en-GB" sz="2400" dirty="0"/>
              <a:t>Roland always dress in black = he does not exist in their dream world</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276872"/>
            <a:ext cx="6638925" cy="390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0835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2308" t="19592" r="32688" b="11004"/>
          <a:stretch/>
        </p:blipFill>
        <p:spPr bwMode="auto">
          <a:xfrm>
            <a:off x="-108520" y="-59395"/>
            <a:ext cx="5581927" cy="6917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flipH="1">
            <a:off x="5473407" y="2564904"/>
            <a:ext cx="3551548" cy="1938992"/>
          </a:xfrm>
          <a:prstGeom prst="rect">
            <a:avLst/>
          </a:prstGeom>
        </p:spPr>
        <p:txBody>
          <a:bodyPr wrap="square">
            <a:spAutoFit/>
          </a:bodyPr>
          <a:lstStyle/>
          <a:p>
            <a:r>
              <a:rPr lang="en-GB" sz="2400" b="1" dirty="0"/>
              <a:t>Blue </a:t>
            </a:r>
            <a:r>
              <a:rPr lang="en-GB" sz="2400" b="1" dirty="0" smtClean="0"/>
              <a:t>is often seen in the film to represent Geneviève’s pregnancy. It could also be seen to represent her grief.</a:t>
            </a:r>
            <a:endParaRPr lang="en-GB" sz="2400" b="1" dirty="0"/>
          </a:p>
        </p:txBody>
      </p:sp>
    </p:spTree>
    <p:extLst>
      <p:ext uri="{BB962C8B-B14F-4D97-AF65-F5344CB8AC3E}">
        <p14:creationId xmlns:p14="http://schemas.microsoft.com/office/powerpoint/2010/main" val="26039714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smtClean="0">
                <a:latin typeface="Broadway" pitchFamily="82" charset="0"/>
              </a:rPr>
              <a:t>SYNOPSIS</a:t>
            </a:r>
            <a:endParaRPr lang="en-GB" dirty="0">
              <a:latin typeface="Broadway" pitchFamily="82" charset="0"/>
            </a:endParaRPr>
          </a:p>
        </p:txBody>
      </p:sp>
      <p:sp>
        <p:nvSpPr>
          <p:cNvPr id="9" name="Content Placeholder 8"/>
          <p:cNvSpPr>
            <a:spLocks noGrp="1"/>
          </p:cNvSpPr>
          <p:nvPr>
            <p:ph idx="1"/>
          </p:nvPr>
        </p:nvSpPr>
        <p:spPr/>
        <p:txBody>
          <a:bodyPr>
            <a:normAutofit fontScale="92500"/>
          </a:bodyPr>
          <a:lstStyle/>
          <a:p>
            <a:r>
              <a:rPr lang="en-GB" dirty="0">
                <a:latin typeface="+mj-lt"/>
              </a:rPr>
              <a:t>Madame Emery and her 17-year-old daughter Geneviève </a:t>
            </a:r>
            <a:r>
              <a:rPr lang="en-GB" dirty="0" smtClean="0">
                <a:latin typeface="+mj-lt"/>
              </a:rPr>
              <a:t>(Catherine Deneuve</a:t>
            </a:r>
            <a:r>
              <a:rPr lang="en-GB" dirty="0">
                <a:latin typeface="+mj-lt"/>
              </a:rPr>
              <a:t>) sell </a:t>
            </a:r>
            <a:r>
              <a:rPr lang="en-GB" dirty="0" smtClean="0">
                <a:latin typeface="+mj-lt"/>
              </a:rPr>
              <a:t>umbrellas</a:t>
            </a:r>
            <a:r>
              <a:rPr lang="en-GB" dirty="0">
                <a:latin typeface="+mj-lt"/>
              </a:rPr>
              <a:t> </a:t>
            </a:r>
            <a:r>
              <a:rPr lang="en-GB" dirty="0" smtClean="0">
                <a:latin typeface="+mj-lt"/>
              </a:rPr>
              <a:t>in the town of Cherbourg, Normandy</a:t>
            </a:r>
          </a:p>
          <a:p>
            <a:r>
              <a:rPr lang="en-GB" dirty="0" smtClean="0">
                <a:latin typeface="+mj-lt"/>
              </a:rPr>
              <a:t>Deneuve falls in love with 20-year-old Guy (Nino Castelnuovo), a mechanic who lives with and cares for his sick Godmother, Elise</a:t>
            </a:r>
          </a:p>
          <a:p>
            <a:r>
              <a:rPr lang="en-GB" dirty="0" smtClean="0">
                <a:latin typeface="+mj-lt"/>
              </a:rPr>
              <a:t>The 2 want to get married, but Guy must leave for 2 years for a tour of duty in the Algerian War</a:t>
            </a:r>
          </a:p>
        </p:txBody>
      </p:sp>
    </p:spTree>
    <p:extLst>
      <p:ext uri="{BB962C8B-B14F-4D97-AF65-F5344CB8AC3E}">
        <p14:creationId xmlns:p14="http://schemas.microsoft.com/office/powerpoint/2010/main" val="4067177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animEffect transition="in" filter="fade">
                                      <p:cBhvr>
                                        <p:cTn id="25" dur="1000"/>
                                        <p:tgtEl>
                                          <p:spTgt spid="9">
                                            <p:txEl>
                                              <p:pRg st="0" end="0"/>
                                            </p:txEl>
                                          </p:spTgt>
                                        </p:tgtEl>
                                      </p:cBhvr>
                                    </p:animEffect>
                                    <p:anim calcmode="lin" valueType="num">
                                      <p:cBhvr>
                                        <p:cTn id="26"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7" dur="1000" fill="hold"/>
                                        <p:tgtEl>
                                          <p:spTgt spid="9">
                                            <p:txEl>
                                              <p:pRg st="0" end="0"/>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9">
                                            <p:txEl>
                                              <p:pRg st="1" end="1"/>
                                            </p:txEl>
                                          </p:spTgt>
                                        </p:tgtEl>
                                        <p:attrNameLst>
                                          <p:attrName>style.visibility</p:attrName>
                                        </p:attrNameLst>
                                      </p:cBhvr>
                                      <p:to>
                                        <p:strVal val="visible"/>
                                      </p:to>
                                    </p:set>
                                    <p:animEffect transition="in" filter="fade">
                                      <p:cBhvr>
                                        <p:cTn id="30" dur="1000"/>
                                        <p:tgtEl>
                                          <p:spTgt spid="9">
                                            <p:txEl>
                                              <p:pRg st="1" end="1"/>
                                            </p:txEl>
                                          </p:spTgt>
                                        </p:tgtEl>
                                      </p:cBhvr>
                                    </p:animEffect>
                                    <p:anim calcmode="lin" valueType="num">
                                      <p:cBhvr>
                                        <p:cTn id="31"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32" dur="1000" fill="hold"/>
                                        <p:tgtEl>
                                          <p:spTgt spid="9">
                                            <p:txEl>
                                              <p:pRg st="1" end="1"/>
                                            </p:txEl>
                                          </p:spTgt>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9">
                                            <p:txEl>
                                              <p:pRg st="2" end="2"/>
                                            </p:txEl>
                                          </p:spTgt>
                                        </p:tgtEl>
                                        <p:attrNameLst>
                                          <p:attrName>style.visibility</p:attrName>
                                        </p:attrNameLst>
                                      </p:cBhvr>
                                      <p:to>
                                        <p:strVal val="visible"/>
                                      </p:to>
                                    </p:set>
                                    <p:animEffect transition="in" filter="fade">
                                      <p:cBhvr>
                                        <p:cTn id="35" dur="1000"/>
                                        <p:tgtEl>
                                          <p:spTgt spid="9">
                                            <p:txEl>
                                              <p:pRg st="2" end="2"/>
                                            </p:txEl>
                                          </p:spTgt>
                                        </p:tgtEl>
                                      </p:cBhvr>
                                    </p:animEffect>
                                    <p:anim calcmode="lin" valueType="num">
                                      <p:cBhvr>
                                        <p:cTn id="36"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5300282" y="116632"/>
            <a:ext cx="3312368" cy="804862"/>
          </a:xfrm>
        </p:spPr>
        <p:txBody>
          <a:bodyPr>
            <a:normAutofit/>
          </a:bodyPr>
          <a:lstStyle/>
          <a:p>
            <a:r>
              <a:rPr lang="en-GB" sz="2000" b="1" dirty="0" smtClean="0"/>
              <a:t>Repetition of images</a:t>
            </a:r>
            <a:endParaRPr lang="en-GB" sz="2000" b="1" dirty="0"/>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4744" r="4102"/>
          <a:stretch/>
        </p:blipFill>
        <p:spPr>
          <a:xfrm>
            <a:off x="107504" y="3140968"/>
            <a:ext cx="5184576" cy="3199342"/>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4230" r="4102"/>
          <a:stretch/>
        </p:blipFill>
        <p:spPr>
          <a:xfrm>
            <a:off x="107504" y="63404"/>
            <a:ext cx="5184576" cy="3159040"/>
          </a:xfrm>
          <a:prstGeom prst="rect">
            <a:avLst/>
          </a:prstGeom>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22095" y="3429000"/>
            <a:ext cx="3960440"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44452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332656"/>
            <a:ext cx="5688632" cy="3492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187624" y="4365104"/>
            <a:ext cx="5256584" cy="1569660"/>
          </a:xfrm>
          <a:prstGeom prst="rect">
            <a:avLst/>
          </a:prstGeom>
          <a:noFill/>
        </p:spPr>
        <p:txBody>
          <a:bodyPr wrap="square" rtlCol="0">
            <a:spAutoFit/>
          </a:bodyPr>
          <a:lstStyle/>
          <a:p>
            <a:pPr algn="ctr"/>
            <a:r>
              <a:rPr lang="en-GB" sz="2400" dirty="0" smtClean="0"/>
              <a:t>In this scene, Geneviève is seen to accept her ‘crown’ without saying a word. This highlights her complicity and resignation to her circumstances.</a:t>
            </a:r>
            <a:endParaRPr lang="en-GB" sz="2400" dirty="0"/>
          </a:p>
        </p:txBody>
      </p:sp>
    </p:spTree>
    <p:extLst>
      <p:ext uri="{BB962C8B-B14F-4D97-AF65-F5344CB8AC3E}">
        <p14:creationId xmlns:p14="http://schemas.microsoft.com/office/powerpoint/2010/main" val="22587841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1052736"/>
            <a:ext cx="5544616" cy="1200329"/>
          </a:xfrm>
          <a:prstGeom prst="rect">
            <a:avLst/>
          </a:prstGeom>
        </p:spPr>
        <p:txBody>
          <a:bodyPr wrap="square">
            <a:spAutoFit/>
          </a:bodyPr>
          <a:lstStyle/>
          <a:p>
            <a:r>
              <a:rPr lang="en-GB" sz="2400" b="1" dirty="0"/>
              <a:t>‘when Guy sinks briefly into his private hell, the bar where he ultimately lands is a fiery red.’ (</a:t>
            </a:r>
            <a:r>
              <a:rPr lang="en-GB" sz="2400" b="1" dirty="0" err="1"/>
              <a:t>Grossvogel</a:t>
            </a:r>
            <a:r>
              <a:rPr lang="en-GB" sz="2400" b="1" dirty="0"/>
              <a:t>)</a:t>
            </a: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9103" r="4487"/>
          <a:stretch/>
        </p:blipFill>
        <p:spPr>
          <a:xfrm>
            <a:off x="323528" y="2471398"/>
            <a:ext cx="5832648" cy="3796846"/>
          </a:xfrm>
          <a:prstGeom prst="rect">
            <a:avLst/>
          </a:prstGeom>
        </p:spPr>
      </p:pic>
    </p:spTree>
    <p:extLst>
      <p:ext uri="{BB962C8B-B14F-4D97-AF65-F5344CB8AC3E}">
        <p14:creationId xmlns:p14="http://schemas.microsoft.com/office/powerpoint/2010/main" val="20796433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15897" r="14230"/>
          <a:stretch/>
        </p:blipFill>
        <p:spPr>
          <a:xfrm>
            <a:off x="251520" y="548680"/>
            <a:ext cx="6389076" cy="5143500"/>
          </a:xfrm>
          <a:prstGeom prst="rect">
            <a:avLst/>
          </a:prstGeom>
        </p:spPr>
      </p:pic>
      <p:sp>
        <p:nvSpPr>
          <p:cNvPr id="3" name="TextBox 2"/>
          <p:cNvSpPr txBox="1"/>
          <p:nvPr/>
        </p:nvSpPr>
        <p:spPr>
          <a:xfrm>
            <a:off x="827584" y="6021288"/>
            <a:ext cx="5544616" cy="646331"/>
          </a:xfrm>
          <a:prstGeom prst="rect">
            <a:avLst/>
          </a:prstGeom>
          <a:noFill/>
        </p:spPr>
        <p:txBody>
          <a:bodyPr wrap="square" rtlCol="0">
            <a:spAutoFit/>
          </a:bodyPr>
          <a:lstStyle/>
          <a:p>
            <a:r>
              <a:rPr lang="en-GB" b="1" dirty="0" smtClean="0"/>
              <a:t>The multitude of colours can be seen to represent youth and childhood innocence.</a:t>
            </a:r>
            <a:endParaRPr lang="en-GB" b="1" dirty="0"/>
          </a:p>
        </p:txBody>
      </p:sp>
    </p:spTree>
    <p:extLst>
      <p:ext uri="{BB962C8B-B14F-4D97-AF65-F5344CB8AC3E}">
        <p14:creationId xmlns:p14="http://schemas.microsoft.com/office/powerpoint/2010/main" val="18265316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4" name="Text Placeholder 3"/>
          <p:cNvSpPr>
            <a:spLocks noGrp="1"/>
          </p:cNvSpPr>
          <p:nvPr>
            <p:ph type="body" sz="half" idx="2"/>
          </p:nvPr>
        </p:nvSpPr>
        <p:spPr/>
        <p:txBody>
          <a:bodyPr/>
          <a:lstStyle/>
          <a:p>
            <a:endParaRPr lang="en-GB"/>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3560" t="19176" r="-3788" b="12174"/>
          <a:stretch/>
        </p:blipFill>
        <p:spPr bwMode="auto">
          <a:xfrm>
            <a:off x="-28418" y="0"/>
            <a:ext cx="4967078" cy="4269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572" t="3974" r="-572" b="15578"/>
          <a:stretch/>
        </p:blipFill>
        <p:spPr bwMode="auto">
          <a:xfrm>
            <a:off x="-13393" y="3996644"/>
            <a:ext cx="5839617" cy="2883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3"/>
          <p:cNvSpPr txBox="1">
            <a:spLocks/>
          </p:cNvSpPr>
          <p:nvPr/>
        </p:nvSpPr>
        <p:spPr>
          <a:xfrm>
            <a:off x="4620417" y="0"/>
            <a:ext cx="3384376" cy="3519972"/>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r>
              <a:rPr lang="en-GB" sz="2400" b="1" dirty="0" smtClean="0"/>
              <a:t>Unlike earlier scenes, in which Genevieve is seen to wear pink (representing her love for Guy), in later scenes, she can be seen to wear black clothing, especially seen in her final meeting with Guy</a:t>
            </a:r>
            <a:r>
              <a:rPr lang="en-GB" b="1" dirty="0" smtClean="0"/>
              <a:t>.</a:t>
            </a:r>
            <a:endParaRPr lang="en-GB" b="1" dirty="0"/>
          </a:p>
        </p:txBody>
      </p:sp>
    </p:spTree>
    <p:extLst>
      <p:ext uri="{BB962C8B-B14F-4D97-AF65-F5344CB8AC3E}">
        <p14:creationId xmlns:p14="http://schemas.microsoft.com/office/powerpoint/2010/main" val="1519065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latin typeface="Broadway" pitchFamily="82" charset="0"/>
              </a:rPr>
              <a:t>DENEUVE the STAR</a:t>
            </a:r>
            <a:endParaRPr lang="en-GB" dirty="0">
              <a:latin typeface="Broadway" pitchFamily="82" charset="0"/>
            </a:endParaRPr>
          </a:p>
        </p:txBody>
      </p:sp>
      <p:sp>
        <p:nvSpPr>
          <p:cNvPr id="6" name="Content Placeholder 5"/>
          <p:cNvSpPr>
            <a:spLocks noGrp="1"/>
          </p:cNvSpPr>
          <p:nvPr>
            <p:ph idx="1"/>
          </p:nvPr>
        </p:nvSpPr>
        <p:spPr>
          <a:xfrm>
            <a:off x="457200" y="1600200"/>
            <a:ext cx="8229600" cy="2260848"/>
          </a:xfrm>
        </p:spPr>
        <p:txBody>
          <a:bodyPr>
            <a:normAutofit/>
          </a:bodyPr>
          <a:lstStyle/>
          <a:p>
            <a:r>
              <a:rPr lang="en-GB" dirty="0"/>
              <a:t>She rose to fame </a:t>
            </a:r>
            <a:r>
              <a:rPr lang="en-GB" dirty="0" smtClean="0"/>
              <a:t>after her role in </a:t>
            </a:r>
            <a:r>
              <a:rPr lang="en-GB" i="1" dirty="0" smtClean="0"/>
              <a:t>Les </a:t>
            </a:r>
            <a:r>
              <a:rPr lang="en-GB" i="1" dirty="0" err="1" smtClean="0"/>
              <a:t>Parapluies</a:t>
            </a:r>
            <a:r>
              <a:rPr lang="en-GB" i="1" dirty="0" smtClean="0"/>
              <a:t> de Cherbourg </a:t>
            </a:r>
            <a:r>
              <a:rPr lang="en-GB" dirty="0" smtClean="0"/>
              <a:t>and </a:t>
            </a:r>
            <a:r>
              <a:rPr lang="en-GB" dirty="0"/>
              <a:t>she went on to become the muse for </a:t>
            </a:r>
            <a:r>
              <a:rPr lang="en-GB" dirty="0" smtClean="0"/>
              <a:t>Yves Saint Laurent </a:t>
            </a:r>
            <a:r>
              <a:rPr lang="en-GB" dirty="0"/>
              <a:t>and </a:t>
            </a:r>
            <a:r>
              <a:rPr lang="en-GB" dirty="0" smtClean="0"/>
              <a:t>also the </a:t>
            </a:r>
            <a:r>
              <a:rPr lang="en-GB" dirty="0"/>
              <a:t>face of Chanel</a:t>
            </a:r>
            <a:r>
              <a:rPr lang="en-GB" dirty="0" smtClean="0"/>
              <a:t>.</a:t>
            </a:r>
          </a:p>
        </p:txBody>
      </p:sp>
      <p:pic>
        <p:nvPicPr>
          <p:cNvPr id="7" name="Picture 6" descr="http://4.bp.blogspot.com/_meAn67jJEs0/TMOoqatU2JI/AAAAAAAACaA/fZ-gIGmKG8w/s1600/marianne.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52823" y="3434762"/>
            <a:ext cx="2591177" cy="3432805"/>
          </a:xfrm>
          <a:prstGeom prst="rect">
            <a:avLst/>
          </a:prstGeom>
          <a:noFill/>
          <a:ln>
            <a:noFill/>
          </a:ln>
        </p:spPr>
      </p:pic>
      <p:sp>
        <p:nvSpPr>
          <p:cNvPr id="8" name="Content Placeholder 5"/>
          <p:cNvSpPr txBox="1">
            <a:spLocks/>
          </p:cNvSpPr>
          <p:nvPr/>
        </p:nvSpPr>
        <p:spPr>
          <a:xfrm>
            <a:off x="467543" y="3861048"/>
            <a:ext cx="6085279" cy="273630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smtClean="0"/>
              <a:t>She even became the template for  </a:t>
            </a:r>
            <a:r>
              <a:rPr lang="en-GB" i="1" dirty="0" smtClean="0"/>
              <a:t>Marianne</a:t>
            </a:r>
            <a:r>
              <a:rPr lang="en-GB" dirty="0" smtClean="0"/>
              <a:t> figures (like America’s Uncle Sam) following the likes of Brigitte Bardot. </a:t>
            </a:r>
            <a:endParaRPr lang="en-GB" dirty="0"/>
          </a:p>
        </p:txBody>
      </p:sp>
    </p:spTree>
    <p:extLst>
      <p:ext uri="{BB962C8B-B14F-4D97-AF65-F5344CB8AC3E}">
        <p14:creationId xmlns:p14="http://schemas.microsoft.com/office/powerpoint/2010/main" val="2426578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latin typeface="Broadway" pitchFamily="82" charset="0"/>
              </a:rPr>
              <a:t>The French opinion…</a:t>
            </a:r>
            <a:endParaRPr lang="en-GB" dirty="0"/>
          </a:p>
        </p:txBody>
      </p:sp>
      <p:sp>
        <p:nvSpPr>
          <p:cNvPr id="6" name="Content Placeholder 5"/>
          <p:cNvSpPr>
            <a:spLocks noGrp="1"/>
          </p:cNvSpPr>
          <p:nvPr>
            <p:ph idx="1"/>
          </p:nvPr>
        </p:nvSpPr>
        <p:spPr/>
        <p:txBody>
          <a:bodyPr/>
          <a:lstStyle/>
          <a:p>
            <a:r>
              <a:rPr lang="en-GB" b="1" dirty="0" smtClean="0"/>
              <a:t>The French</a:t>
            </a:r>
            <a:r>
              <a:rPr lang="en-GB" dirty="0" smtClean="0"/>
              <a:t> </a:t>
            </a:r>
            <a:r>
              <a:rPr lang="en-GB" dirty="0"/>
              <a:t>associate her </a:t>
            </a:r>
            <a:r>
              <a:rPr lang="en-GB" dirty="0" smtClean="0"/>
              <a:t>with </a:t>
            </a:r>
            <a:r>
              <a:rPr lang="en-GB" dirty="0"/>
              <a:t>Jacques Demy and his colourful musicals.  </a:t>
            </a:r>
            <a:endParaRPr lang="en-GB" dirty="0" smtClean="0"/>
          </a:p>
          <a:p>
            <a:pPr algn="ctr"/>
            <a:r>
              <a:rPr lang="en-GB" dirty="0" smtClean="0"/>
              <a:t>“</a:t>
            </a:r>
            <a:r>
              <a:rPr lang="en-GB" dirty="0"/>
              <a:t>Within the still repressive sexual mores of early 1960s France, CD triumphed as a sweet, sexy-but-innocent and yet glamorous blonde” </a:t>
            </a:r>
            <a:r>
              <a:rPr lang="en-GB" sz="2000" dirty="0" smtClean="0"/>
              <a:t>(p. 198, </a:t>
            </a:r>
            <a:r>
              <a:rPr lang="en-GB" sz="2000" dirty="0" err="1" smtClean="0"/>
              <a:t>Ginette</a:t>
            </a:r>
            <a:r>
              <a:rPr lang="en-GB" sz="2000" dirty="0" smtClean="0"/>
              <a:t> </a:t>
            </a:r>
            <a:r>
              <a:rPr lang="en-GB" sz="2000" dirty="0" err="1" smtClean="0"/>
              <a:t>Vincendeau</a:t>
            </a:r>
            <a:r>
              <a:rPr lang="en-GB" sz="2000" dirty="0" smtClean="0"/>
              <a:t>, Stars and Stardom)</a:t>
            </a:r>
          </a:p>
          <a:p>
            <a:r>
              <a:rPr lang="en-GB" dirty="0" smtClean="0"/>
              <a:t>The French felt she had </a:t>
            </a:r>
            <a:r>
              <a:rPr lang="en-GB" dirty="0"/>
              <a:t>a type of glamour associated with Hollywood greats such as Grace Kelly and Greta </a:t>
            </a:r>
            <a:r>
              <a:rPr lang="en-GB" dirty="0" err="1"/>
              <a:t>Garbo</a:t>
            </a:r>
            <a:r>
              <a:rPr lang="en-GB" dirty="0"/>
              <a:t>.</a:t>
            </a:r>
          </a:p>
        </p:txBody>
      </p:sp>
    </p:spTree>
    <p:extLst>
      <p:ext uri="{BB962C8B-B14F-4D97-AF65-F5344CB8AC3E}">
        <p14:creationId xmlns:p14="http://schemas.microsoft.com/office/powerpoint/2010/main" val="11765633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latin typeface="Broadway" pitchFamily="82" charset="0"/>
              </a:rPr>
              <a:t>Internationally…</a:t>
            </a:r>
            <a:endParaRPr lang="en-GB" dirty="0"/>
          </a:p>
        </p:txBody>
      </p:sp>
      <p:sp>
        <p:nvSpPr>
          <p:cNvPr id="6" name="Content Placeholder 5"/>
          <p:cNvSpPr>
            <a:spLocks noGrp="1"/>
          </p:cNvSpPr>
          <p:nvPr>
            <p:ph idx="1"/>
          </p:nvPr>
        </p:nvSpPr>
        <p:spPr/>
        <p:txBody>
          <a:bodyPr>
            <a:normAutofit lnSpcReduction="10000"/>
          </a:bodyPr>
          <a:lstStyle/>
          <a:p>
            <a:pPr lvl="0" algn="ctr"/>
            <a:r>
              <a:rPr lang="en-GB" dirty="0" smtClean="0"/>
              <a:t>“Catherine evokes two things: French chic and ‘perverse’ sexuality. The first derives from her association with YSL and Chanel and the second from her performances as the angel-faced schizophrenic murderess of Polanski’s </a:t>
            </a:r>
            <a:r>
              <a:rPr lang="en-GB" i="1" dirty="0" smtClean="0"/>
              <a:t>Repulsion</a:t>
            </a:r>
            <a:r>
              <a:rPr lang="en-GB" dirty="0" smtClean="0"/>
              <a:t>, and, especially, </a:t>
            </a:r>
            <a:r>
              <a:rPr lang="en-GB" dirty="0" err="1" smtClean="0"/>
              <a:t>Séverine</a:t>
            </a:r>
            <a:r>
              <a:rPr lang="en-GB" dirty="0" smtClean="0"/>
              <a:t>, the shy bourgeois wife of Buñuel’s </a:t>
            </a:r>
            <a:r>
              <a:rPr lang="en-GB" i="1" dirty="0" smtClean="0"/>
              <a:t>Belle de Jour</a:t>
            </a:r>
            <a:r>
              <a:rPr lang="en-GB" dirty="0" smtClean="0"/>
              <a:t> who spends her afternoon as a prostitute in a discreet but luxurious Parisian brothel.” </a:t>
            </a:r>
          </a:p>
          <a:p>
            <a:pPr marL="0" lvl="0" indent="0" algn="ctr">
              <a:buNone/>
            </a:pPr>
            <a:r>
              <a:rPr lang="en-GB" sz="2000" dirty="0" smtClean="0">
                <a:solidFill>
                  <a:prstClr val="black"/>
                </a:solidFill>
              </a:rPr>
              <a:t>(</a:t>
            </a:r>
            <a:r>
              <a:rPr lang="en-GB" sz="2000" dirty="0">
                <a:solidFill>
                  <a:prstClr val="black"/>
                </a:solidFill>
              </a:rPr>
              <a:t>p. 198, </a:t>
            </a:r>
            <a:r>
              <a:rPr lang="en-GB" sz="2000" dirty="0" err="1">
                <a:solidFill>
                  <a:prstClr val="black"/>
                </a:solidFill>
              </a:rPr>
              <a:t>Ginette</a:t>
            </a:r>
            <a:r>
              <a:rPr lang="en-GB" sz="2000" dirty="0">
                <a:solidFill>
                  <a:prstClr val="black"/>
                </a:solidFill>
              </a:rPr>
              <a:t> </a:t>
            </a:r>
            <a:r>
              <a:rPr lang="en-GB" sz="2000" dirty="0" err="1">
                <a:solidFill>
                  <a:prstClr val="black"/>
                </a:solidFill>
              </a:rPr>
              <a:t>Vincendeau</a:t>
            </a:r>
            <a:r>
              <a:rPr lang="en-GB" sz="2000" dirty="0">
                <a:solidFill>
                  <a:prstClr val="black"/>
                </a:solidFill>
              </a:rPr>
              <a:t>, Stars and Stardom)</a:t>
            </a:r>
          </a:p>
        </p:txBody>
      </p:sp>
    </p:spTree>
    <p:extLst>
      <p:ext uri="{BB962C8B-B14F-4D97-AF65-F5344CB8AC3E}">
        <p14:creationId xmlns:p14="http://schemas.microsoft.com/office/powerpoint/2010/main" val="28156609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latin typeface="Broadway" pitchFamily="82" charset="0"/>
              </a:rPr>
              <a:t>Scandalous…</a:t>
            </a:r>
            <a:endParaRPr lang="en-GB" dirty="0"/>
          </a:p>
        </p:txBody>
      </p:sp>
      <p:sp>
        <p:nvSpPr>
          <p:cNvPr id="6" name="Content Placeholder 5"/>
          <p:cNvSpPr>
            <a:spLocks noGrp="1"/>
          </p:cNvSpPr>
          <p:nvPr>
            <p:ph idx="1"/>
          </p:nvPr>
        </p:nvSpPr>
        <p:spPr>
          <a:xfrm>
            <a:off x="457200" y="1600200"/>
            <a:ext cx="8229600" cy="5069160"/>
          </a:xfrm>
        </p:spPr>
        <p:txBody>
          <a:bodyPr>
            <a:normAutofit/>
          </a:bodyPr>
          <a:lstStyle/>
          <a:p>
            <a:r>
              <a:rPr lang="en-GB" dirty="0"/>
              <a:t>Interestingly, only months before shooting began on </a:t>
            </a:r>
            <a:r>
              <a:rPr lang="en-GB" i="1" dirty="0"/>
              <a:t>les </a:t>
            </a:r>
            <a:r>
              <a:rPr lang="en-GB" i="1" dirty="0" err="1"/>
              <a:t>Parapluies</a:t>
            </a:r>
            <a:r>
              <a:rPr lang="en-GB" i="1" dirty="0"/>
              <a:t> de Cherbourg</a:t>
            </a:r>
            <a:r>
              <a:rPr lang="en-GB" dirty="0"/>
              <a:t>, </a:t>
            </a:r>
            <a:r>
              <a:rPr lang="en-GB" dirty="0" smtClean="0"/>
              <a:t>Catherine </a:t>
            </a:r>
            <a:r>
              <a:rPr lang="en-GB" dirty="0"/>
              <a:t>gave birth to an illegitimate son with Roger </a:t>
            </a:r>
            <a:r>
              <a:rPr lang="en-GB" dirty="0" err="1"/>
              <a:t>Vadim</a:t>
            </a:r>
            <a:r>
              <a:rPr lang="en-GB" dirty="0"/>
              <a:t> (who went on to marry Jane Fonda and Brigitte Bardot among others) when she was 19 and he was 35.  This added a little scandal to </a:t>
            </a:r>
            <a:r>
              <a:rPr lang="en-GB" dirty="0" smtClean="0"/>
              <a:t>her </a:t>
            </a:r>
            <a:r>
              <a:rPr lang="en-GB" dirty="0"/>
              <a:t>image and meant that her apparently innocent screen image was not quite the full truth, </a:t>
            </a:r>
            <a:r>
              <a:rPr lang="en-GB" dirty="0" smtClean="0"/>
              <a:t>giving her an air of mystery.</a:t>
            </a:r>
            <a:endParaRPr lang="en-GB" dirty="0"/>
          </a:p>
          <a:p>
            <a:endParaRPr lang="en-GB" dirty="0"/>
          </a:p>
        </p:txBody>
      </p:sp>
    </p:spTree>
    <p:extLst>
      <p:ext uri="{BB962C8B-B14F-4D97-AF65-F5344CB8AC3E}">
        <p14:creationId xmlns:p14="http://schemas.microsoft.com/office/powerpoint/2010/main" val="7042938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520" y="-675456"/>
            <a:ext cx="9144000" cy="2619722"/>
          </a:xfrm>
        </p:spPr>
        <p:txBody>
          <a:bodyPr>
            <a:normAutofit/>
          </a:bodyPr>
          <a:lstStyle/>
          <a:p>
            <a:r>
              <a:rPr lang="en-GB" sz="4000" dirty="0" smtClean="0">
                <a:latin typeface="Broadway" pitchFamily="82" charset="0"/>
              </a:rPr>
              <a:t>Reception and adaptations of Les </a:t>
            </a:r>
            <a:r>
              <a:rPr lang="en-GB" sz="4000" dirty="0" err="1" smtClean="0">
                <a:latin typeface="Broadway" pitchFamily="82" charset="0"/>
              </a:rPr>
              <a:t>Parapluies</a:t>
            </a:r>
            <a:r>
              <a:rPr lang="en-GB" sz="4000" dirty="0" smtClean="0">
                <a:latin typeface="Broadway" pitchFamily="82" charset="0"/>
              </a:rPr>
              <a:t> de Cherbourg…</a:t>
            </a:r>
            <a:endParaRPr lang="en-GB" sz="4000" dirty="0">
              <a:latin typeface="Broadway" pitchFamily="82" charset="0"/>
            </a:endParaRPr>
          </a:p>
        </p:txBody>
      </p:sp>
      <p:sp>
        <p:nvSpPr>
          <p:cNvPr id="3" name="Subtitle 2"/>
          <p:cNvSpPr>
            <a:spLocks noGrp="1"/>
          </p:cNvSpPr>
          <p:nvPr>
            <p:ph type="subTitle" idx="1"/>
          </p:nvPr>
        </p:nvSpPr>
        <p:spPr>
          <a:xfrm>
            <a:off x="539552" y="1556792"/>
            <a:ext cx="8352928" cy="4968552"/>
          </a:xfrm>
        </p:spPr>
        <p:txBody>
          <a:bodyPr>
            <a:noAutofit/>
          </a:bodyPr>
          <a:lstStyle/>
          <a:p>
            <a:pPr algn="l"/>
            <a:r>
              <a:rPr lang="en-GB" sz="2800" dirty="0" smtClean="0">
                <a:solidFill>
                  <a:schemeClr val="tx1"/>
                </a:solidFill>
              </a:rPr>
              <a:t>1</a:t>
            </a:r>
            <a:r>
              <a:rPr lang="en-GB" sz="2800" dirty="0">
                <a:solidFill>
                  <a:schemeClr val="tx1"/>
                </a:solidFill>
              </a:rPr>
              <a:t>. In Stars and Stardom in French Cinema the film is described as one of the three classics which helped </a:t>
            </a:r>
            <a:r>
              <a:rPr lang="en-GB" sz="2800" dirty="0" err="1">
                <a:solidFill>
                  <a:schemeClr val="tx1"/>
                </a:solidFill>
              </a:rPr>
              <a:t>Deneuve</a:t>
            </a:r>
            <a:r>
              <a:rPr lang="en-GB" sz="2800" dirty="0">
                <a:solidFill>
                  <a:schemeClr val="tx1"/>
                </a:solidFill>
              </a:rPr>
              <a:t> establish herself as an international star in the 1960s.</a:t>
            </a:r>
            <a:br>
              <a:rPr lang="en-GB" sz="2800" dirty="0">
                <a:solidFill>
                  <a:schemeClr val="tx1"/>
                </a:solidFill>
              </a:rPr>
            </a:br>
            <a:r>
              <a:rPr lang="en-GB" sz="2800" dirty="0">
                <a:solidFill>
                  <a:schemeClr val="tx1"/>
                </a:solidFill>
              </a:rPr>
              <a:t/>
            </a:r>
            <a:br>
              <a:rPr lang="en-GB" sz="2800" dirty="0">
                <a:solidFill>
                  <a:schemeClr val="tx1"/>
                </a:solidFill>
              </a:rPr>
            </a:br>
            <a:r>
              <a:rPr lang="en-GB" sz="2800" dirty="0" smtClean="0">
                <a:solidFill>
                  <a:schemeClr val="tx1"/>
                </a:solidFill>
              </a:rPr>
              <a:t>“</a:t>
            </a:r>
            <a:r>
              <a:rPr lang="en-GB" sz="2800" i="1" dirty="0" smtClean="0">
                <a:solidFill>
                  <a:schemeClr val="tx1"/>
                </a:solidFill>
              </a:rPr>
              <a:t>Born </a:t>
            </a:r>
            <a:r>
              <a:rPr lang="en-GB" sz="2800" i="1" dirty="0">
                <a:solidFill>
                  <a:schemeClr val="tx1"/>
                </a:solidFill>
              </a:rPr>
              <a:t>in 1943, </a:t>
            </a:r>
            <a:r>
              <a:rPr lang="en-GB" sz="2800" i="1" dirty="0" err="1">
                <a:solidFill>
                  <a:schemeClr val="tx1"/>
                </a:solidFill>
              </a:rPr>
              <a:t>Deneuve</a:t>
            </a:r>
            <a:r>
              <a:rPr lang="en-GB" sz="2800" i="1" dirty="0">
                <a:solidFill>
                  <a:schemeClr val="tx1"/>
                </a:solidFill>
              </a:rPr>
              <a:t> has made over eighty feature films since she began her career in the late 1950s, still in her teens. She established herself as a major international star in the 1960s with three classics: Les </a:t>
            </a:r>
            <a:r>
              <a:rPr lang="en-GB" sz="2800" i="1" dirty="0" err="1">
                <a:solidFill>
                  <a:schemeClr val="tx1"/>
                </a:solidFill>
              </a:rPr>
              <a:t>Parapluies</a:t>
            </a:r>
            <a:r>
              <a:rPr lang="en-GB" sz="2800" i="1" dirty="0">
                <a:solidFill>
                  <a:schemeClr val="tx1"/>
                </a:solidFill>
              </a:rPr>
              <a:t> de Cherbourg (1964), Repulsion (1965) and Belle de jour (1967</a:t>
            </a:r>
            <a:r>
              <a:rPr lang="en-GB" sz="2800" i="1" dirty="0" smtClean="0">
                <a:solidFill>
                  <a:schemeClr val="tx1"/>
                </a:solidFill>
              </a:rPr>
              <a:t>).”</a:t>
            </a:r>
            <a:r>
              <a:rPr lang="en-GB" sz="2800" dirty="0">
                <a:solidFill>
                  <a:schemeClr val="tx1"/>
                </a:solidFill>
              </a:rPr>
              <a:t/>
            </a:r>
            <a:br>
              <a:rPr lang="en-GB" sz="2800" dirty="0">
                <a:solidFill>
                  <a:schemeClr val="tx1"/>
                </a:solidFill>
              </a:rPr>
            </a:br>
            <a:r>
              <a:rPr lang="en-GB" sz="2800" dirty="0">
                <a:solidFill>
                  <a:schemeClr val="tx1"/>
                </a:solidFill>
              </a:rPr>
              <a:t/>
            </a:r>
            <a:br>
              <a:rPr lang="en-GB" sz="2800" dirty="0">
                <a:solidFill>
                  <a:schemeClr val="tx1"/>
                </a:solidFill>
              </a:rPr>
            </a:br>
            <a:r>
              <a:rPr lang="en-GB" sz="2800" dirty="0">
                <a:solidFill>
                  <a:schemeClr val="tx1"/>
                </a:solidFill>
              </a:rPr>
              <a:t/>
            </a:r>
            <a:br>
              <a:rPr lang="en-GB" sz="2800" dirty="0">
                <a:solidFill>
                  <a:schemeClr val="tx1"/>
                </a:solidFill>
              </a:rPr>
            </a:br>
            <a:endParaRPr lang="en-GB" sz="2800" dirty="0">
              <a:solidFill>
                <a:schemeClr val="tx1"/>
              </a:solidFill>
            </a:endParaRPr>
          </a:p>
          <a:p>
            <a:pPr algn="l"/>
            <a:endParaRPr lang="en-GB" sz="2800" dirty="0">
              <a:solidFill>
                <a:schemeClr val="tx1"/>
              </a:solidFill>
            </a:endParaRPr>
          </a:p>
        </p:txBody>
      </p:sp>
    </p:spTree>
    <p:extLst>
      <p:ext uri="{BB962C8B-B14F-4D97-AF65-F5344CB8AC3E}">
        <p14:creationId xmlns:p14="http://schemas.microsoft.com/office/powerpoint/2010/main" val="1771874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404664"/>
            <a:ext cx="8229600" cy="5721499"/>
          </a:xfrm>
        </p:spPr>
        <p:txBody>
          <a:bodyPr>
            <a:normAutofit fontScale="92500" lnSpcReduction="10000"/>
          </a:bodyPr>
          <a:lstStyle/>
          <a:p>
            <a:r>
              <a:rPr lang="en-GB" dirty="0" smtClean="0"/>
              <a:t>The night before Guy leaves, he and Geneviève sleep together and she (obviously) gets pregnant, as we see later on</a:t>
            </a:r>
          </a:p>
          <a:p>
            <a:r>
              <a:rPr lang="en-GB" dirty="0" smtClean="0"/>
              <a:t>They promise to each other that they will be together when he gets back</a:t>
            </a:r>
          </a:p>
          <a:p>
            <a:r>
              <a:rPr lang="en-GB" dirty="0" smtClean="0"/>
              <a:t>Guy doesn’t write to Geneviève often and she takes it to heart. Her mother manages to convince her that he doesn’t love her anymore, belittling their relationship- in reality we know he’s just busy in Algeria</a:t>
            </a:r>
          </a:p>
          <a:p>
            <a:r>
              <a:rPr lang="en-GB" dirty="0" smtClean="0"/>
              <a:t>Meanwhile, a rich diamond dealer, Roland Cassard, falls in love (at first sight, literally) with Geneviève</a:t>
            </a:r>
          </a:p>
        </p:txBody>
      </p:sp>
    </p:spTree>
    <p:extLst>
      <p:ext uri="{BB962C8B-B14F-4D97-AF65-F5344CB8AC3E}">
        <p14:creationId xmlns:p14="http://schemas.microsoft.com/office/powerpoint/2010/main" val="2773253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1000"/>
                                        <p:tgtEl>
                                          <p:spTgt spid="7">
                                            <p:txEl>
                                              <p:pRg st="1" end="1"/>
                                            </p:txEl>
                                          </p:spTgt>
                                        </p:tgtEl>
                                      </p:cBhvr>
                                    </p:animEffect>
                                    <p:anim calcmode="lin" valueType="num">
                                      <p:cBhvr>
                                        <p:cTn id="13"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1000"/>
                                        <p:tgtEl>
                                          <p:spTgt spid="7">
                                            <p:txEl>
                                              <p:pRg st="2" end="2"/>
                                            </p:txEl>
                                          </p:spTgt>
                                        </p:tgtEl>
                                      </p:cBhvr>
                                    </p:animEffect>
                                    <p:anim calcmode="lin" valueType="num">
                                      <p:cBhvr>
                                        <p:cTn id="18"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1000"/>
                                        <p:tgtEl>
                                          <p:spTgt spid="7">
                                            <p:txEl>
                                              <p:pRg st="3" end="3"/>
                                            </p:txEl>
                                          </p:spTgt>
                                        </p:tgtEl>
                                      </p:cBhvr>
                                    </p:animEffect>
                                    <p:anim calcmode="lin" valueType="num">
                                      <p:cBhvr>
                                        <p:cTn id="23"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51520" y="260648"/>
            <a:ext cx="8496944" cy="6120680"/>
          </a:xfrm>
        </p:spPr>
        <p:txBody>
          <a:bodyPr>
            <a:normAutofit/>
          </a:bodyPr>
          <a:lstStyle/>
          <a:p>
            <a:pPr marL="0" indent="0">
              <a:buNone/>
            </a:pPr>
            <a:r>
              <a:rPr lang="en-GB" dirty="0" smtClean="0"/>
              <a:t>2</a:t>
            </a:r>
            <a:r>
              <a:rPr lang="en-GB" dirty="0"/>
              <a:t>. It has won many awards, including:… </a:t>
            </a:r>
            <a:endParaRPr lang="en-GB" dirty="0" smtClean="0"/>
          </a:p>
          <a:p>
            <a:pPr marL="0" indent="0" algn="ctr">
              <a:buNone/>
            </a:pPr>
            <a:r>
              <a:rPr lang="en-GB" dirty="0"/>
              <a:t/>
            </a:r>
            <a:br>
              <a:rPr lang="en-GB" dirty="0"/>
            </a:br>
            <a:endParaRPr lang="en-GB" dirty="0" smtClean="0"/>
          </a:p>
          <a:p>
            <a:pPr marL="0" indent="0" algn="ctr">
              <a:buNone/>
            </a:pPr>
            <a:r>
              <a:rPr lang="en-GB" dirty="0" smtClean="0"/>
              <a:t>Prix </a:t>
            </a:r>
            <a:r>
              <a:rPr lang="en-GB" dirty="0"/>
              <a:t>Louis-</a:t>
            </a:r>
            <a:r>
              <a:rPr lang="en-GB" dirty="0" err="1"/>
              <a:t>Delluc</a:t>
            </a:r>
            <a:r>
              <a:rPr lang="en-GB" dirty="0"/>
              <a:t>, 1963</a:t>
            </a:r>
            <a:br>
              <a:rPr lang="en-GB" dirty="0"/>
            </a:br>
            <a:endParaRPr lang="en-GB" dirty="0" smtClean="0"/>
          </a:p>
          <a:p>
            <a:pPr marL="0" indent="0" algn="ctr">
              <a:buNone/>
            </a:pPr>
            <a:r>
              <a:rPr lang="en-GB" dirty="0" smtClean="0"/>
              <a:t>Palme </a:t>
            </a:r>
            <a:r>
              <a:rPr lang="en-GB" dirty="0"/>
              <a:t>d'Or at the 1964 Cannes Film Festival</a:t>
            </a:r>
            <a:br>
              <a:rPr lang="en-GB" dirty="0"/>
            </a:br>
            <a:endParaRPr lang="en-GB" dirty="0" smtClean="0"/>
          </a:p>
          <a:p>
            <a:pPr marL="0" indent="0" algn="ctr">
              <a:buNone/>
            </a:pPr>
            <a:r>
              <a:rPr lang="en-GB" dirty="0" smtClean="0"/>
              <a:t>Critics</a:t>
            </a:r>
            <a:r>
              <a:rPr lang="en-GB" dirty="0"/>
              <a:t>' prize for Best Film, by the French Syndicate of Film Critics, 1965</a:t>
            </a:r>
            <a:br>
              <a:rPr lang="en-GB" dirty="0"/>
            </a:br>
            <a:r>
              <a:rPr lang="en-GB" dirty="0"/>
              <a:t/>
            </a:r>
            <a:br>
              <a:rPr lang="en-GB" dirty="0"/>
            </a:br>
            <a:endParaRPr lang="en-GB" dirty="0"/>
          </a:p>
        </p:txBody>
      </p:sp>
    </p:spTree>
    <p:extLst>
      <p:ext uri="{BB962C8B-B14F-4D97-AF65-F5344CB8AC3E}">
        <p14:creationId xmlns:p14="http://schemas.microsoft.com/office/powerpoint/2010/main" val="36380845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07504" y="188640"/>
            <a:ext cx="8784976" cy="6912768"/>
          </a:xfrm>
        </p:spPr>
        <p:txBody>
          <a:bodyPr>
            <a:normAutofit fontScale="85000" lnSpcReduction="20000"/>
          </a:bodyPr>
          <a:lstStyle/>
          <a:p>
            <a:pPr marL="0" indent="0" algn="ctr">
              <a:buNone/>
            </a:pPr>
            <a:r>
              <a:rPr lang="en-GB" dirty="0"/>
              <a:t>3. …and it was nominated for five more which it did not win:</a:t>
            </a:r>
            <a:br>
              <a:rPr lang="en-GB" dirty="0"/>
            </a:br>
            <a:r>
              <a:rPr lang="en-GB" dirty="0"/>
              <a:t/>
            </a:r>
            <a:br>
              <a:rPr lang="en-GB" dirty="0"/>
            </a:br>
            <a:r>
              <a:rPr lang="en-GB" dirty="0"/>
              <a:t>The Academy Award for Best Foreign Language Film at the 37th Academy Awards held in 1965</a:t>
            </a:r>
            <a:br>
              <a:rPr lang="en-GB" dirty="0"/>
            </a:br>
            <a:r>
              <a:rPr lang="en-GB" dirty="0"/>
              <a:t/>
            </a:r>
            <a:br>
              <a:rPr lang="en-GB" dirty="0"/>
            </a:br>
            <a:r>
              <a:rPr lang="en-GB" dirty="0"/>
              <a:t>…and…</a:t>
            </a:r>
            <a:br>
              <a:rPr lang="en-GB" dirty="0"/>
            </a:br>
            <a:r>
              <a:rPr lang="en-GB" dirty="0"/>
              <a:t/>
            </a:r>
            <a:br>
              <a:rPr lang="en-GB" dirty="0"/>
            </a:br>
            <a:r>
              <a:rPr lang="en-GB" dirty="0"/>
              <a:t>Best Song (for "I Will Wait For You")</a:t>
            </a:r>
            <a:br>
              <a:rPr lang="en-GB" dirty="0"/>
            </a:br>
            <a:endParaRPr lang="en-GB" dirty="0" smtClean="0"/>
          </a:p>
          <a:p>
            <a:pPr marL="0" indent="0" algn="ctr">
              <a:buNone/>
            </a:pPr>
            <a:r>
              <a:rPr lang="en-GB" dirty="0" smtClean="0"/>
              <a:t>Best </a:t>
            </a:r>
            <a:r>
              <a:rPr lang="en-GB" dirty="0"/>
              <a:t>Original Score</a:t>
            </a:r>
            <a:br>
              <a:rPr lang="en-GB" dirty="0"/>
            </a:br>
            <a:endParaRPr lang="en-GB" dirty="0" smtClean="0"/>
          </a:p>
          <a:p>
            <a:pPr marL="0" indent="0" algn="ctr">
              <a:buNone/>
            </a:pPr>
            <a:r>
              <a:rPr lang="en-GB" dirty="0" smtClean="0"/>
              <a:t>Best </a:t>
            </a:r>
            <a:r>
              <a:rPr lang="en-GB" dirty="0"/>
              <a:t>Scoring - Adaptation or Treatment</a:t>
            </a:r>
            <a:br>
              <a:rPr lang="en-GB" dirty="0"/>
            </a:br>
            <a:endParaRPr lang="en-GB" dirty="0" smtClean="0"/>
          </a:p>
          <a:p>
            <a:pPr marL="0" indent="0" algn="ctr">
              <a:buNone/>
            </a:pPr>
            <a:r>
              <a:rPr lang="en-GB" dirty="0" smtClean="0"/>
              <a:t>Best </a:t>
            </a:r>
            <a:r>
              <a:rPr lang="en-GB" dirty="0"/>
              <a:t>Screenplay Written Directly for the Screen</a:t>
            </a:r>
            <a:br>
              <a:rPr lang="en-GB" dirty="0"/>
            </a:br>
            <a:endParaRPr lang="en-GB" dirty="0" smtClean="0"/>
          </a:p>
          <a:p>
            <a:pPr marL="0" indent="0" algn="ctr">
              <a:buNone/>
            </a:pPr>
            <a:r>
              <a:rPr lang="en-GB" dirty="0" smtClean="0"/>
              <a:t>…</a:t>
            </a:r>
            <a:r>
              <a:rPr lang="en-GB" dirty="0"/>
              <a:t>at the 38th Academy Awards held in 1966, but it did not win </a:t>
            </a:r>
            <a:r>
              <a:rPr lang="en-GB" dirty="0" smtClean="0"/>
              <a:t>any.</a:t>
            </a:r>
            <a:r>
              <a:rPr lang="en-GB" dirty="0"/>
              <a:t/>
            </a:r>
            <a:br>
              <a:rPr lang="en-GB" dirty="0"/>
            </a:br>
            <a:r>
              <a:rPr lang="en-GB" dirty="0"/>
              <a:t/>
            </a:r>
            <a:br>
              <a:rPr lang="en-GB" dirty="0"/>
            </a:br>
            <a:endParaRPr lang="en-GB" dirty="0"/>
          </a:p>
        </p:txBody>
      </p:sp>
    </p:spTree>
    <p:extLst>
      <p:ext uri="{BB962C8B-B14F-4D97-AF65-F5344CB8AC3E}">
        <p14:creationId xmlns:p14="http://schemas.microsoft.com/office/powerpoint/2010/main" val="540392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980728"/>
            <a:ext cx="8928992" cy="4431983"/>
          </a:xfrm>
          <a:prstGeom prst="rect">
            <a:avLst/>
          </a:prstGeom>
        </p:spPr>
        <p:txBody>
          <a:bodyPr wrap="square">
            <a:spAutoFit/>
          </a:bodyPr>
          <a:lstStyle/>
          <a:p>
            <a:pPr algn="ctr"/>
            <a:endParaRPr lang="en-GB" sz="4400" dirty="0" smtClean="0"/>
          </a:p>
          <a:p>
            <a:r>
              <a:rPr lang="en-GB" sz="4400" dirty="0" smtClean="0"/>
              <a:t>4. The </a:t>
            </a:r>
            <a:r>
              <a:rPr lang="en-GB" sz="4400" dirty="0"/>
              <a:t>film was very successful in France with a total of 1,274,958 </a:t>
            </a:r>
            <a:r>
              <a:rPr lang="en-GB" sz="4400" dirty="0" smtClean="0"/>
              <a:t>admissions. It was was adapted into stage productions more than once and was restored in 1992…</a:t>
            </a:r>
            <a:endParaRPr lang="en-GB" sz="4400" dirty="0"/>
          </a:p>
          <a:p>
            <a:endParaRPr lang="en-GB" dirty="0">
              <a:effectLst/>
            </a:endParaRPr>
          </a:p>
        </p:txBody>
      </p:sp>
    </p:spTree>
    <p:extLst>
      <p:ext uri="{BB962C8B-B14F-4D97-AF65-F5344CB8AC3E}">
        <p14:creationId xmlns:p14="http://schemas.microsoft.com/office/powerpoint/2010/main" val="27073823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980728"/>
            <a:ext cx="8229600" cy="4525963"/>
          </a:xfrm>
        </p:spPr>
        <p:txBody>
          <a:bodyPr>
            <a:normAutofit fontScale="92500" lnSpcReduction="20000"/>
          </a:bodyPr>
          <a:lstStyle/>
          <a:p>
            <a:pPr marL="0" indent="0">
              <a:buNone/>
            </a:pPr>
            <a:r>
              <a:rPr lang="en-GB" dirty="0"/>
              <a:t/>
            </a:r>
            <a:br>
              <a:rPr lang="en-GB" dirty="0"/>
            </a:br>
            <a:r>
              <a:rPr lang="en-GB" dirty="0" smtClean="0"/>
              <a:t> </a:t>
            </a:r>
            <a:r>
              <a:rPr lang="en-GB" i="1" dirty="0"/>
              <a:t>Les </a:t>
            </a:r>
            <a:r>
              <a:rPr lang="en-GB" i="1" dirty="0" err="1" smtClean="0"/>
              <a:t>Parapluies</a:t>
            </a:r>
            <a:r>
              <a:rPr lang="en-GB" i="1" dirty="0" smtClean="0"/>
              <a:t> </a:t>
            </a:r>
            <a:r>
              <a:rPr lang="en-GB" i="1" dirty="0"/>
              <a:t>de Cherbourg </a:t>
            </a:r>
            <a:r>
              <a:rPr lang="en-GB" dirty="0"/>
              <a:t>underwent an English-language stage adaptation in 1979 and premiered at the Public </a:t>
            </a:r>
            <a:r>
              <a:rPr lang="en-GB" dirty="0" smtClean="0"/>
              <a:t>Theatre…</a:t>
            </a:r>
            <a:r>
              <a:rPr lang="en-GB" dirty="0"/>
              <a:t/>
            </a:r>
            <a:br>
              <a:rPr lang="en-GB" dirty="0"/>
            </a:br>
            <a:r>
              <a:rPr lang="en-GB" dirty="0"/>
              <a:t/>
            </a:r>
            <a:br>
              <a:rPr lang="en-GB" dirty="0"/>
            </a:br>
            <a:r>
              <a:rPr lang="en-GB" dirty="0" smtClean="0"/>
              <a:t>…and more </a:t>
            </a:r>
            <a:r>
              <a:rPr lang="en-GB" dirty="0"/>
              <a:t>recently, in 2011, the </a:t>
            </a:r>
            <a:r>
              <a:rPr lang="en-GB" dirty="0" err="1"/>
              <a:t>Kneehigh</a:t>
            </a:r>
            <a:r>
              <a:rPr lang="en-GB" dirty="0"/>
              <a:t> Theatre Company presented the musical. It was given </a:t>
            </a:r>
            <a:r>
              <a:rPr lang="en-GB" dirty="0" err="1"/>
              <a:t>tryouts</a:t>
            </a:r>
            <a:r>
              <a:rPr lang="en-GB" dirty="0"/>
              <a:t> at Leicester's Curve Theatre from 11th to 26th February 2011 and began previews in the West End at the Gielgud Theatre from 5th March, officially opening on 22nd March. It was due to run until October 2011, but closed on 21st May 2011.</a:t>
            </a:r>
          </a:p>
          <a:p>
            <a:pPr marL="0" indent="0">
              <a:buNone/>
            </a:pPr>
            <a:endParaRPr lang="en-GB" dirty="0"/>
          </a:p>
        </p:txBody>
      </p:sp>
    </p:spTree>
    <p:extLst>
      <p:ext uri="{BB962C8B-B14F-4D97-AF65-F5344CB8AC3E}">
        <p14:creationId xmlns:p14="http://schemas.microsoft.com/office/powerpoint/2010/main" val="35908173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9600" i="1" dirty="0" smtClean="0">
                <a:latin typeface="Broadway" pitchFamily="82" charset="0"/>
              </a:rPr>
              <a:t/>
            </a:r>
            <a:br>
              <a:rPr lang="en-GB" sz="9600" i="1" dirty="0" smtClean="0">
                <a:latin typeface="Broadway" pitchFamily="82" charset="0"/>
              </a:rPr>
            </a:br>
            <a:r>
              <a:rPr lang="en-GB" sz="9600" i="1" dirty="0">
                <a:latin typeface="Broadway" pitchFamily="82" charset="0"/>
              </a:rPr>
              <a:t/>
            </a:r>
            <a:br>
              <a:rPr lang="en-GB" sz="9600" i="1" dirty="0">
                <a:latin typeface="Broadway" pitchFamily="82" charset="0"/>
              </a:rPr>
            </a:br>
            <a:r>
              <a:rPr lang="en-GB" sz="9600" i="1" dirty="0" smtClean="0">
                <a:latin typeface="Broadway" pitchFamily="82" charset="0"/>
              </a:rPr>
              <a:t/>
            </a:r>
            <a:br>
              <a:rPr lang="en-GB" sz="9600" i="1" dirty="0" smtClean="0">
                <a:latin typeface="Broadway" pitchFamily="82" charset="0"/>
              </a:rPr>
            </a:br>
            <a:r>
              <a:rPr lang="en-GB" sz="9600" i="1" dirty="0" smtClean="0">
                <a:latin typeface="Broadway" pitchFamily="82" charset="0"/>
              </a:rPr>
              <a:t>Fin…</a:t>
            </a:r>
            <a:endParaRPr lang="en-GB" sz="9600" i="1" dirty="0">
              <a:latin typeface="Broadway" pitchFamily="82" charset="0"/>
            </a:endParaRPr>
          </a:p>
        </p:txBody>
      </p:sp>
    </p:spTree>
    <p:extLst>
      <p:ext uri="{BB962C8B-B14F-4D97-AF65-F5344CB8AC3E}">
        <p14:creationId xmlns:p14="http://schemas.microsoft.com/office/powerpoint/2010/main" val="2790612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476672"/>
            <a:ext cx="8229600" cy="5649491"/>
          </a:xfrm>
        </p:spPr>
        <p:txBody>
          <a:bodyPr>
            <a:normAutofit fontScale="92500"/>
          </a:bodyPr>
          <a:lstStyle/>
          <a:p>
            <a:r>
              <a:rPr lang="en-GB" dirty="0" smtClean="0"/>
              <a:t>Geneviève marries him to keep her mother happy. He is even happy to bring up Guy’s child</a:t>
            </a:r>
          </a:p>
          <a:p>
            <a:pPr marL="0" indent="0">
              <a:buNone/>
            </a:pPr>
            <a:endParaRPr lang="en-GB" dirty="0" smtClean="0"/>
          </a:p>
          <a:p>
            <a:pPr marL="0" indent="0">
              <a:buNone/>
            </a:pPr>
            <a:r>
              <a:rPr lang="en-GB" dirty="0" smtClean="0"/>
              <a:t>UH OH……</a:t>
            </a:r>
          </a:p>
          <a:p>
            <a:pPr marL="0" indent="0">
              <a:buNone/>
            </a:pPr>
            <a:endParaRPr lang="en-GB" dirty="0"/>
          </a:p>
          <a:p>
            <a:r>
              <a:rPr lang="en-GB" dirty="0" smtClean="0"/>
              <a:t>Guy returns home early as he had a knee injury and finds out Geneviève is married and the umbrella shop has been sold</a:t>
            </a:r>
          </a:p>
          <a:p>
            <a:r>
              <a:rPr lang="en-GB" dirty="0" smtClean="0"/>
              <a:t>He gets a bit cheeky after being hurt so badly, quits his job as a mechanic and goes and sleeps with Jenny, a prostitute</a:t>
            </a:r>
          </a:p>
        </p:txBody>
      </p:sp>
    </p:spTree>
    <p:extLst>
      <p:ext uri="{BB962C8B-B14F-4D97-AF65-F5344CB8AC3E}">
        <p14:creationId xmlns:p14="http://schemas.microsoft.com/office/powerpoint/2010/main" val="4189675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1000"/>
                                        <p:tgtEl>
                                          <p:spTgt spid="6">
                                            <p:txEl>
                                              <p:pRg st="2" end="2"/>
                                            </p:txEl>
                                          </p:spTgt>
                                        </p:tgtEl>
                                      </p:cBhvr>
                                    </p:animEffect>
                                    <p:anim calcmode="lin" valueType="num">
                                      <p:cBhvr>
                                        <p:cTn id="13"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1000"/>
                                        <p:tgtEl>
                                          <p:spTgt spid="6">
                                            <p:txEl>
                                              <p:pRg st="4" end="4"/>
                                            </p:txEl>
                                          </p:spTgt>
                                        </p:tgtEl>
                                      </p:cBhvr>
                                    </p:animEffect>
                                    <p:anim calcmode="lin" valueType="num">
                                      <p:cBhvr>
                                        <p:cTn id="18"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fade">
                                      <p:cBhvr>
                                        <p:cTn id="22" dur="1000"/>
                                        <p:tgtEl>
                                          <p:spTgt spid="6">
                                            <p:txEl>
                                              <p:pRg st="5" end="5"/>
                                            </p:txEl>
                                          </p:spTgt>
                                        </p:tgtEl>
                                      </p:cBhvr>
                                    </p:animEffect>
                                    <p:anim calcmode="lin" valueType="num">
                                      <p:cBhvr>
                                        <p:cTn id="23"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24"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476672"/>
            <a:ext cx="8229600" cy="5649491"/>
          </a:xfrm>
        </p:spPr>
        <p:txBody>
          <a:bodyPr>
            <a:normAutofit fontScale="92500"/>
          </a:bodyPr>
          <a:lstStyle/>
          <a:p>
            <a:r>
              <a:rPr lang="en-GB" dirty="0" smtClean="0"/>
              <a:t>In the morning he discovers Jenny’s real name is Geneviève – coincidence?</a:t>
            </a:r>
          </a:p>
          <a:p>
            <a:r>
              <a:rPr lang="en-GB" dirty="0" smtClean="0"/>
              <a:t>He goes home and Madeleine, Godmother Elise’s young, pretty care-giver, opens the door telling him Elise had died in the night</a:t>
            </a:r>
          </a:p>
          <a:p>
            <a:r>
              <a:rPr lang="en-GB" dirty="0" smtClean="0"/>
              <a:t>He then “falls in love” with Madeleine, who has clearly been in love with him from the beginning- note that it’s never clear whether he has ever gotten over Geneviève, even to Madeleine</a:t>
            </a:r>
          </a:p>
          <a:p>
            <a:r>
              <a:rPr lang="en-GB" dirty="0" smtClean="0"/>
              <a:t>They open an ESSO garage and have a son</a:t>
            </a:r>
            <a:r>
              <a:rPr lang="en-GB" smtClean="0"/>
              <a:t>, François</a:t>
            </a:r>
            <a:endParaRPr lang="en-GB" dirty="0" smtClean="0"/>
          </a:p>
        </p:txBody>
      </p:sp>
    </p:spTree>
    <p:extLst>
      <p:ext uri="{BB962C8B-B14F-4D97-AF65-F5344CB8AC3E}">
        <p14:creationId xmlns:p14="http://schemas.microsoft.com/office/powerpoint/2010/main" val="1047115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1000"/>
                                        <p:tgtEl>
                                          <p:spTgt spid="6">
                                            <p:txEl>
                                              <p:pRg st="1" end="1"/>
                                            </p:txEl>
                                          </p:spTgt>
                                        </p:tgtEl>
                                      </p:cBhvr>
                                    </p:animEffect>
                                    <p:anim calcmode="lin" valueType="num">
                                      <p:cBhvr>
                                        <p:cTn id="1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1000"/>
                                        <p:tgtEl>
                                          <p:spTgt spid="6">
                                            <p:txEl>
                                              <p:pRg st="2" end="2"/>
                                            </p:txEl>
                                          </p:spTgt>
                                        </p:tgtEl>
                                      </p:cBhvr>
                                    </p:animEffect>
                                    <p:anim calcmode="lin" valueType="num">
                                      <p:cBhvr>
                                        <p:cTn id="18"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1000"/>
                                        <p:tgtEl>
                                          <p:spTgt spid="6">
                                            <p:txEl>
                                              <p:pRg st="3" end="3"/>
                                            </p:txEl>
                                          </p:spTgt>
                                        </p:tgtEl>
                                      </p:cBhvr>
                                    </p:animEffect>
                                    <p:anim calcmode="lin" valueType="num">
                                      <p:cBhvr>
                                        <p:cTn id="23"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548680"/>
            <a:ext cx="8229600" cy="5577483"/>
          </a:xfrm>
        </p:spPr>
        <p:txBody>
          <a:bodyPr/>
          <a:lstStyle/>
          <a:p>
            <a:r>
              <a:rPr lang="en-GB" dirty="0" smtClean="0"/>
              <a:t>Geneviève comes back to Cherbourg and pulls into the ESSO station for gas- her and Guy meet</a:t>
            </a:r>
          </a:p>
          <a:p>
            <a:r>
              <a:rPr lang="en-GB" dirty="0" smtClean="0"/>
              <a:t>They chat and Françoise, their love child, is in the car</a:t>
            </a:r>
          </a:p>
          <a:p>
            <a:r>
              <a:rPr lang="en-GB" dirty="0" smtClean="0"/>
              <a:t>Guy decided he can’t cope with seeing her and the 2 say goodbye</a:t>
            </a:r>
          </a:p>
          <a:p>
            <a:pPr marL="0" indent="0">
              <a:buNone/>
            </a:pPr>
            <a:endParaRPr lang="en-GB" dirty="0"/>
          </a:p>
          <a:p>
            <a:pPr marL="0" indent="0">
              <a:buNone/>
            </a:pPr>
            <a:r>
              <a:rPr lang="en-GB" dirty="0" smtClean="0"/>
              <a:t>FIN</a:t>
            </a:r>
            <a:endParaRPr lang="en-GB" dirty="0"/>
          </a:p>
        </p:txBody>
      </p:sp>
    </p:spTree>
    <p:extLst>
      <p:ext uri="{BB962C8B-B14F-4D97-AF65-F5344CB8AC3E}">
        <p14:creationId xmlns:p14="http://schemas.microsoft.com/office/powerpoint/2010/main" val="296474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1000"/>
                                        <p:tgtEl>
                                          <p:spTgt spid="6">
                                            <p:txEl>
                                              <p:pRg st="1" end="1"/>
                                            </p:txEl>
                                          </p:spTgt>
                                        </p:tgtEl>
                                      </p:cBhvr>
                                    </p:animEffect>
                                    <p:anim calcmode="lin" valueType="num">
                                      <p:cBhvr>
                                        <p:cTn id="1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1000"/>
                                        <p:tgtEl>
                                          <p:spTgt spid="6">
                                            <p:txEl>
                                              <p:pRg st="2" end="2"/>
                                            </p:txEl>
                                          </p:spTgt>
                                        </p:tgtEl>
                                      </p:cBhvr>
                                    </p:animEffect>
                                    <p:anim calcmode="lin" valueType="num">
                                      <p:cBhvr>
                                        <p:cTn id="18"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1000"/>
                                        <p:tgtEl>
                                          <p:spTgt spid="6">
                                            <p:txEl>
                                              <p:pRg st="4" end="4"/>
                                            </p:txEl>
                                          </p:spTgt>
                                        </p:tgtEl>
                                      </p:cBhvr>
                                    </p:animEffect>
                                    <p:anim calcmode="lin" valueType="num">
                                      <p:cBhvr>
                                        <p:cTn id="23"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Alex\Downloads\geneviev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 y="0"/>
            <a:ext cx="4640738" cy="3480554"/>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Alex\Downloads\parapluie1.jpg"/>
          <p:cNvPicPr>
            <a:picLocks noChangeAspect="1" noChangeArrowheads="1"/>
          </p:cNvPicPr>
          <p:nvPr/>
        </p:nvPicPr>
        <p:blipFill rotWithShape="1">
          <a:blip r:embed="rId3">
            <a:extLst>
              <a:ext uri="{28A0092B-C50C-407E-A947-70E740481C1C}">
                <a14:useLocalDpi xmlns:a14="http://schemas.microsoft.com/office/drawing/2010/main" val="0"/>
              </a:ext>
            </a:extLst>
          </a:blip>
          <a:srcRect t="11477" b="11477"/>
          <a:stretch/>
        </p:blipFill>
        <p:spPr bwMode="auto">
          <a:xfrm>
            <a:off x="4657925" y="-1"/>
            <a:ext cx="4503618" cy="348055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Alex\Downloads\guy umbrellas.jpg"/>
          <p:cNvPicPr>
            <a:picLocks noChangeAspect="1" noChangeArrowheads="1"/>
          </p:cNvPicPr>
          <p:nvPr/>
        </p:nvPicPr>
        <p:blipFill rotWithShape="1">
          <a:blip r:embed="rId4">
            <a:extLst>
              <a:ext uri="{28A0092B-C50C-407E-A947-70E740481C1C}">
                <a14:useLocalDpi xmlns:a14="http://schemas.microsoft.com/office/drawing/2010/main" val="0"/>
              </a:ext>
            </a:extLst>
          </a:blip>
          <a:srcRect l="19850" t="7473" b="4707"/>
          <a:stretch/>
        </p:blipFill>
        <p:spPr bwMode="auto">
          <a:xfrm>
            <a:off x="0" y="3480555"/>
            <a:ext cx="5360819" cy="3377446"/>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Alex\Downloads\madalein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11654" y="3469497"/>
            <a:ext cx="2052434" cy="198402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Users\Alex\Downloads\gross.jpg"/>
          <p:cNvPicPr>
            <a:picLocks noChangeAspect="1" noChangeArrowheads="1"/>
          </p:cNvPicPr>
          <p:nvPr/>
        </p:nvPicPr>
        <p:blipFill rotWithShape="1">
          <a:blip r:embed="rId6">
            <a:extLst>
              <a:ext uri="{28A0092B-C50C-407E-A947-70E740481C1C}">
                <a14:useLocalDpi xmlns:a14="http://schemas.microsoft.com/office/drawing/2010/main" val="0"/>
              </a:ext>
            </a:extLst>
          </a:blip>
          <a:srcRect t="-9990" r="51940" b="24676"/>
          <a:stretch/>
        </p:blipFill>
        <p:spPr bwMode="auto">
          <a:xfrm>
            <a:off x="5364088" y="3010757"/>
            <a:ext cx="3762657" cy="38472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26645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51520" y="332656"/>
            <a:ext cx="7027168" cy="5839544"/>
          </a:xfrm>
        </p:spPr>
        <p:txBody>
          <a:bodyPr>
            <a:normAutofit lnSpcReduction="10000"/>
          </a:bodyPr>
          <a:lstStyle/>
          <a:p>
            <a:r>
              <a:rPr lang="en-GB" sz="2800" b="1" dirty="0" smtClean="0"/>
              <a:t>Film takes place in three parts. </a:t>
            </a:r>
          </a:p>
          <a:p>
            <a:r>
              <a:rPr lang="en-GB" sz="2800" b="1" dirty="0" smtClean="0"/>
              <a:t>“Le depart”-</a:t>
            </a:r>
          </a:p>
          <a:p>
            <a:r>
              <a:rPr lang="en-GB" sz="2800" b="1" dirty="0" smtClean="0"/>
              <a:t>Concentrates on love between Guy and Geneviève </a:t>
            </a:r>
            <a:r>
              <a:rPr lang="en-GB" sz="2800" b="1" dirty="0"/>
              <a:t>.</a:t>
            </a:r>
            <a:endParaRPr lang="en-GB" sz="2800" b="1" dirty="0" smtClean="0"/>
          </a:p>
          <a:p>
            <a:endParaRPr lang="en-GB" sz="2800" b="1" dirty="0" smtClean="0"/>
          </a:p>
          <a:p>
            <a:r>
              <a:rPr lang="en-GB" sz="2800" b="1" dirty="0" smtClean="0"/>
              <a:t>1957, “L’absence”-1958- Focus on Geneviève and how she copes with his absence.</a:t>
            </a:r>
          </a:p>
          <a:p>
            <a:endParaRPr lang="en-GB" sz="2800" b="1" dirty="0"/>
          </a:p>
          <a:p>
            <a:r>
              <a:rPr lang="en-GB" sz="2800" b="1" dirty="0" smtClean="0"/>
              <a:t>“Le retour”-1959- Concentrates on Guy and how he copes with her absence.</a:t>
            </a:r>
          </a:p>
          <a:p>
            <a:endParaRPr lang="en-GB" sz="2800" b="1" dirty="0" smtClean="0"/>
          </a:p>
          <a:p>
            <a:r>
              <a:rPr lang="en-GB" sz="2800" b="1" dirty="0" smtClean="0"/>
              <a:t> …then 1963 Epilogue</a:t>
            </a:r>
          </a:p>
          <a:p>
            <a:endParaRPr lang="en-GB" dirty="0"/>
          </a:p>
          <a:p>
            <a:endParaRPr lang="en-GB" dirty="0"/>
          </a:p>
        </p:txBody>
      </p:sp>
    </p:spTree>
    <p:extLst>
      <p:ext uri="{BB962C8B-B14F-4D97-AF65-F5344CB8AC3E}">
        <p14:creationId xmlns:p14="http://schemas.microsoft.com/office/powerpoint/2010/main" val="26297855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sz="3600" dirty="0" smtClean="0">
                <a:latin typeface="Broadway" pitchFamily="82" charset="0"/>
              </a:rPr>
              <a:t>What the film REALLY MEANS</a:t>
            </a:r>
            <a:endParaRPr lang="en-GB" sz="3600" dirty="0">
              <a:latin typeface="Broadway" pitchFamily="82" charset="0"/>
            </a:endParaRPr>
          </a:p>
        </p:txBody>
      </p:sp>
      <p:sp>
        <p:nvSpPr>
          <p:cNvPr id="6" name="Content Placeholder 5"/>
          <p:cNvSpPr>
            <a:spLocks noGrp="1"/>
          </p:cNvSpPr>
          <p:nvPr>
            <p:ph idx="1"/>
          </p:nvPr>
        </p:nvSpPr>
        <p:spPr/>
        <p:txBody>
          <a:bodyPr/>
          <a:lstStyle/>
          <a:p>
            <a:r>
              <a:rPr lang="en-GB" dirty="0" smtClean="0"/>
              <a:t>The film deals with the principle worry of the youth- LOVE</a:t>
            </a:r>
          </a:p>
          <a:p>
            <a:pPr marL="0" indent="0">
              <a:buNone/>
            </a:pPr>
            <a:endParaRPr lang="en-GB" dirty="0" smtClean="0"/>
          </a:p>
          <a:p>
            <a:r>
              <a:rPr lang="en-GB" dirty="0" smtClean="0"/>
              <a:t>The film depicts the inevitable changes which take place as we grow into adulthood.</a:t>
            </a:r>
          </a:p>
          <a:p>
            <a:pPr marL="0" indent="0">
              <a:buNone/>
            </a:pPr>
            <a:r>
              <a:rPr lang="en-GB" dirty="0" smtClean="0"/>
              <a:t> </a:t>
            </a:r>
          </a:p>
          <a:p>
            <a:endParaRPr lang="en-GB" dirty="0"/>
          </a:p>
        </p:txBody>
      </p:sp>
    </p:spTree>
    <p:extLst>
      <p:ext uri="{BB962C8B-B14F-4D97-AF65-F5344CB8AC3E}">
        <p14:creationId xmlns:p14="http://schemas.microsoft.com/office/powerpoint/2010/main" val="14951259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365</TotalTime>
  <Words>1222</Words>
  <Application>Microsoft Office PowerPoint</Application>
  <PresentationFormat>On-screen Show (4:3)</PresentationFormat>
  <Paragraphs>87</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PowerPoint Presentation</vt:lpstr>
      <vt:lpstr>SYNOPSIS</vt:lpstr>
      <vt:lpstr>PowerPoint Presentation</vt:lpstr>
      <vt:lpstr>PowerPoint Presentation</vt:lpstr>
      <vt:lpstr>PowerPoint Presentation</vt:lpstr>
      <vt:lpstr>PowerPoint Presentation</vt:lpstr>
      <vt:lpstr>PowerPoint Presentation</vt:lpstr>
      <vt:lpstr>PowerPoint Presentation</vt:lpstr>
      <vt:lpstr>What the film REALLY MEANS</vt:lpstr>
      <vt:lpstr>COLOUR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DENEUVE the STAR</vt:lpstr>
      <vt:lpstr>The French opinion…</vt:lpstr>
      <vt:lpstr>Internationally…</vt:lpstr>
      <vt:lpstr>Scandalous…</vt:lpstr>
      <vt:lpstr>Reception and adaptations of Les Parapluies de Cherbourg…</vt:lpstr>
      <vt:lpstr>PowerPoint Presentation</vt:lpstr>
      <vt:lpstr>PowerPoint Presentation</vt:lpstr>
      <vt:lpstr>PowerPoint Presentation</vt:lpstr>
      <vt:lpstr>PowerPoint Presentation</vt:lpstr>
      <vt:lpstr>   Fin…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dc:creator>
  <cp:lastModifiedBy>Douglas</cp:lastModifiedBy>
  <cp:revision>29</cp:revision>
  <dcterms:created xsi:type="dcterms:W3CDTF">2012-01-30T17:12:07Z</dcterms:created>
  <dcterms:modified xsi:type="dcterms:W3CDTF">2012-03-11T11:54:43Z</dcterms:modified>
</cp:coreProperties>
</file>