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93" r:id="rId4"/>
    <p:sldId id="294" r:id="rId5"/>
    <p:sldId id="299" r:id="rId6"/>
    <p:sldId id="295" r:id="rId7"/>
    <p:sldId id="260" r:id="rId8"/>
    <p:sldId id="262" r:id="rId9"/>
    <p:sldId id="263" r:id="rId10"/>
    <p:sldId id="264" r:id="rId11"/>
    <p:sldId id="296" r:id="rId12"/>
    <p:sldId id="297" r:id="rId13"/>
    <p:sldId id="268" r:id="rId14"/>
    <p:sldId id="269" r:id="rId15"/>
    <p:sldId id="270" r:id="rId16"/>
    <p:sldId id="271" r:id="rId17"/>
    <p:sldId id="272" r:id="rId18"/>
    <p:sldId id="307" r:id="rId19"/>
    <p:sldId id="308" r:id="rId20"/>
    <p:sldId id="309" r:id="rId21"/>
    <p:sldId id="289" r:id="rId22"/>
    <p:sldId id="290" r:id="rId23"/>
    <p:sldId id="292" r:id="rId24"/>
    <p:sldId id="298" r:id="rId25"/>
    <p:sldId id="274" r:id="rId26"/>
    <p:sldId id="275" r:id="rId27"/>
    <p:sldId id="276" r:id="rId28"/>
    <p:sldId id="312" r:id="rId29"/>
    <p:sldId id="311" r:id="rId30"/>
    <p:sldId id="313" r:id="rId31"/>
    <p:sldId id="314" r:id="rId32"/>
    <p:sldId id="278" r:id="rId33"/>
    <p:sldId id="302" r:id="rId34"/>
    <p:sldId id="303" r:id="rId35"/>
    <p:sldId id="281" r:id="rId36"/>
    <p:sldId id="282" r:id="rId37"/>
    <p:sldId id="283" r:id="rId38"/>
    <p:sldId id="304" r:id="rId39"/>
    <p:sldId id="305" r:id="rId40"/>
    <p:sldId id="306" r:id="rId41"/>
    <p:sldId id="286" r:id="rId42"/>
    <p:sldId id="287" r:id="rId43"/>
    <p:sldId id="288"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40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0C3BF12-B078-4EA7-9511-748C269B37B8}" type="datetimeFigureOut">
              <a:rPr lang="en-GB" smtClean="0"/>
              <a:t>29/10/2015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DC1DE8-1888-4242-AF24-D555BEBA0577}" type="slidenum">
              <a:rPr lang="en-GB" smtClean="0"/>
              <a:t>‹#›</a:t>
            </a:fld>
            <a:endParaRPr lang="en-GB"/>
          </a:p>
        </p:txBody>
      </p:sp>
    </p:spTree>
    <p:extLst>
      <p:ext uri="{BB962C8B-B14F-4D97-AF65-F5344CB8AC3E}">
        <p14:creationId xmlns:p14="http://schemas.microsoft.com/office/powerpoint/2010/main" val="1774087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0C3BF12-B078-4EA7-9511-748C269B37B8}" type="datetimeFigureOut">
              <a:rPr lang="en-GB" smtClean="0"/>
              <a:t>29/10/2015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DC1DE8-1888-4242-AF24-D555BEBA0577}" type="slidenum">
              <a:rPr lang="en-GB" smtClean="0"/>
              <a:t>‹#›</a:t>
            </a:fld>
            <a:endParaRPr lang="en-GB"/>
          </a:p>
        </p:txBody>
      </p:sp>
    </p:spTree>
    <p:extLst>
      <p:ext uri="{BB962C8B-B14F-4D97-AF65-F5344CB8AC3E}">
        <p14:creationId xmlns:p14="http://schemas.microsoft.com/office/powerpoint/2010/main" val="3411369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0C3BF12-B078-4EA7-9511-748C269B37B8}" type="datetimeFigureOut">
              <a:rPr lang="en-GB" smtClean="0"/>
              <a:t>29/10/2015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DC1DE8-1888-4242-AF24-D555BEBA0577}" type="slidenum">
              <a:rPr lang="en-GB" smtClean="0"/>
              <a:t>‹#›</a:t>
            </a:fld>
            <a:endParaRPr lang="en-GB"/>
          </a:p>
        </p:txBody>
      </p:sp>
    </p:spTree>
    <p:extLst>
      <p:ext uri="{BB962C8B-B14F-4D97-AF65-F5344CB8AC3E}">
        <p14:creationId xmlns:p14="http://schemas.microsoft.com/office/powerpoint/2010/main" val="37463287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066973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0C3BF12-B078-4EA7-9511-748C269B37B8}" type="datetimeFigureOut">
              <a:rPr lang="en-GB" smtClean="0"/>
              <a:t>29/10/2015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DC1DE8-1888-4242-AF24-D555BEBA0577}" type="slidenum">
              <a:rPr lang="en-GB" smtClean="0"/>
              <a:t>‹#›</a:t>
            </a:fld>
            <a:endParaRPr lang="en-GB"/>
          </a:p>
        </p:txBody>
      </p:sp>
    </p:spTree>
    <p:extLst>
      <p:ext uri="{BB962C8B-B14F-4D97-AF65-F5344CB8AC3E}">
        <p14:creationId xmlns:p14="http://schemas.microsoft.com/office/powerpoint/2010/main" val="1252526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C3BF12-B078-4EA7-9511-748C269B37B8}" type="datetimeFigureOut">
              <a:rPr lang="en-GB" smtClean="0"/>
              <a:t>29/10/2015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DC1DE8-1888-4242-AF24-D555BEBA0577}" type="slidenum">
              <a:rPr lang="en-GB" smtClean="0"/>
              <a:t>‹#›</a:t>
            </a:fld>
            <a:endParaRPr lang="en-GB"/>
          </a:p>
        </p:txBody>
      </p:sp>
    </p:spTree>
    <p:extLst>
      <p:ext uri="{BB962C8B-B14F-4D97-AF65-F5344CB8AC3E}">
        <p14:creationId xmlns:p14="http://schemas.microsoft.com/office/powerpoint/2010/main" val="3610345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0C3BF12-B078-4EA7-9511-748C269B37B8}" type="datetimeFigureOut">
              <a:rPr lang="en-GB" smtClean="0"/>
              <a:t>29/10/2015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DC1DE8-1888-4242-AF24-D555BEBA0577}" type="slidenum">
              <a:rPr lang="en-GB" smtClean="0"/>
              <a:t>‹#›</a:t>
            </a:fld>
            <a:endParaRPr lang="en-GB"/>
          </a:p>
        </p:txBody>
      </p:sp>
    </p:spTree>
    <p:extLst>
      <p:ext uri="{BB962C8B-B14F-4D97-AF65-F5344CB8AC3E}">
        <p14:creationId xmlns:p14="http://schemas.microsoft.com/office/powerpoint/2010/main" val="15603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0C3BF12-B078-4EA7-9511-748C269B37B8}" type="datetimeFigureOut">
              <a:rPr lang="en-GB" smtClean="0"/>
              <a:t>29/10/2015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FDC1DE8-1888-4242-AF24-D555BEBA0577}" type="slidenum">
              <a:rPr lang="en-GB" smtClean="0"/>
              <a:t>‹#›</a:t>
            </a:fld>
            <a:endParaRPr lang="en-GB"/>
          </a:p>
        </p:txBody>
      </p:sp>
    </p:spTree>
    <p:extLst>
      <p:ext uri="{BB962C8B-B14F-4D97-AF65-F5344CB8AC3E}">
        <p14:creationId xmlns:p14="http://schemas.microsoft.com/office/powerpoint/2010/main" val="1347375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0C3BF12-B078-4EA7-9511-748C269B37B8}" type="datetimeFigureOut">
              <a:rPr lang="en-GB" smtClean="0"/>
              <a:t>29/10/2015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FDC1DE8-1888-4242-AF24-D555BEBA0577}" type="slidenum">
              <a:rPr lang="en-GB" smtClean="0"/>
              <a:t>‹#›</a:t>
            </a:fld>
            <a:endParaRPr lang="en-GB"/>
          </a:p>
        </p:txBody>
      </p:sp>
    </p:spTree>
    <p:extLst>
      <p:ext uri="{BB962C8B-B14F-4D97-AF65-F5344CB8AC3E}">
        <p14:creationId xmlns:p14="http://schemas.microsoft.com/office/powerpoint/2010/main" val="2632386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C3BF12-B078-4EA7-9511-748C269B37B8}" type="datetimeFigureOut">
              <a:rPr lang="en-GB" smtClean="0"/>
              <a:t>29/10/2015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FDC1DE8-1888-4242-AF24-D555BEBA0577}" type="slidenum">
              <a:rPr lang="en-GB" smtClean="0"/>
              <a:t>‹#›</a:t>
            </a:fld>
            <a:endParaRPr lang="en-GB"/>
          </a:p>
        </p:txBody>
      </p:sp>
    </p:spTree>
    <p:extLst>
      <p:ext uri="{BB962C8B-B14F-4D97-AF65-F5344CB8AC3E}">
        <p14:creationId xmlns:p14="http://schemas.microsoft.com/office/powerpoint/2010/main" val="14995040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C3BF12-B078-4EA7-9511-748C269B37B8}" type="datetimeFigureOut">
              <a:rPr lang="en-GB" smtClean="0"/>
              <a:t>29/10/2015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DC1DE8-1888-4242-AF24-D555BEBA0577}" type="slidenum">
              <a:rPr lang="en-GB" smtClean="0"/>
              <a:t>‹#›</a:t>
            </a:fld>
            <a:endParaRPr lang="en-GB"/>
          </a:p>
        </p:txBody>
      </p:sp>
    </p:spTree>
    <p:extLst>
      <p:ext uri="{BB962C8B-B14F-4D97-AF65-F5344CB8AC3E}">
        <p14:creationId xmlns:p14="http://schemas.microsoft.com/office/powerpoint/2010/main" val="28304315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C3BF12-B078-4EA7-9511-748C269B37B8}" type="datetimeFigureOut">
              <a:rPr lang="en-GB" smtClean="0"/>
              <a:t>29/10/2015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DC1DE8-1888-4242-AF24-D555BEBA0577}" type="slidenum">
              <a:rPr lang="en-GB" smtClean="0"/>
              <a:t>‹#›</a:t>
            </a:fld>
            <a:endParaRPr lang="en-GB"/>
          </a:p>
        </p:txBody>
      </p:sp>
    </p:spTree>
    <p:extLst>
      <p:ext uri="{BB962C8B-B14F-4D97-AF65-F5344CB8AC3E}">
        <p14:creationId xmlns:p14="http://schemas.microsoft.com/office/powerpoint/2010/main" val="3035537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C3BF12-B078-4EA7-9511-748C269B37B8}" type="datetimeFigureOut">
              <a:rPr lang="en-GB" smtClean="0"/>
              <a:t>29/10/2015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DC1DE8-1888-4242-AF24-D555BEBA0577}" type="slidenum">
              <a:rPr lang="en-GB" smtClean="0"/>
              <a:t>‹#›</a:t>
            </a:fld>
            <a:endParaRPr lang="en-GB"/>
          </a:p>
        </p:txBody>
      </p:sp>
    </p:spTree>
    <p:extLst>
      <p:ext uri="{BB962C8B-B14F-4D97-AF65-F5344CB8AC3E}">
        <p14:creationId xmlns:p14="http://schemas.microsoft.com/office/powerpoint/2010/main" val="257320239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checkthis.com/encore"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hyperlink" Target="http://encore.lib.warwick.ac.uk/iii/encore/record/C__Re1000164" TargetMode="Externa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hyperlink" Target="http://encore.lib.warwick.ac.uk/iii/encore/record/C__Re1001068" TargetMode="Externa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hyperlink" Target="http://www2.warwick.ac.uk/fac/arts/german/resources/wgsw/" TargetMode="Externa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GB" sz="3600" b="1" dirty="0">
                <a:solidFill>
                  <a:srgbClr val="FF0000"/>
                </a:solidFill>
              </a:rPr>
              <a:t>GE108: The Changing Face of Germany in Film and Text </a:t>
            </a:r>
            <a:br>
              <a:rPr lang="en-GB" sz="3600" b="1" dirty="0">
                <a:solidFill>
                  <a:srgbClr val="FF0000"/>
                </a:solidFill>
              </a:rPr>
            </a:br>
            <a:endParaRPr lang="en-GB" sz="3600" dirty="0">
              <a:solidFill>
                <a:srgbClr val="FF0000"/>
              </a:solidFill>
            </a:endParaRPr>
          </a:p>
        </p:txBody>
      </p:sp>
      <p:sp>
        <p:nvSpPr>
          <p:cNvPr id="3" name="Subtitle 2"/>
          <p:cNvSpPr>
            <a:spLocks noGrp="1"/>
          </p:cNvSpPr>
          <p:nvPr>
            <p:ph type="subTitle" idx="1"/>
          </p:nvPr>
        </p:nvSpPr>
        <p:spPr/>
        <p:txBody>
          <a:bodyPr>
            <a:normAutofit fontScale="85000" lnSpcReduction="20000"/>
          </a:bodyPr>
          <a:lstStyle/>
          <a:p>
            <a:r>
              <a:rPr lang="en-GB" sz="3800" b="1" dirty="0" smtClean="0">
                <a:solidFill>
                  <a:srgbClr val="FF0000"/>
                </a:solidFill>
              </a:rPr>
              <a:t>Library &amp; internet resources</a:t>
            </a:r>
          </a:p>
          <a:p>
            <a:endParaRPr lang="en-GB" b="1" dirty="0">
              <a:solidFill>
                <a:srgbClr val="FF0000"/>
              </a:solidFill>
            </a:endParaRPr>
          </a:p>
          <a:p>
            <a:r>
              <a:rPr lang="en-GB" b="1" dirty="0" smtClean="0">
                <a:solidFill>
                  <a:srgbClr val="FF0000"/>
                </a:solidFill>
              </a:rPr>
              <a:t>Richard Perkins</a:t>
            </a:r>
          </a:p>
          <a:p>
            <a:r>
              <a:rPr lang="en-GB" b="1" dirty="0" smtClean="0">
                <a:solidFill>
                  <a:srgbClr val="FF0000"/>
                </a:solidFill>
              </a:rPr>
              <a:t>October 2014</a:t>
            </a:r>
            <a:endParaRPr lang="en-GB" b="1" dirty="0">
              <a:solidFill>
                <a:srgbClr val="FF0000"/>
              </a:solidFill>
            </a:endParaRPr>
          </a:p>
        </p:txBody>
      </p:sp>
    </p:spTree>
    <p:extLst>
      <p:ext uri="{BB962C8B-B14F-4D97-AF65-F5344CB8AC3E}">
        <p14:creationId xmlns:p14="http://schemas.microsoft.com/office/powerpoint/2010/main" val="16917537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953750" cy="8886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790189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If Web Bridge doesn’t give you full text…</a:t>
            </a:r>
            <a:endParaRPr lang="en-GB"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8275" y="2667000"/>
            <a:ext cx="6267450" cy="15240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Oval 2"/>
          <p:cNvSpPr/>
          <p:nvPr/>
        </p:nvSpPr>
        <p:spPr>
          <a:xfrm>
            <a:off x="5724128" y="2564904"/>
            <a:ext cx="1368152" cy="129614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141960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…use the free Article Reach service</a:t>
            </a:r>
            <a:endParaRPr lang="en-GB"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525" y="2143125"/>
            <a:ext cx="8362950" cy="2571750"/>
          </a:xfrm>
          <a:prstGeom prst="rect">
            <a:avLst/>
          </a:prstGeom>
          <a:noFill/>
          <a:ln>
            <a:noFill/>
          </a:ln>
        </p:spPr>
      </p:pic>
      <p:sp>
        <p:nvSpPr>
          <p:cNvPr id="3" name="Right Arrow 2"/>
          <p:cNvSpPr/>
          <p:nvPr/>
        </p:nvSpPr>
        <p:spPr>
          <a:xfrm rot="10800000">
            <a:off x="3347864" y="3762748"/>
            <a:ext cx="978408" cy="484632"/>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349235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95405"/>
            <a:ext cx="9216000" cy="344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00512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2060" y="0"/>
            <a:ext cx="5628904" cy="66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Down Arrow 2"/>
          <p:cNvSpPr/>
          <p:nvPr/>
        </p:nvSpPr>
        <p:spPr>
          <a:xfrm>
            <a:off x="1089324" y="5157192"/>
            <a:ext cx="484632" cy="97840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743970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0800000" flipV="1">
            <a:off x="457200" y="1417638"/>
            <a:ext cx="8229600" cy="2443410"/>
          </a:xfrm>
        </p:spPr>
        <p:txBody>
          <a:bodyPr>
            <a:noAutofit/>
          </a:bodyPr>
          <a:lstStyle/>
          <a:p>
            <a:r>
              <a:rPr lang="en-GB" sz="3200" dirty="0">
                <a:latin typeface="Verdana" panose="020B0604030504040204" pitchFamily="34" charset="0"/>
                <a:ea typeface="Verdana" panose="020B0604030504040204" pitchFamily="34" charset="0"/>
                <a:cs typeface="Verdana" panose="020B0604030504040204" pitchFamily="34" charset="0"/>
              </a:rPr>
              <a:t>Article Reach is a consortium of libraries which have agreed to share their journal holdings. Requests are free, and do not have to be authorised by your lecturer / tutor. So far </a:t>
            </a:r>
            <a:r>
              <a:rPr lang="en-GB" sz="3200" dirty="0" smtClean="0">
                <a:latin typeface="Verdana" panose="020B0604030504040204" pitchFamily="34" charset="0"/>
                <a:ea typeface="Verdana" panose="020B0604030504040204" pitchFamily="34" charset="0"/>
                <a:cs typeface="Verdana" panose="020B0604030504040204" pitchFamily="34" charset="0"/>
              </a:rPr>
              <a:t>58% </a:t>
            </a:r>
            <a:r>
              <a:rPr lang="en-GB" sz="3200" dirty="0">
                <a:latin typeface="Verdana" panose="020B0604030504040204" pitchFamily="34" charset="0"/>
                <a:ea typeface="Verdana" panose="020B0604030504040204" pitchFamily="34" charset="0"/>
                <a:cs typeface="Verdana" panose="020B0604030504040204" pitchFamily="34" charset="0"/>
              </a:rPr>
              <a:t>of requests have been successful, with delivery on average within 27 </a:t>
            </a:r>
            <a:r>
              <a:rPr lang="en-GB" sz="3200" dirty="0" smtClean="0">
                <a:latin typeface="Verdana" panose="020B0604030504040204" pitchFamily="34" charset="0"/>
                <a:ea typeface="Verdana" panose="020B0604030504040204" pitchFamily="34" charset="0"/>
                <a:cs typeface="Verdana" panose="020B0604030504040204" pitchFamily="34" charset="0"/>
              </a:rPr>
              <a:t>hours.</a:t>
            </a:r>
            <a:endParaRPr lang="en-GB" sz="3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496106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0800000" flipV="1">
            <a:off x="467544" y="2060848"/>
            <a:ext cx="8229600" cy="1507306"/>
          </a:xfrm>
        </p:spPr>
        <p:txBody>
          <a:bodyPr>
            <a:noAutofit/>
          </a:bodyPr>
          <a:lstStyle/>
          <a:p>
            <a:r>
              <a:rPr lang="en-GB" sz="3200" dirty="0" smtClean="0">
                <a:latin typeface="Verdana" panose="020B0604030504040204" pitchFamily="34" charset="0"/>
                <a:ea typeface="Verdana" panose="020B0604030504040204" pitchFamily="34" charset="0"/>
                <a:cs typeface="Verdana" panose="020B0604030504040204" pitchFamily="34" charset="0"/>
              </a:rPr>
              <a:t>To find other books on the same topic, use the Subject Headings embedded in the Encore catalogue records.</a:t>
            </a:r>
            <a:endParaRPr lang="en-GB" sz="3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679453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613" y="0"/>
            <a:ext cx="6517309" cy="622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Left Arrow 2"/>
          <p:cNvSpPr/>
          <p:nvPr/>
        </p:nvSpPr>
        <p:spPr>
          <a:xfrm>
            <a:off x="2989859" y="5661248"/>
            <a:ext cx="978408" cy="3578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922574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Don’t forget Course Extracts</a:t>
            </a:r>
            <a:endParaRPr lang="en-GB" dirty="0"/>
          </a:p>
        </p:txBody>
      </p:sp>
      <p:pic>
        <p:nvPicPr>
          <p:cNvPr id="3" name="Picture 2"/>
          <p:cNvPicPr>
            <a:picLocks noChangeAspect="1"/>
          </p:cNvPicPr>
          <p:nvPr/>
        </p:nvPicPr>
        <p:blipFill>
          <a:blip r:embed="rId2"/>
          <a:stretch>
            <a:fillRect/>
          </a:stretch>
        </p:blipFill>
        <p:spPr>
          <a:xfrm>
            <a:off x="-123825" y="1196752"/>
            <a:ext cx="9391650" cy="4970685"/>
          </a:xfrm>
          <a:prstGeom prst="rect">
            <a:avLst/>
          </a:prstGeom>
        </p:spPr>
      </p:pic>
      <p:sp>
        <p:nvSpPr>
          <p:cNvPr id="4" name="Oval 3"/>
          <p:cNvSpPr/>
          <p:nvPr/>
        </p:nvSpPr>
        <p:spPr>
          <a:xfrm>
            <a:off x="2555776" y="5445224"/>
            <a:ext cx="2232248" cy="792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371674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 name="Picture 2"/>
          <p:cNvPicPr>
            <a:picLocks noChangeAspect="1"/>
          </p:cNvPicPr>
          <p:nvPr/>
        </p:nvPicPr>
        <p:blipFill>
          <a:blip r:embed="rId2"/>
          <a:stretch>
            <a:fillRect/>
          </a:stretch>
        </p:blipFill>
        <p:spPr>
          <a:xfrm>
            <a:off x="287524" y="1556792"/>
            <a:ext cx="7684901" cy="3358108"/>
          </a:xfrm>
          <a:prstGeom prst="rect">
            <a:avLst/>
          </a:prstGeom>
        </p:spPr>
      </p:pic>
      <p:sp>
        <p:nvSpPr>
          <p:cNvPr id="4" name="Oval 3"/>
          <p:cNvSpPr/>
          <p:nvPr/>
        </p:nvSpPr>
        <p:spPr>
          <a:xfrm>
            <a:off x="2267744" y="3140968"/>
            <a:ext cx="2736304" cy="122413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714601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r="1449"/>
          <a:stretch/>
        </p:blipFill>
        <p:spPr>
          <a:xfrm>
            <a:off x="-9198" y="0"/>
            <a:ext cx="9153197" cy="1728192"/>
          </a:xfrm>
          <a:prstGeom prst="rect">
            <a:avLst/>
          </a:prstGeom>
        </p:spPr>
      </p:pic>
      <p:grpSp>
        <p:nvGrpSpPr>
          <p:cNvPr id="3" name="Group 2"/>
          <p:cNvGrpSpPr/>
          <p:nvPr/>
        </p:nvGrpSpPr>
        <p:grpSpPr>
          <a:xfrm>
            <a:off x="323528" y="2469975"/>
            <a:ext cx="8640960" cy="3300664"/>
            <a:chOff x="810780" y="3224680"/>
            <a:chExt cx="7790652" cy="3300664"/>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780" y="5079087"/>
              <a:ext cx="524732" cy="576064"/>
            </a:xfrm>
            <a:prstGeom prst="rect">
              <a:avLst/>
            </a:prstGeom>
          </p:spPr>
        </p:pic>
        <p:sp>
          <p:nvSpPr>
            <p:cNvPr id="2" name="TextBox 1"/>
            <p:cNvSpPr txBox="1"/>
            <p:nvPr/>
          </p:nvSpPr>
          <p:spPr>
            <a:xfrm>
              <a:off x="1663638" y="3224680"/>
              <a:ext cx="6480720" cy="830997"/>
            </a:xfrm>
            <a:prstGeom prst="rect">
              <a:avLst/>
            </a:prstGeom>
            <a:noFill/>
          </p:spPr>
          <p:txBody>
            <a:bodyPr wrap="square" rtlCol="0">
              <a:spAutoFit/>
            </a:bodyPr>
            <a:lstStyle/>
            <a:p>
              <a:r>
                <a:rPr lang="en-GB" sz="2400" dirty="0">
                  <a:latin typeface="Arial" pitchFamily="34" charset="0"/>
                  <a:cs typeface="Arial" pitchFamily="34" charset="0"/>
                </a:rPr>
                <a:t>one search box for books, journals, DVDs, articles, digitised materials and  archives</a:t>
              </a:r>
            </a:p>
          </p:txBody>
        </p:sp>
        <p:sp>
          <p:nvSpPr>
            <p:cNvPr id="11" name="TextBox 10"/>
            <p:cNvSpPr txBox="1"/>
            <p:nvPr/>
          </p:nvSpPr>
          <p:spPr>
            <a:xfrm>
              <a:off x="1663638" y="4205957"/>
              <a:ext cx="6937794" cy="1200329"/>
            </a:xfrm>
            <a:prstGeom prst="rect">
              <a:avLst/>
            </a:prstGeom>
            <a:noFill/>
          </p:spPr>
          <p:txBody>
            <a:bodyPr wrap="square" rtlCol="0">
              <a:spAutoFit/>
            </a:bodyPr>
            <a:lstStyle/>
            <a:p>
              <a:r>
                <a:rPr lang="en-GB" sz="2400" dirty="0">
                  <a:latin typeface="Arial" pitchFamily="34" charset="0"/>
                  <a:cs typeface="Arial" pitchFamily="34" charset="0"/>
                </a:rPr>
                <a:t>limit your search to specific resources, such as </a:t>
              </a:r>
              <a:r>
                <a:rPr lang="en-GB" sz="2400" dirty="0" err="1">
                  <a:latin typeface="Arial" pitchFamily="34" charset="0"/>
                  <a:cs typeface="Arial" pitchFamily="34" charset="0"/>
                </a:rPr>
                <a:t>ebooks</a:t>
              </a:r>
              <a:endParaRPr lang="en-GB" sz="2400" dirty="0">
                <a:latin typeface="Arial" pitchFamily="34" charset="0"/>
                <a:cs typeface="Arial" pitchFamily="34" charset="0"/>
              </a:endParaRPr>
            </a:p>
            <a:p>
              <a:endParaRPr lang="en-GB" sz="2400" dirty="0">
                <a:latin typeface="Arial" pitchFamily="34" charset="0"/>
                <a:cs typeface="Arial" pitchFamily="34" charset="0"/>
              </a:endParaRPr>
            </a:p>
          </p:txBody>
        </p:sp>
        <p:sp>
          <p:nvSpPr>
            <p:cNvPr id="12" name="TextBox 11"/>
            <p:cNvSpPr txBox="1"/>
            <p:nvPr/>
          </p:nvSpPr>
          <p:spPr>
            <a:xfrm>
              <a:off x="1663638" y="5098611"/>
              <a:ext cx="6724786" cy="830997"/>
            </a:xfrm>
            <a:prstGeom prst="rect">
              <a:avLst/>
            </a:prstGeom>
            <a:noFill/>
          </p:spPr>
          <p:txBody>
            <a:bodyPr wrap="square" rtlCol="0">
              <a:spAutoFit/>
            </a:bodyPr>
            <a:lstStyle/>
            <a:p>
              <a:r>
                <a:rPr lang="en-GB" sz="2400" dirty="0" smtClean="0">
                  <a:latin typeface="Arial" pitchFamily="34" charset="0"/>
                  <a:cs typeface="Arial" pitchFamily="34" charset="0"/>
                </a:rPr>
                <a:t>tag </a:t>
              </a:r>
              <a:r>
                <a:rPr lang="en-GB" sz="2400" dirty="0">
                  <a:latin typeface="Arial" pitchFamily="34" charset="0"/>
                  <a:cs typeface="Arial" pitchFamily="34" charset="0"/>
                </a:rPr>
                <a:t>anything, write reviews and start discussions</a:t>
              </a:r>
            </a:p>
            <a:p>
              <a:endParaRPr lang="en-GB" sz="2400" dirty="0">
                <a:latin typeface="Arial" pitchFamily="34" charset="0"/>
                <a:cs typeface="Arial" pitchFamily="34" charset="0"/>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780" y="4205957"/>
              <a:ext cx="524732" cy="576064"/>
            </a:xfrm>
            <a:prstGeom prst="rect">
              <a:avLst/>
            </a:prstGeom>
          </p:spPr>
        </p:pic>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780" y="3290591"/>
              <a:ext cx="524732" cy="576064"/>
            </a:xfrm>
            <a:prstGeom prst="rect">
              <a:avLst/>
            </a:prstGeom>
          </p:spPr>
        </p:pic>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780" y="5949280"/>
              <a:ext cx="524732" cy="576064"/>
            </a:xfrm>
            <a:prstGeom prst="rect">
              <a:avLst/>
            </a:prstGeom>
          </p:spPr>
        </p:pic>
      </p:grpSp>
      <p:sp>
        <p:nvSpPr>
          <p:cNvPr id="15" name="TextBox 14"/>
          <p:cNvSpPr txBox="1"/>
          <p:nvPr/>
        </p:nvSpPr>
        <p:spPr>
          <a:xfrm>
            <a:off x="1327040" y="5203001"/>
            <a:ext cx="6480720" cy="1138773"/>
          </a:xfrm>
          <a:prstGeom prst="rect">
            <a:avLst/>
          </a:prstGeom>
          <a:noFill/>
        </p:spPr>
        <p:txBody>
          <a:bodyPr wrap="square" rtlCol="0">
            <a:spAutoFit/>
          </a:bodyPr>
          <a:lstStyle/>
          <a:p>
            <a:r>
              <a:rPr lang="en-GB" sz="2400" dirty="0" smtClean="0">
                <a:latin typeface="Arial" pitchFamily="34" charset="0"/>
                <a:cs typeface="Arial" pitchFamily="34" charset="0"/>
              </a:rPr>
              <a:t>find out more about Encore </a:t>
            </a:r>
            <a:r>
              <a:rPr lang="en-GB" sz="2400" dirty="0">
                <a:latin typeface="Arial" pitchFamily="34" charset="0"/>
                <a:cs typeface="Arial" pitchFamily="34" charset="0"/>
              </a:rPr>
              <a:t>at Warwick &gt; </a:t>
            </a:r>
            <a:r>
              <a:rPr lang="en-GB" sz="2400" dirty="0">
                <a:latin typeface="Arial" pitchFamily="34" charset="0"/>
                <a:cs typeface="Arial" pitchFamily="34" charset="0"/>
                <a:hlinkClick r:id="rId4"/>
              </a:rPr>
              <a:t>http://</a:t>
            </a:r>
            <a:r>
              <a:rPr lang="en-GB" sz="2400" dirty="0" smtClean="0">
                <a:latin typeface="Arial" pitchFamily="34" charset="0"/>
                <a:cs typeface="Arial" pitchFamily="34" charset="0"/>
                <a:hlinkClick r:id="rId4"/>
              </a:rPr>
              <a:t>checkthis.com/encore</a:t>
            </a:r>
            <a:r>
              <a:rPr lang="en-GB" sz="2400" dirty="0" smtClean="0">
                <a:latin typeface="Arial" pitchFamily="34" charset="0"/>
                <a:cs typeface="Arial" pitchFamily="34" charset="0"/>
              </a:rPr>
              <a:t>  </a:t>
            </a:r>
            <a:endParaRPr lang="en-GB" sz="2400" dirty="0">
              <a:latin typeface="Arial" pitchFamily="34" charset="0"/>
              <a:cs typeface="Arial" pitchFamily="34" charset="0"/>
            </a:endParaRPr>
          </a:p>
          <a:p>
            <a:endParaRPr lang="en-GB" sz="2000" dirty="0">
              <a:latin typeface="Arial" pitchFamily="34" charset="0"/>
              <a:cs typeface="Arial" pitchFamily="34" charset="0"/>
            </a:endParaRPr>
          </a:p>
        </p:txBody>
      </p:sp>
    </p:spTree>
    <p:extLst>
      <p:ext uri="{BB962C8B-B14F-4D97-AF65-F5344CB8AC3E}">
        <p14:creationId xmlns:p14="http://schemas.microsoft.com/office/powerpoint/2010/main" val="23001511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 name="Picture 2"/>
          <p:cNvPicPr>
            <a:picLocks noChangeAspect="1"/>
          </p:cNvPicPr>
          <p:nvPr/>
        </p:nvPicPr>
        <p:blipFill>
          <a:blip r:embed="rId2"/>
          <a:stretch>
            <a:fillRect/>
          </a:stretch>
        </p:blipFill>
        <p:spPr>
          <a:xfrm>
            <a:off x="1019175" y="1262062"/>
            <a:ext cx="7105650" cy="4333875"/>
          </a:xfrm>
          <a:prstGeom prst="rect">
            <a:avLst/>
          </a:prstGeom>
        </p:spPr>
      </p:pic>
      <p:sp>
        <p:nvSpPr>
          <p:cNvPr id="4" name="Oval 3"/>
          <p:cNvSpPr/>
          <p:nvPr/>
        </p:nvSpPr>
        <p:spPr>
          <a:xfrm>
            <a:off x="1547664" y="3428999"/>
            <a:ext cx="914400" cy="914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068299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70386"/>
          </a:xfrm>
        </p:spPr>
        <p:txBody>
          <a:bodyPr>
            <a:noAutofit/>
          </a:bodyPr>
          <a:lstStyle/>
          <a:p>
            <a:r>
              <a:rPr lang="en-GB" sz="3200" dirty="0" smtClean="0">
                <a:latin typeface="Verdana" panose="020B0604030504040204" pitchFamily="34" charset="0"/>
                <a:ea typeface="Verdana" panose="020B0604030504040204" pitchFamily="34" charset="0"/>
                <a:cs typeface="Verdana" panose="020B0604030504040204" pitchFamily="34" charset="0"/>
              </a:rPr>
              <a:t>What about Google?</a:t>
            </a:r>
            <a:br>
              <a:rPr lang="en-GB" sz="3200" dirty="0" smtClean="0">
                <a:latin typeface="Verdana" panose="020B0604030504040204" pitchFamily="34" charset="0"/>
                <a:ea typeface="Verdana" panose="020B0604030504040204" pitchFamily="34" charset="0"/>
                <a:cs typeface="Verdana" panose="020B0604030504040204" pitchFamily="34" charset="0"/>
              </a:rPr>
            </a:br>
            <a:r>
              <a:rPr lang="en-GB" sz="3200" dirty="0">
                <a:latin typeface="Verdana" panose="020B0604030504040204" pitchFamily="34" charset="0"/>
                <a:ea typeface="Verdana" panose="020B0604030504040204" pitchFamily="34" charset="0"/>
                <a:cs typeface="Verdana" panose="020B0604030504040204" pitchFamily="34" charset="0"/>
              </a:rPr>
              <a:t/>
            </a:r>
            <a:br>
              <a:rPr lang="en-GB" sz="3200" dirty="0">
                <a:latin typeface="Verdana" panose="020B0604030504040204" pitchFamily="34" charset="0"/>
                <a:ea typeface="Verdana" panose="020B0604030504040204" pitchFamily="34" charset="0"/>
                <a:cs typeface="Verdana" panose="020B0604030504040204" pitchFamily="34" charset="0"/>
              </a:rPr>
            </a:br>
            <a:r>
              <a:rPr lang="en-GB" sz="3200" dirty="0" smtClean="0">
                <a:latin typeface="Verdana" panose="020B0604030504040204" pitchFamily="34" charset="0"/>
                <a:ea typeface="Verdana" panose="020B0604030504040204" pitchFamily="34" charset="0"/>
                <a:cs typeface="Verdana" panose="020B0604030504040204" pitchFamily="34" charset="0"/>
              </a:rPr>
              <a:t>Two questions to ask yourself:</a:t>
            </a:r>
            <a:br>
              <a:rPr lang="en-GB" sz="3200" dirty="0" smtClean="0">
                <a:latin typeface="Verdana" panose="020B0604030504040204" pitchFamily="34" charset="0"/>
                <a:ea typeface="Verdana" panose="020B0604030504040204" pitchFamily="34" charset="0"/>
                <a:cs typeface="Verdana" panose="020B0604030504040204" pitchFamily="34" charset="0"/>
              </a:rPr>
            </a:br>
            <a:r>
              <a:rPr lang="en-GB" sz="3200" dirty="0" smtClean="0">
                <a:latin typeface="Verdana" panose="020B0604030504040204" pitchFamily="34" charset="0"/>
                <a:ea typeface="Verdana" panose="020B0604030504040204" pitchFamily="34" charset="0"/>
                <a:cs typeface="Verdana" panose="020B0604030504040204" pitchFamily="34" charset="0"/>
              </a:rPr>
              <a:t/>
            </a:r>
            <a:br>
              <a:rPr lang="en-GB" sz="3200" dirty="0" smtClean="0">
                <a:latin typeface="Verdana" panose="020B0604030504040204" pitchFamily="34" charset="0"/>
                <a:ea typeface="Verdana" panose="020B0604030504040204" pitchFamily="34" charset="0"/>
                <a:cs typeface="Verdana" panose="020B0604030504040204" pitchFamily="34" charset="0"/>
              </a:rPr>
            </a:br>
            <a:r>
              <a:rPr lang="en-GB" sz="3200" dirty="0" smtClean="0">
                <a:latin typeface="Verdana" panose="020B0604030504040204" pitchFamily="34" charset="0"/>
                <a:ea typeface="Verdana" panose="020B0604030504040204" pitchFamily="34" charset="0"/>
                <a:cs typeface="Verdana" panose="020B0604030504040204" pitchFamily="34" charset="0"/>
              </a:rPr>
              <a:t>1.How comprehensive are your results?</a:t>
            </a:r>
            <a:br>
              <a:rPr lang="en-GB" sz="3200" dirty="0" smtClean="0">
                <a:latin typeface="Verdana" panose="020B0604030504040204" pitchFamily="34" charset="0"/>
                <a:ea typeface="Verdana" panose="020B0604030504040204" pitchFamily="34" charset="0"/>
                <a:cs typeface="Verdana" panose="020B0604030504040204" pitchFamily="34" charset="0"/>
              </a:rPr>
            </a:br>
            <a:r>
              <a:rPr lang="en-GB" sz="3200" dirty="0">
                <a:latin typeface="Verdana" panose="020B0604030504040204" pitchFamily="34" charset="0"/>
                <a:ea typeface="Verdana" panose="020B0604030504040204" pitchFamily="34" charset="0"/>
                <a:cs typeface="Verdana" panose="020B0604030504040204" pitchFamily="34" charset="0"/>
              </a:rPr>
              <a:t/>
            </a:r>
            <a:br>
              <a:rPr lang="en-GB" sz="3200" dirty="0">
                <a:latin typeface="Verdana" panose="020B0604030504040204" pitchFamily="34" charset="0"/>
                <a:ea typeface="Verdana" panose="020B0604030504040204" pitchFamily="34" charset="0"/>
                <a:cs typeface="Verdana" panose="020B0604030504040204" pitchFamily="34" charset="0"/>
              </a:rPr>
            </a:br>
            <a:r>
              <a:rPr lang="en-GB" sz="3200" dirty="0" smtClean="0">
                <a:latin typeface="Verdana" panose="020B0604030504040204" pitchFamily="34" charset="0"/>
                <a:ea typeface="Verdana" panose="020B0604030504040204" pitchFamily="34" charset="0"/>
                <a:cs typeface="Verdana" panose="020B0604030504040204" pitchFamily="34" charset="0"/>
              </a:rPr>
              <a:t>2. How reliable is Wikipedia?</a:t>
            </a:r>
            <a:endParaRPr lang="en-GB" sz="3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2395902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0800000" flipV="1">
            <a:off x="457200" y="1417638"/>
            <a:ext cx="8229600" cy="2947466"/>
          </a:xfrm>
        </p:spPr>
        <p:txBody>
          <a:bodyPr>
            <a:normAutofit fontScale="90000"/>
          </a:bodyPr>
          <a:lstStyle/>
          <a:p>
            <a:r>
              <a:rPr lang="en-GB" sz="2700"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Most of us assume that when we </a:t>
            </a:r>
            <a:r>
              <a:rPr lang="en-GB" sz="2700" dirty="0" err="1">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google</a:t>
            </a:r>
            <a:r>
              <a:rPr lang="en-GB" sz="2700"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 a term, we all see the same results—the ones that the company’s famous … algorithm suggests are the most authoritative based on other pages’ links. But … this is no longer true. Now you get the result that Google’s algorithm suggests is best for you in particular—and someone else may see something entirely different. In other words, there is no standard Google anymore. (</a:t>
            </a:r>
            <a:r>
              <a:rPr lang="en-GB" sz="2700" dirty="0" err="1">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Pariser</a:t>
            </a:r>
            <a:r>
              <a:rPr lang="en-GB" sz="2700"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 The Filter Bubble, 2011)</a:t>
            </a:r>
            <a:r>
              <a:rPr lang="en-GB" dirty="0">
                <a:solidFill>
                  <a:schemeClr val="accent2">
                    <a:lumMod val="75000"/>
                  </a:schemeClr>
                </a:solidFill>
              </a:rPr>
              <a:t/>
            </a:r>
            <a:br>
              <a:rPr lang="en-GB" dirty="0">
                <a:solidFill>
                  <a:schemeClr val="accent2">
                    <a:lumMod val="75000"/>
                  </a:schemeClr>
                </a:solidFill>
              </a:rPr>
            </a:br>
            <a:endParaRPr lang="en-GB" dirty="0"/>
          </a:p>
        </p:txBody>
      </p:sp>
    </p:spTree>
    <p:extLst>
      <p:ext uri="{BB962C8B-B14F-4D97-AF65-F5344CB8AC3E}">
        <p14:creationId xmlns:p14="http://schemas.microsoft.com/office/powerpoint/2010/main" val="11174649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Rectangle 2"/>
          <p:cNvSpPr/>
          <p:nvPr/>
        </p:nvSpPr>
        <p:spPr>
          <a:xfrm>
            <a:off x="2286000" y="2551837"/>
            <a:ext cx="4572000" cy="3416320"/>
          </a:xfrm>
          <a:prstGeom prst="rect">
            <a:avLst/>
          </a:prstGeom>
        </p:spPr>
        <p:txBody>
          <a:bodyPr>
            <a:spAutoFit/>
          </a:bodyPr>
          <a:lstStyle/>
          <a:p>
            <a:r>
              <a:rPr lang="en-GB" sz="2400" dirty="0" smtClean="0">
                <a:latin typeface="Verdana" panose="020B0604030504040204" pitchFamily="34" charset="0"/>
                <a:ea typeface="Verdana" panose="020B0604030504040204" pitchFamily="34" charset="0"/>
                <a:cs typeface="Verdana" panose="020B0604030504040204" pitchFamily="34" charset="0"/>
              </a:rPr>
              <a:t>"You shouldn't really use Wikipedia as the sole source for anything, ever. You shouldn't use </a:t>
            </a:r>
            <a:r>
              <a:rPr lang="en-GB" sz="2400" i="1" dirty="0" smtClean="0">
                <a:latin typeface="Verdana" panose="020B0604030504040204" pitchFamily="34" charset="0"/>
                <a:ea typeface="Verdana" panose="020B0604030504040204" pitchFamily="34" charset="0"/>
                <a:cs typeface="Verdana" panose="020B0604030504040204" pitchFamily="34" charset="0"/>
              </a:rPr>
              <a:t>anything </a:t>
            </a:r>
            <a:r>
              <a:rPr lang="en-GB" sz="2400" dirty="0" smtClean="0">
                <a:latin typeface="Verdana" panose="020B0604030504040204" pitchFamily="34" charset="0"/>
                <a:ea typeface="Verdana" panose="020B0604030504040204" pitchFamily="34" charset="0"/>
                <a:cs typeface="Verdana" panose="020B0604030504040204" pitchFamily="34" charset="0"/>
              </a:rPr>
              <a:t>as the sole source for anything, in my view." </a:t>
            </a:r>
          </a:p>
          <a:p>
            <a:endParaRPr lang="en-GB" sz="2400" dirty="0" smtClean="0">
              <a:latin typeface="Verdana" panose="020B0604030504040204" pitchFamily="34" charset="0"/>
              <a:ea typeface="Verdana" panose="020B0604030504040204" pitchFamily="34" charset="0"/>
              <a:cs typeface="Verdana" panose="020B0604030504040204" pitchFamily="34" charset="0"/>
            </a:endParaRPr>
          </a:p>
          <a:p>
            <a:r>
              <a:rPr lang="en-GB" sz="2400" dirty="0" smtClean="0">
                <a:latin typeface="Verdana" panose="020B0604030504040204" pitchFamily="34" charset="0"/>
                <a:ea typeface="Verdana" panose="020B0604030504040204" pitchFamily="34" charset="0"/>
                <a:cs typeface="Verdana" panose="020B0604030504040204" pitchFamily="34" charset="0"/>
              </a:rPr>
              <a:t>Jimmy Wales, </a:t>
            </a:r>
            <a:r>
              <a:rPr lang="en-GB" sz="2400" u="sng" dirty="0" smtClean="0">
                <a:latin typeface="Verdana" panose="020B0604030504040204" pitchFamily="34" charset="0"/>
                <a:ea typeface="Verdana" panose="020B0604030504040204" pitchFamily="34" charset="0"/>
                <a:cs typeface="Verdana" panose="020B0604030504040204" pitchFamily="34" charset="0"/>
              </a:rPr>
              <a:t>Guardian</a:t>
            </a:r>
            <a:r>
              <a:rPr lang="en-GB" sz="2400" dirty="0" smtClean="0">
                <a:latin typeface="Verdana" panose="020B0604030504040204" pitchFamily="34" charset="0"/>
                <a:ea typeface="Verdana" panose="020B0604030504040204" pitchFamily="34" charset="0"/>
                <a:cs typeface="Verdana" panose="020B0604030504040204" pitchFamily="34" charset="0"/>
              </a:rPr>
              <a:t> interview 19/11/11</a:t>
            </a:r>
          </a:p>
        </p:txBody>
      </p:sp>
    </p:spTree>
    <p:extLst>
      <p:ext uri="{BB962C8B-B14F-4D97-AF65-F5344CB8AC3E}">
        <p14:creationId xmlns:p14="http://schemas.microsoft.com/office/powerpoint/2010/main" val="21289482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1138" y="1004888"/>
            <a:ext cx="6181725" cy="4848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389587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4704"/>
            <a:ext cx="9144000" cy="503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bwMode="auto">
          <a:xfrm>
            <a:off x="8028384" y="1052736"/>
            <a:ext cx="864096" cy="216024"/>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Tree>
    <p:extLst>
      <p:ext uri="{BB962C8B-B14F-4D97-AF65-F5344CB8AC3E}">
        <p14:creationId xmlns:p14="http://schemas.microsoft.com/office/powerpoint/2010/main" val="21373856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764704"/>
            <a:ext cx="9144000" cy="5121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48867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
            <a:ext cx="9764078" cy="69865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Down Arrow 1"/>
          <p:cNvSpPr/>
          <p:nvPr/>
        </p:nvSpPr>
        <p:spPr>
          <a:xfrm>
            <a:off x="8002092" y="2780928"/>
            <a:ext cx="484632" cy="978408"/>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Oval 2"/>
          <p:cNvSpPr/>
          <p:nvPr/>
        </p:nvSpPr>
        <p:spPr>
          <a:xfrm>
            <a:off x="1331640" y="5445224"/>
            <a:ext cx="1080120"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183524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GB" dirty="0"/>
          </a:p>
        </p:txBody>
      </p:sp>
      <p:sp>
        <p:nvSpPr>
          <p:cNvPr id="3" name="Content Placeholder 2"/>
          <p:cNvSpPr>
            <a:spLocks noGrp="1"/>
          </p:cNvSpPr>
          <p:nvPr>
            <p:ph idx="1"/>
          </p:nvPr>
        </p:nvSpPr>
        <p:spPr/>
        <p:txBody>
          <a:bodyPr>
            <a:normAutofit/>
          </a:bodyPr>
          <a:lstStyle/>
          <a:p>
            <a:r>
              <a:rPr lang="en-GB" sz="3600" b="1" dirty="0"/>
              <a:t>You can do more sophisticated searches using subject-specific databases</a:t>
            </a:r>
          </a:p>
        </p:txBody>
      </p:sp>
    </p:spTree>
    <p:extLst>
      <p:ext uri="{BB962C8B-B14F-4D97-AF65-F5344CB8AC3E}">
        <p14:creationId xmlns:p14="http://schemas.microsoft.com/office/powerpoint/2010/main" val="23351623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35696" y="980728"/>
            <a:ext cx="5080793" cy="5481679"/>
          </a:xfrm>
          <a:prstGeom prst="rect">
            <a:avLst/>
          </a:prstGeom>
        </p:spPr>
      </p:pic>
      <p:sp>
        <p:nvSpPr>
          <p:cNvPr id="3" name="Right Arrow 2"/>
          <p:cNvSpPr/>
          <p:nvPr/>
        </p:nvSpPr>
        <p:spPr>
          <a:xfrm rot="10800000">
            <a:off x="3563888" y="580526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142801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11223" y="1600200"/>
            <a:ext cx="6321553"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1475656" y="4221088"/>
            <a:ext cx="648072"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374172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1473" y="908720"/>
            <a:ext cx="9175473" cy="4320480"/>
          </a:xfrm>
          <a:prstGeom prst="rect">
            <a:avLst/>
          </a:prstGeom>
        </p:spPr>
      </p:pic>
      <p:sp>
        <p:nvSpPr>
          <p:cNvPr id="4" name="Oval 3"/>
          <p:cNvSpPr/>
          <p:nvPr/>
        </p:nvSpPr>
        <p:spPr>
          <a:xfrm>
            <a:off x="251520" y="2636912"/>
            <a:ext cx="504056"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p:cNvSpPr/>
          <p:nvPr/>
        </p:nvSpPr>
        <p:spPr>
          <a:xfrm>
            <a:off x="6228184" y="2348880"/>
            <a:ext cx="2664296" cy="13681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p:cNvSpPr/>
          <p:nvPr/>
        </p:nvSpPr>
        <p:spPr>
          <a:xfrm>
            <a:off x="755576" y="4221088"/>
            <a:ext cx="1008112" cy="10081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3059832" y="4221088"/>
            <a:ext cx="1656184" cy="11521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29842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 y="704850"/>
            <a:ext cx="9144000" cy="5748486"/>
          </a:xfrm>
          <a:prstGeom prst="rect">
            <a:avLst/>
          </a:prstGeom>
        </p:spPr>
      </p:pic>
      <p:sp>
        <p:nvSpPr>
          <p:cNvPr id="3" name="Oval 2"/>
          <p:cNvSpPr/>
          <p:nvPr/>
        </p:nvSpPr>
        <p:spPr>
          <a:xfrm>
            <a:off x="107504" y="1124744"/>
            <a:ext cx="1152128"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Oval 3"/>
          <p:cNvSpPr/>
          <p:nvPr/>
        </p:nvSpPr>
        <p:spPr>
          <a:xfrm>
            <a:off x="3491880" y="3356992"/>
            <a:ext cx="1152128"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009830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0800000" flipV="1">
            <a:off x="457200" y="1417638"/>
            <a:ext cx="8229600" cy="2371402"/>
          </a:xfrm>
        </p:spPr>
        <p:txBody>
          <a:bodyPr>
            <a:normAutofit/>
          </a:bodyPr>
          <a:lstStyle/>
          <a:p>
            <a:r>
              <a:rPr lang="en-GB" sz="3200" dirty="0" smtClean="0">
                <a:latin typeface="Verdana" panose="020B0604030504040204" pitchFamily="34" charset="0"/>
                <a:ea typeface="Verdana" panose="020B0604030504040204" pitchFamily="34" charset="0"/>
                <a:cs typeface="Verdana" panose="020B0604030504040204" pitchFamily="34" charset="0"/>
              </a:rPr>
              <a:t>For articles from German newspapers, use Factiva, which is available on the </a:t>
            </a:r>
            <a:r>
              <a:rPr lang="en-GB" sz="3200" dirty="0" smtClean="0">
                <a:latin typeface="Verdana" panose="020B0604030504040204" pitchFamily="34" charset="0"/>
                <a:ea typeface="Verdana" panose="020B0604030504040204" pitchFamily="34" charset="0"/>
                <a:cs typeface="Verdana" panose="020B0604030504040204" pitchFamily="34" charset="0"/>
                <a:hlinkClick r:id="rId2"/>
              </a:rPr>
              <a:t>Library catalogue</a:t>
            </a:r>
            <a:endParaRPr lang="en-GB" sz="3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128536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755576" y="610604"/>
            <a:ext cx="6740599" cy="5447295"/>
          </a:xfrm>
          <a:prstGeom prst="rect">
            <a:avLst/>
          </a:prstGeom>
        </p:spPr>
      </p:pic>
      <p:sp>
        <p:nvSpPr>
          <p:cNvPr id="2" name="Title 1"/>
          <p:cNvSpPr>
            <a:spLocks noGrp="1"/>
          </p:cNvSpPr>
          <p:nvPr>
            <p:ph type="title"/>
          </p:nvPr>
        </p:nvSpPr>
        <p:spPr/>
        <p:txBody>
          <a:bodyPr/>
          <a:lstStyle/>
          <a:p>
            <a:endParaRPr lang="en-GB" dirty="0"/>
          </a:p>
        </p:txBody>
      </p:sp>
      <p:sp>
        <p:nvSpPr>
          <p:cNvPr id="9" name="Right Arrow 8"/>
          <p:cNvSpPr/>
          <p:nvPr/>
        </p:nvSpPr>
        <p:spPr>
          <a:xfrm rot="10800000">
            <a:off x="4211960" y="175360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ight Arrow 9"/>
          <p:cNvSpPr/>
          <p:nvPr/>
        </p:nvSpPr>
        <p:spPr>
          <a:xfrm rot="10800000">
            <a:off x="3593592" y="5373216"/>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207782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39552" y="375340"/>
            <a:ext cx="7347148" cy="5111059"/>
          </a:xfrm>
          <a:prstGeom prst="rect">
            <a:avLst/>
          </a:prstGeom>
        </p:spPr>
      </p:pic>
      <p:sp>
        <p:nvSpPr>
          <p:cNvPr id="2" name="Title 1"/>
          <p:cNvSpPr>
            <a:spLocks noGrp="1"/>
          </p:cNvSpPr>
          <p:nvPr>
            <p:ph type="title"/>
          </p:nvPr>
        </p:nvSpPr>
        <p:spPr/>
        <p:txBody>
          <a:bodyPr/>
          <a:lstStyle/>
          <a:p>
            <a:endParaRPr lang="en-GB" dirty="0"/>
          </a:p>
        </p:txBody>
      </p:sp>
    </p:spTree>
    <p:extLst>
      <p:ext uri="{BB962C8B-B14F-4D97-AF65-F5344CB8AC3E}">
        <p14:creationId xmlns:p14="http://schemas.microsoft.com/office/powerpoint/2010/main" val="425011965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0800000" flipV="1">
            <a:off x="395536" y="1259632"/>
            <a:ext cx="8229600" cy="1953344"/>
          </a:xfrm>
        </p:spPr>
        <p:txBody>
          <a:bodyPr>
            <a:normAutofit/>
          </a:bodyPr>
          <a:lstStyle/>
          <a:p>
            <a:r>
              <a:rPr lang="en-GB" sz="3200" dirty="0" smtClean="0">
                <a:latin typeface="Verdana" panose="020B0604030504040204" pitchFamily="34" charset="0"/>
                <a:ea typeface="Verdana" panose="020B0604030504040204" pitchFamily="34" charset="0"/>
                <a:cs typeface="Verdana" panose="020B0604030504040204" pitchFamily="34" charset="0"/>
              </a:rPr>
              <a:t>Use </a:t>
            </a:r>
            <a:r>
              <a:rPr lang="en-GB" sz="3200" dirty="0" smtClean="0">
                <a:latin typeface="Verdana" panose="020B0604030504040204" pitchFamily="34" charset="0"/>
                <a:ea typeface="Verdana" panose="020B0604030504040204" pitchFamily="34" charset="0"/>
                <a:cs typeface="Verdana" panose="020B0604030504040204" pitchFamily="34" charset="0"/>
                <a:hlinkClick r:id="rId2"/>
              </a:rPr>
              <a:t>Box of Broadcasts </a:t>
            </a:r>
            <a:r>
              <a:rPr lang="en-GB" sz="3200" dirty="0" smtClean="0">
                <a:latin typeface="Verdana" panose="020B0604030504040204" pitchFamily="34" charset="0"/>
                <a:ea typeface="Verdana" panose="020B0604030504040204" pitchFamily="34" charset="0"/>
                <a:cs typeface="Verdana" panose="020B0604030504040204" pitchFamily="34" charset="0"/>
              </a:rPr>
              <a:t>to find UK TV &amp; Radio programmes, including German films</a:t>
            </a:r>
            <a:endParaRPr lang="en-GB" sz="3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9092075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477375" cy="6943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78760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052736"/>
            <a:ext cx="8229600" cy="3730426"/>
          </a:xfrm>
        </p:spPr>
        <p:txBody>
          <a:bodyPr>
            <a:normAutofit/>
          </a:bodyPr>
          <a:lstStyle/>
          <a:p>
            <a:r>
              <a:rPr lang="en-GB" sz="3200" dirty="0" smtClean="0">
                <a:latin typeface="Verdana" panose="020B0604030504040204" pitchFamily="34" charset="0"/>
                <a:ea typeface="Verdana" panose="020B0604030504040204" pitchFamily="34" charset="0"/>
                <a:cs typeface="Verdana" panose="020B0604030504040204" pitchFamily="34" charset="0"/>
              </a:rPr>
              <a:t>Use the </a:t>
            </a:r>
            <a:r>
              <a:rPr lang="en-GB" sz="3200" dirty="0" smtClean="0">
                <a:latin typeface="Verdana" panose="020B0604030504040204" pitchFamily="34" charset="0"/>
                <a:ea typeface="Verdana" panose="020B0604030504040204" pitchFamily="34" charset="0"/>
                <a:cs typeface="Verdana" panose="020B0604030504040204" pitchFamily="34" charset="0"/>
                <a:hlinkClick r:id="rId2"/>
              </a:rPr>
              <a:t>Warwick German Studies Web </a:t>
            </a:r>
            <a:r>
              <a:rPr lang="en-GB" sz="3200" dirty="0" smtClean="0">
                <a:latin typeface="Verdana" panose="020B0604030504040204" pitchFamily="34" charset="0"/>
                <a:ea typeface="Verdana" panose="020B0604030504040204" pitchFamily="34" charset="0"/>
                <a:cs typeface="Verdana" panose="020B0604030504040204" pitchFamily="34" charset="0"/>
              </a:rPr>
              <a:t>to find useful websites</a:t>
            </a:r>
            <a:endParaRPr lang="en-GB" sz="3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891577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61925" y="980728"/>
            <a:ext cx="8820150" cy="4118942"/>
          </a:xfrm>
          <a:prstGeom prst="rect">
            <a:avLst/>
          </a:prstGeom>
        </p:spPr>
      </p:pic>
      <p:sp>
        <p:nvSpPr>
          <p:cNvPr id="2" name="Title 1"/>
          <p:cNvSpPr>
            <a:spLocks noGrp="1"/>
          </p:cNvSpPr>
          <p:nvPr>
            <p:ph type="title"/>
          </p:nvPr>
        </p:nvSpPr>
        <p:spPr/>
        <p:txBody>
          <a:bodyPr/>
          <a:lstStyle/>
          <a:p>
            <a:endParaRPr lang="en-GB" dirty="0"/>
          </a:p>
        </p:txBody>
      </p:sp>
      <p:sp>
        <p:nvSpPr>
          <p:cNvPr id="4" name="Down Arrow 3"/>
          <p:cNvSpPr/>
          <p:nvPr/>
        </p:nvSpPr>
        <p:spPr>
          <a:xfrm rot="10411900">
            <a:off x="6209744" y="2769450"/>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7191651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23850" y="836712"/>
            <a:ext cx="9467850" cy="4732015"/>
          </a:xfrm>
          <a:prstGeom prst="rect">
            <a:avLst/>
          </a:prstGeom>
        </p:spPr>
      </p:pic>
      <p:sp>
        <p:nvSpPr>
          <p:cNvPr id="2" name="Title 1"/>
          <p:cNvSpPr>
            <a:spLocks noGrp="1"/>
          </p:cNvSpPr>
          <p:nvPr>
            <p:ph type="title"/>
          </p:nvPr>
        </p:nvSpPr>
        <p:spPr/>
        <p:txBody>
          <a:bodyPr/>
          <a:lstStyle/>
          <a:p>
            <a:endParaRPr lang="en-GB" dirty="0"/>
          </a:p>
        </p:txBody>
      </p:sp>
      <p:sp>
        <p:nvSpPr>
          <p:cNvPr id="4" name="Down Arrow 3"/>
          <p:cNvSpPr/>
          <p:nvPr/>
        </p:nvSpPr>
        <p:spPr>
          <a:xfrm rot="10800000">
            <a:off x="3925443" y="3429000"/>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785783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Journal articles on Maria Braun</a:t>
            </a:r>
            <a:endParaRPr lang="en-GB"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9632" y="1484784"/>
            <a:ext cx="6294730"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Oval 4"/>
          <p:cNvSpPr/>
          <p:nvPr/>
        </p:nvSpPr>
        <p:spPr>
          <a:xfrm>
            <a:off x="1943708" y="2060848"/>
            <a:ext cx="792088" cy="7920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5508104" y="2996952"/>
            <a:ext cx="1008112" cy="72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6404338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114425" y="476672"/>
            <a:ext cx="6915150" cy="5819775"/>
          </a:xfrm>
          <a:prstGeom prst="rect">
            <a:avLst/>
          </a:prstGeom>
        </p:spPr>
      </p:pic>
      <p:sp>
        <p:nvSpPr>
          <p:cNvPr id="2" name="Title 1"/>
          <p:cNvSpPr>
            <a:spLocks noGrp="1"/>
          </p:cNvSpPr>
          <p:nvPr>
            <p:ph type="title"/>
          </p:nvPr>
        </p:nvSpPr>
        <p:spPr/>
        <p:txBody>
          <a:bodyPr/>
          <a:lstStyle/>
          <a:p>
            <a:endParaRPr lang="en-GB" dirty="0"/>
          </a:p>
        </p:txBody>
      </p:sp>
      <p:sp>
        <p:nvSpPr>
          <p:cNvPr id="4" name="Right Arrow 3"/>
          <p:cNvSpPr/>
          <p:nvPr/>
        </p:nvSpPr>
        <p:spPr>
          <a:xfrm rot="10800000">
            <a:off x="3590253" y="558924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801163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248900" cy="8181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1391743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514402"/>
          </a:xfrm>
        </p:spPr>
        <p:txBody>
          <a:bodyPr>
            <a:normAutofit/>
          </a:bodyPr>
          <a:lstStyle/>
          <a:p>
            <a:r>
              <a:rPr lang="en-GB" sz="3200" dirty="0" smtClean="0">
                <a:latin typeface="Verdana" panose="020B0604030504040204" pitchFamily="34" charset="0"/>
                <a:ea typeface="Verdana" panose="020B0604030504040204" pitchFamily="34" charset="0"/>
                <a:cs typeface="Verdana" panose="020B0604030504040204" pitchFamily="34" charset="0"/>
              </a:rPr>
              <a:t>Evaluate websites. For </a:t>
            </a:r>
            <a:r>
              <a:rPr lang="en-GB" sz="3200" dirty="0" smtClean="0">
                <a:latin typeface="Verdana" panose="020B0604030504040204" pitchFamily="34" charset="0"/>
                <a:ea typeface="Verdana" panose="020B0604030504040204" pitchFamily="34" charset="0"/>
                <a:cs typeface="Verdana" panose="020B0604030504040204" pitchFamily="34" charset="0"/>
              </a:rPr>
              <a:t>example: </a:t>
            </a:r>
            <a:r>
              <a:rPr lang="en-GB" sz="3200" dirty="0" smtClean="0">
                <a:latin typeface="Verdana" panose="020B0604030504040204" pitchFamily="34" charset="0"/>
                <a:ea typeface="Verdana" panose="020B0604030504040204" pitchFamily="34" charset="0"/>
                <a:cs typeface="Verdana" panose="020B0604030504040204" pitchFamily="34" charset="0"/>
              </a:rPr>
              <a:t>Who created the content? Are they an authority, or an enthusiast?</a:t>
            </a:r>
            <a:endParaRPr lang="en-GB" sz="3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4664599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3475" y="19050"/>
            <a:ext cx="6877050" cy="6819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44282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You need to be able </a:t>
            </a:r>
            <a:r>
              <a:rPr lang="en-GB" u="sng" dirty="0" smtClean="0"/>
              <a:t>to recognise a reference like this as a journal article</a:t>
            </a:r>
            <a:endParaRPr lang="en-GB" u="sng" dirty="0"/>
          </a:p>
        </p:txBody>
      </p:sp>
      <p:sp>
        <p:nvSpPr>
          <p:cNvPr id="3" name="Content Placeholder 2"/>
          <p:cNvSpPr>
            <a:spLocks noGrp="1"/>
          </p:cNvSpPr>
          <p:nvPr>
            <p:ph idx="1"/>
          </p:nvPr>
        </p:nvSpPr>
        <p:spPr/>
        <p:txBody>
          <a:bodyPr/>
          <a:lstStyle/>
          <a:p>
            <a:endParaRPr lang="en-US" dirty="0" smtClean="0"/>
          </a:p>
          <a:p>
            <a:r>
              <a:rPr lang="en-US" dirty="0" err="1" smtClean="0"/>
              <a:t>Uecker</a:t>
            </a:r>
            <a:r>
              <a:rPr lang="en-US" dirty="0" smtClean="0"/>
              <a:t>, M., 2001. </a:t>
            </a:r>
            <a:r>
              <a:rPr lang="en-GB" dirty="0"/>
              <a:t>A Fatal German Marriage: The National Subtext of Fassbinder’s </a:t>
            </a:r>
            <a:r>
              <a:rPr lang="en-GB" i="1" dirty="0"/>
              <a:t>Die </a:t>
            </a:r>
            <a:r>
              <a:rPr lang="en-GB" i="1" dirty="0" err="1"/>
              <a:t>Ehe</a:t>
            </a:r>
            <a:r>
              <a:rPr lang="en-GB" i="1" dirty="0"/>
              <a:t> Der Maria Braun</a:t>
            </a:r>
            <a:endParaRPr lang="en-GB" dirty="0"/>
          </a:p>
          <a:p>
            <a:r>
              <a:rPr lang="en-US" i="1" dirty="0" smtClean="0"/>
              <a:t>German Life &amp; Letters,</a:t>
            </a:r>
            <a:r>
              <a:rPr lang="en-US" dirty="0" smtClean="0"/>
              <a:t> </a:t>
            </a:r>
            <a:r>
              <a:rPr lang="en-US" b="1" dirty="0" smtClean="0"/>
              <a:t>54</a:t>
            </a:r>
            <a:r>
              <a:rPr lang="en-US" dirty="0" smtClean="0"/>
              <a:t> (1), </a:t>
            </a:r>
            <a:r>
              <a:rPr lang="en-US" dirty="0"/>
              <a:t>pp. </a:t>
            </a:r>
            <a:r>
              <a:rPr lang="en-US" dirty="0" smtClean="0"/>
              <a:t>45-59.</a:t>
            </a:r>
            <a:endParaRPr lang="en-US" dirty="0"/>
          </a:p>
          <a:p>
            <a:endParaRPr lang="en-GB" dirty="0"/>
          </a:p>
        </p:txBody>
      </p:sp>
      <p:sp>
        <p:nvSpPr>
          <p:cNvPr id="4" name="Rectangle 3"/>
          <p:cNvSpPr/>
          <p:nvPr/>
        </p:nvSpPr>
        <p:spPr>
          <a:xfrm>
            <a:off x="4211960" y="2276872"/>
            <a:ext cx="3816424"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493821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An Encore search on the article title</a:t>
            </a:r>
            <a:endParaRPr lang="en-GB"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84948" y="1600200"/>
            <a:ext cx="6574104"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5868144" y="3933056"/>
            <a:ext cx="936104" cy="7920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059498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188" y="1581150"/>
            <a:ext cx="8429625" cy="3695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Left Arrow 5"/>
          <p:cNvSpPr/>
          <p:nvPr/>
        </p:nvSpPr>
        <p:spPr>
          <a:xfrm>
            <a:off x="3002676" y="2898652"/>
            <a:ext cx="978408" cy="48463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593667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32656"/>
            <a:ext cx="9144001" cy="5062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123728" y="1988840"/>
            <a:ext cx="792088" cy="492443"/>
          </a:xfrm>
          <a:prstGeom prst="rect">
            <a:avLst/>
          </a:prstGeom>
          <a:noFill/>
        </p:spPr>
        <p:txBody>
          <a:bodyPr wrap="square" rtlCol="0">
            <a:spAutoFit/>
          </a:bodyPr>
          <a:lstStyle/>
          <a:p>
            <a:r>
              <a:rPr lang="en-GB" sz="1400" b="1" dirty="0" err="1" smtClean="0">
                <a:latin typeface="Arial" pitchFamily="34" charset="0"/>
                <a:cs typeface="Arial" pitchFamily="34" charset="0"/>
              </a:rPr>
              <a:t>bs</a:t>
            </a:r>
            <a:r>
              <a:rPr lang="en-GB" sz="1400" dirty="0" err="1" smtClean="0">
                <a:latin typeface="Arial" pitchFamily="34" charset="0"/>
                <a:cs typeface="Arial" pitchFamily="34" charset="0"/>
              </a:rPr>
              <a:t>xxxx</a:t>
            </a:r>
            <a:endParaRPr lang="en-GB" sz="1400" dirty="0" smtClean="0">
              <a:latin typeface="Arial" pitchFamily="34" charset="0"/>
              <a:cs typeface="Arial" pitchFamily="34" charset="0"/>
            </a:endParaRPr>
          </a:p>
          <a:p>
            <a:endParaRPr lang="en-GB" sz="1200" dirty="0" smtClean="0">
              <a:latin typeface="Arial" pitchFamily="34" charset="0"/>
              <a:cs typeface="Arial" pitchFamily="34" charset="0"/>
            </a:endParaRPr>
          </a:p>
        </p:txBody>
      </p:sp>
      <p:sp>
        <p:nvSpPr>
          <p:cNvPr id="7" name="Left Arrow 6"/>
          <p:cNvSpPr/>
          <p:nvPr/>
        </p:nvSpPr>
        <p:spPr bwMode="auto">
          <a:xfrm rot="10800000">
            <a:off x="1620458" y="2117334"/>
            <a:ext cx="432048" cy="117727"/>
          </a:xfrm>
          <a:prstGeom prst="leftArrow">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Tree>
    <p:extLst>
      <p:ext uri="{BB962C8B-B14F-4D97-AF65-F5344CB8AC3E}">
        <p14:creationId xmlns:p14="http://schemas.microsoft.com/office/powerpoint/2010/main" val="8422719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658475" cy="811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val 2"/>
          <p:cNvSpPr/>
          <p:nvPr/>
        </p:nvSpPr>
        <p:spPr>
          <a:xfrm>
            <a:off x="7452320" y="5877272"/>
            <a:ext cx="1224136" cy="64807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015623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2336</TotalTime>
  <Words>408</Words>
  <Application>Microsoft Office PowerPoint</Application>
  <PresentationFormat>On-screen Show (4:3)</PresentationFormat>
  <Paragraphs>31</Paragraphs>
  <Slides>43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43</vt:i4>
      </vt:variant>
    </vt:vector>
  </HeadingPairs>
  <TitlesOfParts>
    <vt:vector size="48" baseType="lpstr">
      <vt:lpstr>ＭＳ Ｐゴシック</vt:lpstr>
      <vt:lpstr>Arial</vt:lpstr>
      <vt:lpstr>Calibri</vt:lpstr>
      <vt:lpstr>Verdana</vt:lpstr>
      <vt:lpstr>Office Theme</vt:lpstr>
      <vt:lpstr>GE108: The Changing Face of Germany in Film and Text  </vt:lpstr>
      <vt:lpstr>PowerPoint Presentation</vt:lpstr>
      <vt:lpstr>PowerPoint Presentation</vt:lpstr>
      <vt:lpstr>Journal articles on Maria Braun</vt:lpstr>
      <vt:lpstr>You need to be able to recognise a reference like this as a journal article</vt:lpstr>
      <vt:lpstr>An Encore search on the article title</vt:lpstr>
      <vt:lpstr>PowerPoint Presentation</vt:lpstr>
      <vt:lpstr>PowerPoint Presentation</vt:lpstr>
      <vt:lpstr>PowerPoint Presentation</vt:lpstr>
      <vt:lpstr>PowerPoint Presentation</vt:lpstr>
      <vt:lpstr>If Web Bridge doesn’t give you full text…</vt:lpstr>
      <vt:lpstr>…use the free Article Reach service</vt:lpstr>
      <vt:lpstr>PowerPoint Presentation</vt:lpstr>
      <vt:lpstr>PowerPoint Presentation</vt:lpstr>
      <vt:lpstr>Article Reach is a consortium of libraries which have agreed to share their journal holdings. Requests are free, and do not have to be authorised by your lecturer / tutor. So far 58% of requests have been successful, with delivery on average within 27 hours.</vt:lpstr>
      <vt:lpstr>To find other books on the same topic, use the Subject Headings embedded in the Encore catalogue records.</vt:lpstr>
      <vt:lpstr>PowerPoint Presentation</vt:lpstr>
      <vt:lpstr>Don’t forget Course Extracts</vt:lpstr>
      <vt:lpstr>PowerPoint Presentation</vt:lpstr>
      <vt:lpstr>PowerPoint Presentation</vt:lpstr>
      <vt:lpstr>What about Google?  Two questions to ask yourself:  1.How comprehensive are your results?  2. How reliable is Wikipedia?</vt:lpstr>
      <vt:lpstr>Most of us assume that when we google a term, we all see the same results—the ones that the company’s famous … algorithm suggests are the most authoritative based on other pages’ links. But … this is no longer true. Now you get the result that Google’s algorithm suggests is best for you in particular—and someone else may see something entirely different. In other words, there is no standard Google anymore. (Pariser: The Filter Bubble, 2011)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For articles from German newspapers, use Factiva, which is available on the Library catalogue</vt:lpstr>
      <vt:lpstr>PowerPoint Presentation</vt:lpstr>
      <vt:lpstr>PowerPoint Presentation</vt:lpstr>
      <vt:lpstr>Use Box of Broadcasts to find UK TV &amp; Radio programmes, including German films</vt:lpstr>
      <vt:lpstr>PowerPoint Presentation</vt:lpstr>
      <vt:lpstr>Use the Warwick German Studies Web to find useful websites</vt:lpstr>
      <vt:lpstr>PowerPoint Presentation</vt:lpstr>
      <vt:lpstr>PowerPoint Presentation</vt:lpstr>
      <vt:lpstr>PowerPoint Presentation</vt:lpstr>
      <vt:lpstr>PowerPoint Presentation</vt:lpstr>
      <vt:lpstr>Evaluate websites. For example: Who created the content? Are they an authority, or an enthusiast?</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 108 Writers, Media &amp; Society in Contemporary Germany</dc:title>
  <dc:creator>RichardP</dc:creator>
  <cp:lastModifiedBy>RichardP</cp:lastModifiedBy>
  <cp:revision>79</cp:revision>
  <dcterms:created xsi:type="dcterms:W3CDTF">2013-11-06T14:43:44Z</dcterms:created>
  <dcterms:modified xsi:type="dcterms:W3CDTF">2015-10-29T15:48:31Z</dcterms:modified>
</cp:coreProperties>
</file>