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59" r:id="rId6"/>
    <p:sldId id="257" r:id="rId7"/>
    <p:sldId id="258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56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21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2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95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01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00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821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083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11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82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5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89ED9-B98F-4471-ACC4-3EE753F64C39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FBAC2-72A3-410B-9E62-A8E6F252C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1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verlorene</a:t>
            </a:r>
            <a:r>
              <a:rPr lang="en-GB" dirty="0" smtClean="0"/>
              <a:t> </a:t>
            </a:r>
            <a:r>
              <a:rPr lang="en-GB" dirty="0" err="1" smtClean="0"/>
              <a:t>Ehre</a:t>
            </a:r>
            <a:r>
              <a:rPr lang="en-GB" dirty="0" smtClean="0"/>
              <a:t> der Katharina Blum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From book to film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828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(Post)-</a:t>
            </a:r>
            <a:r>
              <a:rPr lang="en-GB" dirty="0" err="1" smtClean="0"/>
              <a:t>Structuralist</a:t>
            </a:r>
            <a:r>
              <a:rPr lang="en-GB" dirty="0" smtClean="0"/>
              <a:t>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Inter-</a:t>
            </a:r>
            <a:r>
              <a:rPr lang="en-GB" dirty="0" err="1" smtClean="0"/>
              <a:t>textuality</a:t>
            </a:r>
            <a:r>
              <a:rPr lang="en-GB" dirty="0" smtClean="0"/>
              <a:t> (e.g. Julia </a:t>
            </a:r>
            <a:r>
              <a:rPr lang="en-GB" dirty="0" err="1" smtClean="0"/>
              <a:t>Kristeva</a:t>
            </a:r>
            <a:r>
              <a:rPr lang="en-GB" dirty="0" smtClean="0"/>
              <a:t>)</a:t>
            </a:r>
          </a:p>
          <a:p>
            <a:r>
              <a:rPr lang="en-GB" dirty="0" smtClean="0"/>
              <a:t>Semiotics (e.g. Roland </a:t>
            </a:r>
            <a:r>
              <a:rPr lang="en-GB" dirty="0"/>
              <a:t>B</a:t>
            </a:r>
            <a:r>
              <a:rPr lang="en-GB" dirty="0" smtClean="0"/>
              <a:t>arthes)</a:t>
            </a:r>
          </a:p>
          <a:p>
            <a:r>
              <a:rPr lang="en-GB" dirty="0" smtClean="0"/>
              <a:t>Dialogism (Mikhail </a:t>
            </a:r>
            <a:r>
              <a:rPr lang="en-GB" dirty="0" err="1" smtClean="0"/>
              <a:t>Bakhtin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0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would be </a:t>
            </a:r>
            <a:r>
              <a:rPr lang="en-GB" dirty="0" smtClean="0"/>
              <a:t>the greatest difficulties </a:t>
            </a:r>
            <a:r>
              <a:rPr lang="en-GB" dirty="0"/>
              <a:t>of turning </a:t>
            </a:r>
            <a:r>
              <a:rPr lang="en-GB" dirty="0" err="1"/>
              <a:t>Böll’s</a:t>
            </a:r>
            <a:r>
              <a:rPr lang="en-GB" dirty="0"/>
              <a:t> </a:t>
            </a:r>
            <a:r>
              <a:rPr lang="en-GB" dirty="0" smtClean="0"/>
              <a:t>novella into </a:t>
            </a:r>
            <a:r>
              <a:rPr lang="en-GB" dirty="0"/>
              <a:t>film?</a:t>
            </a:r>
          </a:p>
          <a:p>
            <a:r>
              <a:rPr lang="en-GB" dirty="0"/>
              <a:t>Issue of narrator: what is </a:t>
            </a:r>
            <a:r>
              <a:rPr lang="en-GB" dirty="0" smtClean="0"/>
              <a:t>the function </a:t>
            </a:r>
            <a:r>
              <a:rPr lang="en-GB" dirty="0"/>
              <a:t>of </a:t>
            </a:r>
            <a:r>
              <a:rPr lang="en-GB" dirty="0" err="1" smtClean="0"/>
              <a:t>Böll’s</a:t>
            </a:r>
            <a:r>
              <a:rPr lang="en-GB" dirty="0" smtClean="0"/>
              <a:t> narrator</a:t>
            </a:r>
            <a:r>
              <a:rPr lang="en-GB" dirty="0"/>
              <a:t>? What is </a:t>
            </a:r>
            <a:r>
              <a:rPr lang="en-GB" dirty="0" smtClean="0"/>
              <a:t>the role </a:t>
            </a:r>
            <a:r>
              <a:rPr lang="en-GB" dirty="0"/>
              <a:t>of narrator in story?</a:t>
            </a:r>
          </a:p>
          <a:p>
            <a:r>
              <a:rPr lang="en-GB" dirty="0"/>
              <a:t>How important would you say is narrator for message of </a:t>
            </a:r>
            <a:r>
              <a:rPr lang="en-GB" dirty="0" err="1"/>
              <a:t>Böll’s</a:t>
            </a:r>
            <a:r>
              <a:rPr lang="en-GB" dirty="0"/>
              <a:t> book? Why?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3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Films with non-linear plotlines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GB" sz="2400" i="1" dirty="0" smtClean="0"/>
              <a:t>Citizen Kane </a:t>
            </a:r>
            <a:r>
              <a:rPr lang="en-GB" sz="2400" dirty="0" smtClean="0"/>
              <a:t>(Orson Welles 1941</a:t>
            </a:r>
            <a:r>
              <a:rPr lang="en-GB" sz="2400" dirty="0" smtClean="0"/>
              <a:t>)</a:t>
            </a:r>
          </a:p>
          <a:p>
            <a:r>
              <a:rPr lang="en-GB" sz="2400" i="1" dirty="0" err="1" smtClean="0"/>
              <a:t>Rashomon</a:t>
            </a:r>
            <a:r>
              <a:rPr lang="en-GB" sz="2400" dirty="0" smtClean="0"/>
              <a:t> (Akira Kurosawa, 1950)</a:t>
            </a:r>
            <a:endParaRPr lang="en-GB" sz="2400" dirty="0" smtClean="0"/>
          </a:p>
          <a:p>
            <a:r>
              <a:rPr lang="en-GB" sz="2400" i="1" dirty="0" smtClean="0"/>
              <a:t>The Killing </a:t>
            </a:r>
            <a:r>
              <a:rPr lang="en-GB" sz="2400" dirty="0" smtClean="0"/>
              <a:t>(Stanley Kubrick 1956)</a:t>
            </a:r>
          </a:p>
          <a:p>
            <a:r>
              <a:rPr lang="en-GB" sz="2400" i="1" dirty="0" smtClean="0"/>
              <a:t>Last Year at Marienbad </a:t>
            </a:r>
            <a:r>
              <a:rPr lang="en-GB" sz="2400" dirty="0" smtClean="0"/>
              <a:t>(Alain </a:t>
            </a:r>
            <a:r>
              <a:rPr lang="en-GB" sz="2400" dirty="0" err="1" smtClean="0"/>
              <a:t>Resnais</a:t>
            </a:r>
            <a:r>
              <a:rPr lang="en-GB" sz="2400" dirty="0" smtClean="0"/>
              <a:t>, 1962)</a:t>
            </a:r>
          </a:p>
          <a:p>
            <a:r>
              <a:rPr lang="en-GB" sz="2400" i="1" dirty="0" smtClean="0"/>
              <a:t>Twelve Monkeys </a:t>
            </a:r>
            <a:r>
              <a:rPr lang="en-GB" sz="2400" dirty="0" smtClean="0"/>
              <a:t>(Terry Gilliam, 1995)</a:t>
            </a:r>
          </a:p>
          <a:p>
            <a:r>
              <a:rPr lang="en-GB" sz="2400" i="1" dirty="0" smtClean="0"/>
              <a:t>The usual Suspects </a:t>
            </a:r>
            <a:r>
              <a:rPr lang="en-GB" sz="2400" dirty="0" smtClean="0"/>
              <a:t>(Bryan Singer, 1995)</a:t>
            </a:r>
          </a:p>
          <a:p>
            <a:r>
              <a:rPr lang="en-GB" sz="2400" i="1" dirty="0" smtClean="0"/>
              <a:t>Magnolia</a:t>
            </a:r>
            <a:r>
              <a:rPr lang="en-GB" sz="2400" dirty="0" smtClean="0"/>
              <a:t> (Paul Thomas Anderson, 1999)</a:t>
            </a:r>
          </a:p>
          <a:p>
            <a:r>
              <a:rPr lang="en-GB" sz="2400" i="1" dirty="0"/>
              <a:t>Memento</a:t>
            </a:r>
            <a:r>
              <a:rPr lang="en-GB" sz="2400" dirty="0"/>
              <a:t> (Christopher Nolan, 2000</a:t>
            </a:r>
            <a:r>
              <a:rPr lang="en-GB" sz="2400" dirty="0" smtClean="0"/>
              <a:t>)</a:t>
            </a:r>
          </a:p>
          <a:p>
            <a:r>
              <a:rPr lang="en-GB" sz="2400" i="1" dirty="0" smtClean="0"/>
              <a:t>Mulholland Drive </a:t>
            </a:r>
            <a:r>
              <a:rPr lang="en-GB" sz="2400" dirty="0" smtClean="0"/>
              <a:t>(David Lynch, 2001)</a:t>
            </a:r>
            <a:endParaRPr lang="en-GB" sz="2400" dirty="0"/>
          </a:p>
          <a:p>
            <a:r>
              <a:rPr lang="en-GB" sz="2400" i="1" dirty="0" smtClean="0"/>
              <a:t>Eternal Sunshine of the Spotless Mind </a:t>
            </a:r>
            <a:r>
              <a:rPr lang="en-GB" sz="2400" dirty="0" smtClean="0"/>
              <a:t>(</a:t>
            </a:r>
            <a:r>
              <a:rPr lang="en-GB" sz="2400" dirty="0" err="1" smtClean="0"/>
              <a:t>Gondry</a:t>
            </a:r>
            <a:r>
              <a:rPr lang="en-GB" sz="2400" dirty="0" smtClean="0"/>
              <a:t>/Kaufman, </a:t>
            </a:r>
            <a:r>
              <a:rPr lang="en-GB" sz="2400" smtClean="0"/>
              <a:t>2004</a:t>
            </a:r>
            <a:r>
              <a:rPr lang="en-GB" sz="2400" smtClean="0"/>
              <a:t>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37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German Cinema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1962 </a:t>
            </a:r>
            <a:r>
              <a:rPr lang="en-GB" i="1" dirty="0" smtClean="0"/>
              <a:t>Oberhausen Manifesto</a:t>
            </a:r>
          </a:p>
          <a:p>
            <a:r>
              <a:rPr lang="en-GB" dirty="0" smtClean="0"/>
              <a:t>26 filmmakers declare death of ‘Papas Kino’</a:t>
            </a:r>
          </a:p>
          <a:p>
            <a:r>
              <a:rPr lang="en-GB" dirty="0" smtClean="0"/>
              <a:t>Opposition to ‘</a:t>
            </a:r>
            <a:r>
              <a:rPr lang="en-GB" dirty="0" err="1" smtClean="0"/>
              <a:t>Heimatfilm</a:t>
            </a:r>
            <a:r>
              <a:rPr lang="en-GB" dirty="0" smtClean="0"/>
              <a:t>’ &amp; other entertainment genres</a:t>
            </a:r>
          </a:p>
          <a:p>
            <a:r>
              <a:rPr lang="en-GB" dirty="0" smtClean="0"/>
              <a:t>1965 foundation of </a:t>
            </a:r>
            <a:r>
              <a:rPr lang="en-GB" i="1" dirty="0" err="1" smtClean="0"/>
              <a:t>Kuratorium</a:t>
            </a:r>
            <a:r>
              <a:rPr lang="en-GB" i="1" dirty="0" smtClean="0"/>
              <a:t> </a:t>
            </a:r>
            <a:r>
              <a:rPr lang="en-GB" i="1" dirty="0" err="1" smtClean="0"/>
              <a:t>junger</a:t>
            </a:r>
            <a:r>
              <a:rPr lang="en-GB" i="1" dirty="0" smtClean="0"/>
              <a:t> </a:t>
            </a:r>
            <a:r>
              <a:rPr lang="en-GB" i="1" dirty="0" err="1" smtClean="0"/>
              <a:t>deutscher</a:t>
            </a:r>
            <a:r>
              <a:rPr lang="en-GB" i="1" dirty="0" smtClean="0"/>
              <a:t> </a:t>
            </a:r>
            <a:r>
              <a:rPr lang="en-GB" i="1" dirty="0" err="1" smtClean="0"/>
              <a:t>Filme</a:t>
            </a:r>
            <a:r>
              <a:rPr lang="en-GB" i="1" dirty="0" smtClean="0"/>
              <a:t> </a:t>
            </a:r>
            <a:r>
              <a:rPr lang="en-GB" i="1" dirty="0" err="1" smtClean="0"/>
              <a:t>e.V</a:t>
            </a:r>
            <a:r>
              <a:rPr lang="en-GB" i="1" dirty="0" smtClean="0"/>
              <a:t>. </a:t>
            </a:r>
            <a:r>
              <a:rPr lang="en-GB" dirty="0" smtClean="0"/>
              <a:t>– govt. loans to young </a:t>
            </a:r>
            <a:r>
              <a:rPr lang="en-GB" dirty="0" err="1" smtClean="0"/>
              <a:t>fillmakers</a:t>
            </a:r>
            <a:endParaRPr lang="en-GB" dirty="0" smtClean="0"/>
          </a:p>
          <a:p>
            <a:r>
              <a:rPr lang="en-GB" dirty="0" smtClean="0"/>
              <a:t>Becomes most influential cinema development in Germany from late 60s to early 90s.</a:t>
            </a:r>
          </a:p>
          <a:p>
            <a:r>
              <a:rPr lang="en-GB" dirty="0" smtClean="0"/>
              <a:t>Decline in 1980s with rise of new wave of commercial film production (e.g. Bernd </a:t>
            </a:r>
            <a:r>
              <a:rPr lang="en-GB" dirty="0" err="1" smtClean="0"/>
              <a:t>Eichinger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8938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Rainer </a:t>
            </a:r>
            <a:r>
              <a:rPr lang="en-GB" dirty="0" smtClean="0"/>
              <a:t>Werner Fassbinder (</a:t>
            </a:r>
            <a:r>
              <a:rPr lang="en-GB" i="1" dirty="0" smtClean="0"/>
              <a:t>Maria Braun</a:t>
            </a:r>
            <a:r>
              <a:rPr lang="en-GB" dirty="0" smtClean="0"/>
              <a:t>, </a:t>
            </a:r>
            <a:r>
              <a:rPr lang="en-GB" i="1" dirty="0" smtClean="0"/>
              <a:t>Lola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Wim</a:t>
            </a:r>
            <a:r>
              <a:rPr lang="en-GB" dirty="0" smtClean="0"/>
              <a:t> </a:t>
            </a:r>
            <a:r>
              <a:rPr lang="en-GB" dirty="0" err="1" smtClean="0"/>
              <a:t>Wenders</a:t>
            </a:r>
            <a:r>
              <a:rPr lang="en-GB" dirty="0" smtClean="0"/>
              <a:t> (</a:t>
            </a:r>
            <a:r>
              <a:rPr lang="en-GB" i="1" dirty="0" smtClean="0"/>
              <a:t>Alice in den </a:t>
            </a:r>
            <a:r>
              <a:rPr lang="en-GB" i="1" dirty="0" err="1" smtClean="0"/>
              <a:t>Städten</a:t>
            </a:r>
            <a:r>
              <a:rPr lang="en-GB" dirty="0"/>
              <a:t>;</a:t>
            </a:r>
            <a:r>
              <a:rPr lang="en-GB" dirty="0" smtClean="0"/>
              <a:t> </a:t>
            </a:r>
            <a:r>
              <a:rPr lang="en-GB" i="1" dirty="0" smtClean="0"/>
              <a:t>Paris, Texas</a:t>
            </a:r>
            <a:r>
              <a:rPr lang="en-GB" dirty="0" smtClean="0"/>
              <a:t>)</a:t>
            </a:r>
          </a:p>
          <a:p>
            <a:r>
              <a:rPr lang="en-GB" dirty="0" smtClean="0"/>
              <a:t>Werner Herzog (</a:t>
            </a:r>
            <a:r>
              <a:rPr lang="en-GB" i="1" dirty="0" err="1" smtClean="0"/>
              <a:t>Nosferatu</a:t>
            </a:r>
            <a:r>
              <a:rPr lang="en-GB" i="1" dirty="0" smtClean="0"/>
              <a:t>, </a:t>
            </a:r>
            <a:r>
              <a:rPr lang="en-GB" i="1" dirty="0" err="1" smtClean="0"/>
              <a:t>Fitzcarraldo</a:t>
            </a:r>
            <a:r>
              <a:rPr lang="en-GB" dirty="0" smtClean="0"/>
              <a:t>)</a:t>
            </a:r>
          </a:p>
          <a:p>
            <a:r>
              <a:rPr lang="en-GB" dirty="0" smtClean="0"/>
              <a:t>Volker </a:t>
            </a:r>
            <a:r>
              <a:rPr lang="en-GB" dirty="0" err="1" smtClean="0"/>
              <a:t>Schlöndorff</a:t>
            </a:r>
            <a:r>
              <a:rPr lang="en-GB" dirty="0" smtClean="0"/>
              <a:t> (</a:t>
            </a:r>
            <a:r>
              <a:rPr lang="en-GB" i="1" dirty="0" smtClean="0"/>
              <a:t>Die </a:t>
            </a:r>
            <a:r>
              <a:rPr lang="en-GB" i="1" dirty="0" err="1" smtClean="0"/>
              <a:t>Blechtrommel</a:t>
            </a:r>
            <a:r>
              <a:rPr lang="en-GB" dirty="0" smtClean="0"/>
              <a:t>,</a:t>
            </a:r>
            <a:r>
              <a:rPr lang="en-GB" i="1" dirty="0" smtClean="0"/>
              <a:t> Homo Faber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Helma</a:t>
            </a:r>
            <a:r>
              <a:rPr lang="en-GB" dirty="0" smtClean="0"/>
              <a:t> Sanders-Brahms (</a:t>
            </a:r>
            <a:r>
              <a:rPr lang="en-GB" i="1" dirty="0" smtClean="0"/>
              <a:t>Deutschland, </a:t>
            </a:r>
            <a:r>
              <a:rPr lang="en-GB" i="1" dirty="0" err="1" smtClean="0"/>
              <a:t>bleiche</a:t>
            </a:r>
            <a:r>
              <a:rPr lang="en-GB" i="1" dirty="0" smtClean="0"/>
              <a:t> Mutter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Margarethe</a:t>
            </a:r>
            <a:r>
              <a:rPr lang="en-GB" dirty="0" smtClean="0"/>
              <a:t> von </a:t>
            </a:r>
            <a:r>
              <a:rPr lang="en-GB" dirty="0" err="1" smtClean="0"/>
              <a:t>Trotta</a:t>
            </a:r>
            <a:r>
              <a:rPr lang="en-GB" dirty="0" smtClean="0"/>
              <a:t> (</a:t>
            </a:r>
            <a:r>
              <a:rPr lang="en-GB" i="1" dirty="0" err="1" smtClean="0"/>
              <a:t>Schwestern</a:t>
            </a:r>
            <a:r>
              <a:rPr lang="en-GB" dirty="0" smtClean="0"/>
              <a:t>, </a:t>
            </a:r>
            <a:r>
              <a:rPr lang="en-GB" i="1" dirty="0" smtClean="0"/>
              <a:t>Die </a:t>
            </a:r>
            <a:r>
              <a:rPr lang="en-GB" i="1" dirty="0" err="1" smtClean="0"/>
              <a:t>bleierne</a:t>
            </a:r>
            <a:r>
              <a:rPr lang="en-GB" i="1" dirty="0" smtClean="0"/>
              <a:t> </a:t>
            </a:r>
            <a:r>
              <a:rPr lang="en-GB" i="1" dirty="0" err="1" smtClean="0"/>
              <a:t>Zeit</a:t>
            </a:r>
            <a:r>
              <a:rPr lang="en-GB" dirty="0" smtClean="0"/>
              <a:t>)</a:t>
            </a:r>
          </a:p>
          <a:p>
            <a:r>
              <a:rPr lang="en-GB" dirty="0"/>
              <a:t>Alexander Kluge (</a:t>
            </a:r>
            <a:r>
              <a:rPr lang="en-GB" i="1" dirty="0"/>
              <a:t>Die </a:t>
            </a:r>
            <a:r>
              <a:rPr lang="en-GB" i="1" dirty="0" err="1"/>
              <a:t>Patriotin</a:t>
            </a:r>
            <a:r>
              <a:rPr lang="en-GB" dirty="0"/>
              <a:t>, </a:t>
            </a:r>
            <a:r>
              <a:rPr lang="en-GB" i="1" dirty="0"/>
              <a:t>Die </a:t>
            </a:r>
            <a:r>
              <a:rPr lang="en-GB" i="1" dirty="0" err="1"/>
              <a:t>Macht</a:t>
            </a:r>
            <a:r>
              <a:rPr lang="en-GB" i="1" dirty="0"/>
              <a:t> der </a:t>
            </a:r>
            <a:r>
              <a:rPr lang="en-GB" i="1" dirty="0" err="1"/>
              <a:t>Gefühle</a:t>
            </a:r>
            <a:r>
              <a:rPr lang="en-GB" dirty="0"/>
              <a:t>)</a:t>
            </a:r>
          </a:p>
          <a:p>
            <a:r>
              <a:rPr lang="en-GB" dirty="0"/>
              <a:t>Edgar Reitz (</a:t>
            </a:r>
            <a:r>
              <a:rPr lang="en-GB" i="1" dirty="0" err="1"/>
              <a:t>Heimat</a:t>
            </a:r>
            <a:r>
              <a:rPr lang="en-GB" dirty="0"/>
              <a:t>-trilogy)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884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Volker </a:t>
            </a:r>
            <a:r>
              <a:rPr lang="en-GB" dirty="0" err="1" smtClean="0"/>
              <a:t>Schlöndorff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Born 1939</a:t>
            </a:r>
          </a:p>
          <a:p>
            <a:r>
              <a:rPr lang="en-GB" sz="2400" dirty="0" smtClean="0"/>
              <a:t>Internationally  &amp; commercially most successful director of New German Cinema </a:t>
            </a:r>
          </a:p>
          <a:p>
            <a:r>
              <a:rPr lang="en-GB" sz="2400" dirty="0" smtClean="0"/>
              <a:t>First Oscar for a German film for </a:t>
            </a:r>
            <a:r>
              <a:rPr lang="en-GB" sz="2400" i="1" dirty="0" smtClean="0"/>
              <a:t>Die </a:t>
            </a:r>
            <a:r>
              <a:rPr lang="en-GB" sz="2400" i="1" dirty="0" err="1" smtClean="0"/>
              <a:t>Blechtrommel</a:t>
            </a:r>
            <a:r>
              <a:rPr lang="en-GB" sz="2400" i="1" dirty="0" smtClean="0"/>
              <a:t> </a:t>
            </a:r>
            <a:r>
              <a:rPr lang="en-GB" sz="2400" dirty="0" smtClean="0"/>
              <a:t>(1979)</a:t>
            </a:r>
          </a:p>
          <a:p>
            <a:r>
              <a:rPr lang="en-GB" sz="2400" dirty="0" smtClean="0"/>
              <a:t>Specialises on adaptations from literature </a:t>
            </a:r>
            <a:r>
              <a:rPr lang="en-GB" sz="2400" dirty="0"/>
              <a:t>(e.g. film version of </a:t>
            </a:r>
            <a:r>
              <a:rPr lang="en-GB" sz="2400" dirty="0" err="1"/>
              <a:t>M.Atwood’s</a:t>
            </a:r>
            <a:r>
              <a:rPr lang="en-GB" sz="2400" dirty="0"/>
              <a:t> </a:t>
            </a:r>
            <a:r>
              <a:rPr lang="en-GB" sz="2400" i="1" dirty="0"/>
              <a:t>The Handmaid’s Tale</a:t>
            </a:r>
            <a:r>
              <a:rPr lang="en-GB" sz="2400" dirty="0"/>
              <a:t>, </a:t>
            </a:r>
            <a:r>
              <a:rPr lang="en-GB" sz="2400" dirty="0" smtClean="0"/>
              <a:t>1990)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71552"/>
            <a:ext cx="3528392" cy="469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00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/>
              <a:t>Die </a:t>
            </a:r>
            <a:r>
              <a:rPr lang="en-GB" i="1" dirty="0" err="1" smtClean="0"/>
              <a:t>verlorene</a:t>
            </a:r>
            <a:r>
              <a:rPr lang="en-GB" i="1" dirty="0" smtClean="0"/>
              <a:t> </a:t>
            </a:r>
            <a:r>
              <a:rPr lang="en-GB" i="1" dirty="0" err="1" smtClean="0"/>
              <a:t>Ehre</a:t>
            </a:r>
            <a:r>
              <a:rPr lang="en-GB" i="1" dirty="0" smtClean="0"/>
              <a:t> der Katharina Blum</a:t>
            </a:r>
            <a:endParaRPr lang="en-GB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Film adaptation by Volker </a:t>
            </a:r>
            <a:r>
              <a:rPr lang="en-GB" dirty="0" err="1" smtClean="0"/>
              <a:t>Schlöndorff</a:t>
            </a:r>
            <a:r>
              <a:rPr lang="en-GB" dirty="0" smtClean="0"/>
              <a:t> &amp; </a:t>
            </a:r>
            <a:r>
              <a:rPr lang="en-GB" dirty="0" err="1"/>
              <a:t>M</a:t>
            </a:r>
            <a:r>
              <a:rPr lang="en-GB" dirty="0" err="1" smtClean="0"/>
              <a:t>argarethe</a:t>
            </a:r>
            <a:r>
              <a:rPr lang="en-GB" dirty="0" smtClean="0"/>
              <a:t> von </a:t>
            </a:r>
            <a:r>
              <a:rPr lang="en-GB" dirty="0" err="1" smtClean="0"/>
              <a:t>Trotta</a:t>
            </a:r>
            <a:r>
              <a:rPr lang="en-GB" dirty="0" smtClean="0"/>
              <a:t>, 1975</a:t>
            </a:r>
          </a:p>
          <a:p>
            <a:r>
              <a:rPr lang="en-GB" dirty="0" smtClean="0"/>
              <a:t>With co-operation from Heinrich </a:t>
            </a:r>
            <a:r>
              <a:rPr lang="en-GB" dirty="0" err="1" smtClean="0"/>
              <a:t>Böll</a:t>
            </a:r>
            <a:r>
              <a:rPr lang="en-GB" dirty="0" smtClean="0"/>
              <a:t> on script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475855" cy="498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2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Literature vs. film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Individual production</a:t>
            </a:r>
          </a:p>
          <a:p>
            <a:r>
              <a:rPr lang="en-GB" sz="2400" dirty="0" smtClean="0"/>
              <a:t>Individual reception</a:t>
            </a:r>
          </a:p>
          <a:p>
            <a:r>
              <a:rPr lang="en-GB" sz="2400" dirty="0" smtClean="0"/>
              <a:t>Low </a:t>
            </a:r>
            <a:r>
              <a:rPr lang="en-GB" sz="2400" dirty="0" smtClean="0"/>
              <a:t>cost</a:t>
            </a:r>
          </a:p>
          <a:p>
            <a:r>
              <a:rPr lang="en-GB" sz="2400" dirty="0" smtClean="0"/>
              <a:t>Narrator(s)</a:t>
            </a:r>
          </a:p>
          <a:p>
            <a:r>
              <a:rPr lang="en-GB" sz="2400" dirty="0" smtClean="0"/>
              <a:t>Narrative perspective</a:t>
            </a:r>
          </a:p>
          <a:p>
            <a:r>
              <a:rPr lang="en-GB" sz="2400" dirty="0" smtClean="0"/>
              <a:t>Language</a:t>
            </a:r>
          </a:p>
          <a:p>
            <a:r>
              <a:rPr lang="en-GB" sz="2400" dirty="0" smtClean="0"/>
              <a:t>Literary techniques (focalisation, perspective, rhetorical devices, irony, plot devices etc.)</a:t>
            </a:r>
          </a:p>
          <a:p>
            <a:r>
              <a:rPr lang="en-GB" sz="2400" dirty="0" smtClean="0"/>
              <a:t>Time (reflection)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dirty="0" smtClean="0"/>
              <a:t>Collective production</a:t>
            </a:r>
          </a:p>
          <a:p>
            <a:r>
              <a:rPr lang="en-GB" sz="2600" dirty="0" smtClean="0"/>
              <a:t>Collective reception</a:t>
            </a:r>
          </a:p>
          <a:p>
            <a:r>
              <a:rPr lang="en-GB" sz="2600" dirty="0" smtClean="0"/>
              <a:t>High cost</a:t>
            </a:r>
            <a:endParaRPr lang="en-GB" sz="2600" dirty="0" smtClean="0"/>
          </a:p>
          <a:p>
            <a:r>
              <a:rPr lang="en-GB" sz="2600" dirty="0" smtClean="0"/>
              <a:t>No visible narrator</a:t>
            </a:r>
          </a:p>
          <a:p>
            <a:r>
              <a:rPr lang="en-GB" sz="2600" dirty="0" smtClean="0"/>
              <a:t>Visual narrative</a:t>
            </a:r>
          </a:p>
          <a:p>
            <a:r>
              <a:rPr lang="en-GB" sz="2600" dirty="0" smtClean="0"/>
              <a:t>Image</a:t>
            </a:r>
          </a:p>
          <a:p>
            <a:r>
              <a:rPr lang="en-GB" sz="2600" dirty="0" smtClean="0"/>
              <a:t>Filmic techniques (editing, </a:t>
            </a:r>
            <a:r>
              <a:rPr lang="en-GB" sz="2600" i="1" dirty="0" err="1" smtClean="0"/>
              <a:t>mise</a:t>
            </a:r>
            <a:r>
              <a:rPr lang="en-GB" sz="2600" i="1" dirty="0" smtClean="0"/>
              <a:t> en scene</a:t>
            </a:r>
            <a:r>
              <a:rPr lang="en-GB" sz="2600" dirty="0" smtClean="0"/>
              <a:t>, framing, sound, etc.</a:t>
            </a:r>
          </a:p>
          <a:p>
            <a:r>
              <a:rPr lang="en-GB" sz="2600" dirty="0" smtClean="0"/>
              <a:t>Technology</a:t>
            </a:r>
          </a:p>
          <a:p>
            <a:r>
              <a:rPr lang="en-GB" sz="2600" dirty="0" smtClean="0"/>
              <a:t>Immediacy (immersion)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70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Adaptation novel into film: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Inner mind</a:t>
            </a:r>
          </a:p>
          <a:p>
            <a:pPr lvl="0"/>
            <a:r>
              <a:rPr lang="en-GB" dirty="0"/>
              <a:t>Language based</a:t>
            </a:r>
          </a:p>
          <a:p>
            <a:pPr lvl="0"/>
            <a:r>
              <a:rPr lang="en-GB" dirty="0"/>
              <a:t>Narrator and point of view</a:t>
            </a:r>
          </a:p>
          <a:p>
            <a:pPr lvl="0"/>
            <a:r>
              <a:rPr lang="en-GB" smtClean="0"/>
              <a:t>Tenses/Time</a:t>
            </a:r>
            <a:endParaRPr lang="en-GB" dirty="0" smtClean="0"/>
          </a:p>
          <a:p>
            <a:pPr lvl="0"/>
            <a:r>
              <a:rPr lang="en-GB" dirty="0"/>
              <a:t>F</a:t>
            </a:r>
            <a:r>
              <a:rPr lang="en-GB" dirty="0" smtClean="0"/>
              <a:t>ocus </a:t>
            </a:r>
            <a:r>
              <a:rPr lang="en-GB" dirty="0"/>
              <a:t>not on action but </a:t>
            </a:r>
            <a:r>
              <a:rPr lang="en-GB" dirty="0" smtClean="0"/>
              <a:t>character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71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Film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Translation</a:t>
            </a:r>
          </a:p>
          <a:p>
            <a:r>
              <a:rPr lang="en-GB" dirty="0" smtClean="0"/>
              <a:t>Fidelity vs. interpretation</a:t>
            </a:r>
          </a:p>
          <a:p>
            <a:r>
              <a:rPr lang="en-GB" dirty="0" smtClean="0"/>
              <a:t>Critical language often moralistic:</a:t>
            </a:r>
          </a:p>
          <a:p>
            <a:r>
              <a:rPr lang="en-GB" dirty="0" smtClean="0"/>
              <a:t>Infidelity, betrayal, deformation, vulgarisation, violation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86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 prejudices against adaption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Anteriority </a:t>
            </a:r>
            <a:r>
              <a:rPr lang="en-GB" dirty="0"/>
              <a:t>equals superiority (older = better)</a:t>
            </a:r>
          </a:p>
          <a:p>
            <a:r>
              <a:rPr lang="en-GB" dirty="0" smtClean="0"/>
              <a:t>Dichotomous </a:t>
            </a:r>
            <a:r>
              <a:rPr lang="en-GB" dirty="0"/>
              <a:t>thinking that presumes rivalry between literature and film</a:t>
            </a:r>
          </a:p>
          <a:p>
            <a:r>
              <a:rPr lang="en-GB" dirty="0" err="1" smtClean="0"/>
              <a:t>Iconophobia</a:t>
            </a:r>
            <a:r>
              <a:rPr lang="en-GB" dirty="0" smtClean="0"/>
              <a:t> </a:t>
            </a:r>
            <a:r>
              <a:rPr lang="en-GB" dirty="0"/>
              <a:t>– superiority of writing over images (from ancient Greece to 20th </a:t>
            </a:r>
            <a:r>
              <a:rPr lang="en-GB" dirty="0" smtClean="0"/>
              <a:t>ct.)</a:t>
            </a:r>
            <a:endParaRPr lang="en-GB" dirty="0"/>
          </a:p>
          <a:p>
            <a:r>
              <a:rPr lang="en-GB" dirty="0" err="1" smtClean="0"/>
              <a:t>Logophilia</a:t>
            </a:r>
            <a:r>
              <a:rPr lang="en-GB" dirty="0" smtClean="0"/>
              <a:t> </a:t>
            </a:r>
            <a:r>
              <a:rPr lang="en-GB" dirty="0"/>
              <a:t>– valuation of written word over image</a:t>
            </a:r>
          </a:p>
          <a:p>
            <a:r>
              <a:rPr lang="en-GB" dirty="0" smtClean="0"/>
              <a:t>Anti-corporeality </a:t>
            </a:r>
            <a:r>
              <a:rPr lang="en-GB" dirty="0"/>
              <a:t>– distaste for unseemly </a:t>
            </a:r>
            <a:r>
              <a:rPr lang="en-GB" dirty="0" smtClean="0"/>
              <a:t>embodied-ness </a:t>
            </a:r>
            <a:r>
              <a:rPr lang="en-GB" dirty="0"/>
              <a:t>of filmic text.</a:t>
            </a:r>
          </a:p>
          <a:p>
            <a:r>
              <a:rPr lang="en-GB" dirty="0" smtClean="0"/>
              <a:t>Myth </a:t>
            </a:r>
            <a:r>
              <a:rPr lang="en-GB" dirty="0"/>
              <a:t>of facility of film making </a:t>
            </a:r>
            <a:r>
              <a:rPr lang="en-GB" dirty="0" smtClean="0"/>
              <a:t>vs. </a:t>
            </a:r>
            <a:r>
              <a:rPr lang="en-GB" dirty="0"/>
              <a:t>writing</a:t>
            </a:r>
          </a:p>
          <a:p>
            <a:r>
              <a:rPr lang="en-GB" dirty="0" smtClean="0"/>
              <a:t>Class </a:t>
            </a:r>
            <a:r>
              <a:rPr lang="en-GB" dirty="0"/>
              <a:t>prejudice</a:t>
            </a:r>
          </a:p>
          <a:p>
            <a:r>
              <a:rPr lang="en-GB" dirty="0" smtClean="0"/>
              <a:t>Parasitism </a:t>
            </a:r>
            <a:r>
              <a:rPr lang="en-GB" dirty="0"/>
              <a:t>(</a:t>
            </a:r>
            <a:r>
              <a:rPr lang="en-GB" dirty="0" smtClean="0"/>
              <a:t>adaptations </a:t>
            </a:r>
            <a:r>
              <a:rPr lang="en-GB" dirty="0"/>
              <a:t>feed off literary model)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564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Die verlorene Ehre der Katharina Blum</vt:lpstr>
      <vt:lpstr>New German Cinema</vt:lpstr>
      <vt:lpstr>Directors</vt:lpstr>
      <vt:lpstr>Volker Schlöndorff</vt:lpstr>
      <vt:lpstr>Die verlorene Ehre der Katharina Blum</vt:lpstr>
      <vt:lpstr>Literature vs. film</vt:lpstr>
      <vt:lpstr>Adaptation novel into film: issues</vt:lpstr>
      <vt:lpstr>Film adaptation</vt:lpstr>
      <vt:lpstr>Critical prejudices against adaption</vt:lpstr>
      <vt:lpstr>(Post)-Structuralist criticism</vt:lpstr>
      <vt:lpstr>PowerPoint Presentation</vt:lpstr>
      <vt:lpstr>Films with non-linear plotlines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verlorene Ehre der Katharina Blum</dc:title>
  <dc:creator>Owner</dc:creator>
  <cp:lastModifiedBy>Schmitz, Helmut</cp:lastModifiedBy>
  <cp:revision>19</cp:revision>
  <dcterms:created xsi:type="dcterms:W3CDTF">2012-09-20T14:08:20Z</dcterms:created>
  <dcterms:modified xsi:type="dcterms:W3CDTF">2014-02-04T10:50:09Z</dcterms:modified>
</cp:coreProperties>
</file>