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62" r:id="rId6"/>
    <p:sldId id="261" r:id="rId7"/>
    <p:sldId id="258" r:id="rId8"/>
    <p:sldId id="267" r:id="rId9"/>
    <p:sldId id="266" r:id="rId10"/>
    <p:sldId id="265" r:id="rId11"/>
    <p:sldId id="264" r:id="rId12"/>
    <p:sldId id="263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CC6A6-28B4-4307-9679-A8CBC3FB718B}" type="datetimeFigureOut">
              <a:rPr lang="en-GB" smtClean="0"/>
              <a:t>15/09/2015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4A146-CFAD-4FA0-8932-1B7D94F690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7656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CC6A6-28B4-4307-9679-A8CBC3FB718B}" type="datetimeFigureOut">
              <a:rPr lang="en-GB" smtClean="0"/>
              <a:t>15/09/2015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4A146-CFAD-4FA0-8932-1B7D94F690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3838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CC6A6-28B4-4307-9679-A8CBC3FB718B}" type="datetimeFigureOut">
              <a:rPr lang="en-GB" smtClean="0"/>
              <a:t>15/09/2015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4A146-CFAD-4FA0-8932-1B7D94F690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5525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CC6A6-28B4-4307-9679-A8CBC3FB718B}" type="datetimeFigureOut">
              <a:rPr lang="en-GB" smtClean="0"/>
              <a:t>15/09/2015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4A146-CFAD-4FA0-8932-1B7D94F690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7650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CC6A6-28B4-4307-9679-A8CBC3FB718B}" type="datetimeFigureOut">
              <a:rPr lang="en-GB" smtClean="0"/>
              <a:t>15/09/2015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4A146-CFAD-4FA0-8932-1B7D94F690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8999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CC6A6-28B4-4307-9679-A8CBC3FB718B}" type="datetimeFigureOut">
              <a:rPr lang="en-GB" smtClean="0"/>
              <a:t>15/09/2015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4A146-CFAD-4FA0-8932-1B7D94F690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930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CC6A6-28B4-4307-9679-A8CBC3FB718B}" type="datetimeFigureOut">
              <a:rPr lang="en-GB" smtClean="0"/>
              <a:t>15/09/2015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4A146-CFAD-4FA0-8932-1B7D94F690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232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CC6A6-28B4-4307-9679-A8CBC3FB718B}" type="datetimeFigureOut">
              <a:rPr lang="en-GB" smtClean="0"/>
              <a:t>15/09/2015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4A146-CFAD-4FA0-8932-1B7D94F690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2973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CC6A6-28B4-4307-9679-A8CBC3FB718B}" type="datetimeFigureOut">
              <a:rPr lang="en-GB" smtClean="0"/>
              <a:t>15/09/2015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4A146-CFAD-4FA0-8932-1B7D94F690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3906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CC6A6-28B4-4307-9679-A8CBC3FB718B}" type="datetimeFigureOut">
              <a:rPr lang="en-GB" smtClean="0"/>
              <a:t>15/09/2015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4A146-CFAD-4FA0-8932-1B7D94F690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634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3CC6A6-28B4-4307-9679-A8CBC3FB718B}" type="datetimeFigureOut">
              <a:rPr lang="en-GB" smtClean="0"/>
              <a:t>15/09/2015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04A146-CFAD-4FA0-8932-1B7D94F690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3782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3CC6A6-28B4-4307-9679-A8CBC3FB718B}" type="datetimeFigureOut">
              <a:rPr lang="en-GB" smtClean="0"/>
              <a:t>15/09/2015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04A146-CFAD-4FA0-8932-1B7D94F690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4618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 smtClean="0"/>
              <a:t>Vergangenheitsbewältigung</a:t>
            </a:r>
            <a:r>
              <a:rPr lang="en-GB" dirty="0" smtClean="0"/>
              <a:t> and German Cinema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94738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i="1" dirty="0"/>
              <a:t>Die bleierne Zeit</a:t>
            </a:r>
            <a:r>
              <a:rPr lang="de-DE" sz="3200" dirty="0"/>
              <a:t> (Margarethe von Trotta, 1981</a:t>
            </a:r>
            <a:r>
              <a:rPr lang="de-DE" sz="3200" dirty="0" smtClean="0"/>
              <a:t>)</a:t>
            </a:r>
            <a:endParaRPr lang="en-GB" sz="32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916832"/>
            <a:ext cx="2232248" cy="3167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64326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92358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788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i="1" dirty="0" smtClean="0"/>
              <a:t>Hitler: </a:t>
            </a:r>
            <a:r>
              <a:rPr lang="en-GB" sz="3200" i="1" dirty="0" err="1" smtClean="0"/>
              <a:t>Eine</a:t>
            </a:r>
            <a:r>
              <a:rPr lang="en-GB" sz="3200" i="1" dirty="0" smtClean="0"/>
              <a:t> </a:t>
            </a:r>
            <a:r>
              <a:rPr lang="en-GB" sz="3200" i="1" dirty="0" err="1" smtClean="0"/>
              <a:t>Karriere</a:t>
            </a:r>
            <a:r>
              <a:rPr lang="en-GB" sz="3200" i="1" dirty="0" smtClean="0"/>
              <a:t> </a:t>
            </a:r>
            <a:r>
              <a:rPr lang="en-GB" sz="3200" dirty="0" smtClean="0"/>
              <a:t>(Joachim Fest, 1977)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Attempts to evoke fascination of Hitler by showing </a:t>
            </a:r>
          </a:p>
          <a:p>
            <a:pPr lvl="1"/>
            <a:r>
              <a:rPr lang="en-GB" dirty="0" smtClean="0"/>
              <a:t>the </a:t>
            </a:r>
            <a:r>
              <a:rPr lang="en-GB" dirty="0"/>
              <a:t>carefully choreographed images of parades, speeches and party rallies</a:t>
            </a:r>
            <a:endParaRPr lang="en-GB" sz="2400" dirty="0"/>
          </a:p>
          <a:p>
            <a:pPr lvl="1"/>
            <a:r>
              <a:rPr lang="en-GB" dirty="0" smtClean="0"/>
              <a:t>the </a:t>
            </a:r>
            <a:r>
              <a:rPr lang="en-GB" dirty="0"/>
              <a:t>union between Hitler and the people as both pseudo-religion and erotic</a:t>
            </a:r>
            <a:endParaRPr lang="en-GB" sz="2400" dirty="0"/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196753"/>
            <a:ext cx="4320480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019776"/>
            <a:ext cx="4288610" cy="2814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0116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i="1" dirty="0" smtClean="0"/>
              <a:t>Holocaust</a:t>
            </a:r>
            <a:r>
              <a:rPr lang="en-GB" dirty="0" smtClean="0"/>
              <a:t> (NBC, 1978)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4 episodes, 8 </a:t>
            </a:r>
            <a:r>
              <a:rPr lang="en-GB" dirty="0" err="1" smtClean="0"/>
              <a:t>hrs</a:t>
            </a:r>
            <a:endParaRPr lang="en-GB" dirty="0" smtClean="0"/>
          </a:p>
          <a:p>
            <a:r>
              <a:rPr lang="en-GB" dirty="0" smtClean="0"/>
              <a:t>US audience: 120 </a:t>
            </a:r>
            <a:r>
              <a:rPr lang="en-GB" dirty="0" err="1" smtClean="0"/>
              <a:t>mio</a:t>
            </a:r>
            <a:endParaRPr lang="en-GB" dirty="0" smtClean="0"/>
          </a:p>
          <a:p>
            <a:r>
              <a:rPr lang="en-GB" dirty="0" smtClean="0"/>
              <a:t>West German audience: </a:t>
            </a:r>
          </a:p>
          <a:p>
            <a:r>
              <a:rPr lang="en-GB" dirty="0" smtClean="0"/>
              <a:t>20 </a:t>
            </a:r>
            <a:r>
              <a:rPr lang="en-GB" dirty="0" err="1" smtClean="0"/>
              <a:t>mio</a:t>
            </a:r>
            <a:r>
              <a:rPr lang="en-GB" dirty="0" smtClean="0"/>
              <a:t> (= 50% adult viewers)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421844"/>
            <a:ext cx="3631307" cy="5172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0571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Edgar Reitz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‘The </a:t>
            </a:r>
            <a:r>
              <a:rPr lang="en-GB" dirty="0"/>
              <a:t>most serious act of expropriation there is, occurs in when people are deprived of their history. With </a:t>
            </a:r>
            <a:r>
              <a:rPr lang="en-GB" i="1" dirty="0"/>
              <a:t>Holocaust</a:t>
            </a:r>
            <a:r>
              <a:rPr lang="en-GB" dirty="0"/>
              <a:t>, the Americans have taken away our history</a:t>
            </a:r>
            <a:r>
              <a:rPr lang="en-GB" dirty="0" smtClean="0"/>
              <a:t>’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61915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i="1" dirty="0" err="1" smtClean="0"/>
              <a:t>Heimat</a:t>
            </a:r>
            <a:r>
              <a:rPr lang="en-GB" dirty="0" smtClean="0"/>
              <a:t> (Edgar Reitz, 1984)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11 parts, 16 </a:t>
            </a:r>
            <a:r>
              <a:rPr lang="en-GB" dirty="0" err="1" smtClean="0"/>
              <a:t>hrs</a:t>
            </a:r>
            <a:endParaRPr lang="en-GB" dirty="0" smtClean="0"/>
          </a:p>
          <a:p>
            <a:r>
              <a:rPr lang="en-GB" dirty="0" smtClean="0"/>
              <a:t>Tells story of fictional Simon family from village of </a:t>
            </a:r>
            <a:r>
              <a:rPr lang="en-GB" dirty="0" err="1" smtClean="0"/>
              <a:t>Schabbach</a:t>
            </a:r>
            <a:r>
              <a:rPr lang="en-GB" dirty="0" smtClean="0"/>
              <a:t> in the </a:t>
            </a:r>
            <a:r>
              <a:rPr lang="en-GB" dirty="0" err="1" smtClean="0"/>
              <a:t>Hunsrück</a:t>
            </a:r>
            <a:r>
              <a:rPr lang="en-GB" dirty="0" smtClean="0"/>
              <a:t> region between 1919 and 1982</a:t>
            </a:r>
          </a:p>
          <a:p>
            <a:r>
              <a:rPr lang="en-GB" dirty="0" smtClean="0"/>
              <a:t>9 </a:t>
            </a:r>
            <a:r>
              <a:rPr lang="en-GB" dirty="0" err="1" smtClean="0"/>
              <a:t>mio</a:t>
            </a:r>
            <a:r>
              <a:rPr lang="en-GB" dirty="0" smtClean="0"/>
              <a:t> viewers per episode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276872"/>
            <a:ext cx="1872208" cy="2617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7528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Der </a:t>
            </a:r>
            <a:r>
              <a:rPr lang="en-GB" dirty="0" err="1" smtClean="0"/>
              <a:t>Hunsrück</a:t>
            </a:r>
            <a:r>
              <a:rPr lang="en-GB" dirty="0" smtClean="0"/>
              <a:t> (</a:t>
            </a:r>
            <a:r>
              <a:rPr lang="en-GB" dirty="0" err="1" smtClean="0"/>
              <a:t>Rheinland-Pfalz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Rural region between Koblenz, Mainz and Trier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556792"/>
            <a:ext cx="3744416" cy="461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60382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Heimat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Home</a:t>
            </a:r>
          </a:p>
          <a:p>
            <a:r>
              <a:rPr lang="en-GB" dirty="0" err="1" smtClean="0"/>
              <a:t>Embeddedness</a:t>
            </a:r>
            <a:r>
              <a:rPr lang="en-GB" dirty="0" smtClean="0"/>
              <a:t> in community</a:t>
            </a:r>
          </a:p>
          <a:p>
            <a:r>
              <a:rPr lang="en-GB" dirty="0" smtClean="0"/>
              <a:t>Identity through being part of a shared culture</a:t>
            </a:r>
          </a:p>
          <a:p>
            <a:r>
              <a:rPr lang="en-GB" dirty="0" smtClean="0"/>
              <a:t>Particular geographical space (often rural)</a:t>
            </a:r>
          </a:p>
          <a:p>
            <a:r>
              <a:rPr lang="en-GB" dirty="0" smtClean="0"/>
              <a:t>Implies homogeneous community (i.e. ‘us’ vs. ‘them’)</a:t>
            </a:r>
          </a:p>
          <a:p>
            <a:r>
              <a:rPr lang="en-GB" dirty="0" smtClean="0"/>
              <a:t>Since 19</a:t>
            </a:r>
            <a:r>
              <a:rPr lang="en-GB" baseline="30000" dirty="0" smtClean="0"/>
              <a:t>th</a:t>
            </a:r>
            <a:r>
              <a:rPr lang="en-GB" dirty="0" smtClean="0"/>
              <a:t> </a:t>
            </a:r>
            <a:r>
              <a:rPr lang="en-GB" dirty="0" err="1" smtClean="0"/>
              <a:t>ct</a:t>
            </a:r>
            <a:r>
              <a:rPr lang="en-GB" dirty="0" smtClean="0"/>
              <a:t>: concept used to compensate for loss of identity </a:t>
            </a:r>
            <a:r>
              <a:rPr lang="en-GB" dirty="0" err="1" smtClean="0"/>
              <a:t>throughmodernisation</a:t>
            </a:r>
            <a:r>
              <a:rPr lang="en-GB" dirty="0" smtClean="0"/>
              <a:t> processes</a:t>
            </a:r>
          </a:p>
          <a:p>
            <a:r>
              <a:rPr lang="en-GB" dirty="0" smtClean="0"/>
              <a:t>Exploited by political right (esp. under Nazism)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46148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post-war </a:t>
            </a:r>
            <a:r>
              <a:rPr lang="en-GB" i="1" dirty="0" err="1" smtClean="0"/>
              <a:t>Heimatfilm</a:t>
            </a:r>
            <a:endParaRPr lang="en-GB" i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Arch-German genre under Hitler</a:t>
            </a:r>
          </a:p>
          <a:p>
            <a:r>
              <a:rPr lang="en-GB" dirty="0" smtClean="0"/>
              <a:t>National chauvinism, racial ideology, ‘blood and soil’</a:t>
            </a:r>
          </a:p>
          <a:p>
            <a:r>
              <a:rPr lang="en-GB" dirty="0" smtClean="0"/>
              <a:t>In 1950s more than 300 </a:t>
            </a:r>
            <a:r>
              <a:rPr lang="en-GB" dirty="0" err="1" smtClean="0"/>
              <a:t>Heimatfilme</a:t>
            </a:r>
            <a:endParaRPr lang="en-GB" dirty="0" smtClean="0"/>
          </a:p>
          <a:p>
            <a:r>
              <a:rPr lang="en-GB" dirty="0" smtClean="0"/>
              <a:t>Idealised and nostalgic picture of Germany</a:t>
            </a:r>
          </a:p>
          <a:p>
            <a:r>
              <a:rPr lang="en-GB" dirty="0" smtClean="0"/>
              <a:t>Sentimental and kitschy image of world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endParaRPr lang="en-GB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3699" y="1412776"/>
            <a:ext cx="2932041" cy="219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608133"/>
            <a:ext cx="1957917" cy="275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7303" y="3861048"/>
            <a:ext cx="1899601" cy="2792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235337"/>
            <a:ext cx="1819275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7327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i="1" dirty="0"/>
              <a:t>Deutschland, </a:t>
            </a:r>
            <a:r>
              <a:rPr lang="en-GB" i="1" dirty="0" err="1"/>
              <a:t>bleiche</a:t>
            </a:r>
            <a:r>
              <a:rPr lang="en-GB" i="1" dirty="0"/>
              <a:t> </a:t>
            </a:r>
            <a:r>
              <a:rPr lang="en-GB" i="1" dirty="0" smtClean="0"/>
              <a:t>Mutter </a:t>
            </a:r>
            <a:r>
              <a:rPr lang="en-GB" dirty="0" smtClean="0"/>
              <a:t>(Sanders-Brahms, 1980)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420888"/>
            <a:ext cx="1944216" cy="2758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53980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267</Words>
  <Application>Microsoft Office PowerPoint</Application>
  <PresentationFormat>On-screen Show (4:3)</PresentationFormat>
  <Paragraphs>34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Vergangenheitsbewältigung and German Cinema</vt:lpstr>
      <vt:lpstr>Hitler: Eine Karriere (Joachim Fest, 1977)</vt:lpstr>
      <vt:lpstr>Holocaust (NBC, 1978)</vt:lpstr>
      <vt:lpstr>Edgar Reitz</vt:lpstr>
      <vt:lpstr>Heimat (Edgar Reitz, 1984)</vt:lpstr>
      <vt:lpstr>Der Hunsrück (Rheinland-Pfalz)</vt:lpstr>
      <vt:lpstr>Heimat</vt:lpstr>
      <vt:lpstr>The post-war Heimatfilm</vt:lpstr>
      <vt:lpstr>Deutschland, bleiche Mutter (Sanders-Brahms, 1980)</vt:lpstr>
      <vt:lpstr>Die bleierne Zeit (Margarethe von Trotta, 1981)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Vergangenheitsbewältigung and German Cinema</dc:title>
  <dc:creator>Owner</dc:creator>
  <cp:lastModifiedBy>Schmitz, Helmut</cp:lastModifiedBy>
  <cp:revision>9</cp:revision>
  <dcterms:created xsi:type="dcterms:W3CDTF">2012-09-22T08:49:51Z</dcterms:created>
  <dcterms:modified xsi:type="dcterms:W3CDTF">2015-09-15T10:23:43Z</dcterms:modified>
</cp:coreProperties>
</file>