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6" r:id="rId4"/>
    <p:sldId id="258" r:id="rId5"/>
    <p:sldId id="259" r:id="rId6"/>
    <p:sldId id="260" r:id="rId7"/>
    <p:sldId id="261" r:id="rId8"/>
    <p:sldId id="262" r:id="rId9"/>
    <p:sldId id="274" r:id="rId10"/>
    <p:sldId id="264" r:id="rId11"/>
    <p:sldId id="265" r:id="rId12"/>
    <p:sldId id="275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70" d="100"/>
          <a:sy n="70" d="100"/>
        </p:scale>
        <p:origin x="1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41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61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2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10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3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73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04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110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84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04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692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54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1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99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93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480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73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628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12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102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7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BAC6-95DA-4C2F-A018-A35D76A692D8}" type="datetimeFigureOut">
              <a:rPr lang="en-GB" smtClean="0"/>
              <a:t>23/02/2016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70DB1-0197-413B-B2F0-C25680288E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81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BAC6-95DA-4C2F-A018-A35D76A692D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23/02/2016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70DB1-0197-413B-B2F0-C25680288E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9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2QITWrBkF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328057" y="1419325"/>
            <a:ext cx="943791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3600" b="1" dirty="0" smtClean="0">
                <a:latin typeface="Arial" panose="020B0604020202020204" pitchFamily="34" charset="0"/>
              </a:rPr>
              <a:t>GE108 The Changing Face of Germany</a:t>
            </a:r>
            <a:br>
              <a:rPr lang="en-GB" altLang="en-US" sz="3600" b="1" dirty="0" smtClean="0">
                <a:latin typeface="Arial" panose="020B0604020202020204" pitchFamily="34" charset="0"/>
              </a:rPr>
            </a:br>
            <a:r>
              <a:rPr lang="en-GB" altLang="en-US" sz="3600" b="1" dirty="0" smtClean="0">
                <a:latin typeface="Arial" panose="020B0604020202020204" pitchFamily="34" charset="0"/>
              </a:rPr>
              <a:t/>
            </a:r>
            <a:br>
              <a:rPr lang="en-GB" altLang="en-US" sz="3600" b="1" dirty="0" smtClean="0">
                <a:latin typeface="Arial" panose="020B0604020202020204" pitchFamily="34" charset="0"/>
              </a:rPr>
            </a:br>
            <a:r>
              <a:rPr lang="en-GB" altLang="en-US" sz="3600" b="1" dirty="0" smtClean="0">
                <a:latin typeface="Arial" panose="020B0604020202020204" pitchFamily="34" charset="0"/>
              </a:rPr>
              <a:t>Multicultural Germany Lecture 1:</a:t>
            </a:r>
            <a:br>
              <a:rPr lang="en-GB" altLang="en-US" sz="3600" b="1" dirty="0" smtClean="0">
                <a:latin typeface="Arial" panose="020B0604020202020204" pitchFamily="34" charset="0"/>
              </a:rPr>
            </a:br>
            <a:r>
              <a:rPr lang="en-GB" altLang="en-US" sz="3600" b="1" dirty="0" smtClean="0">
                <a:latin typeface="Arial" panose="020B0604020202020204" pitchFamily="34" charset="0"/>
              </a:rPr>
              <a:t/>
            </a:r>
            <a:br>
              <a:rPr lang="en-GB" altLang="en-US" sz="3600" b="1" dirty="0" smtClean="0">
                <a:latin typeface="Arial" panose="020B0604020202020204" pitchFamily="34" charset="0"/>
              </a:rPr>
            </a:br>
            <a:r>
              <a:rPr lang="en-GB" altLang="en-US" sz="3600" b="1" dirty="0" smtClean="0">
                <a:latin typeface="Arial" panose="020B0604020202020204" pitchFamily="34" charset="0"/>
              </a:rPr>
              <a:t>Post-war migration to the Federal Republic 1955-1990</a:t>
            </a:r>
            <a:endParaRPr kumimoji="0" lang="en-GB" altLang="en-US" sz="3600" b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24000" y="424525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22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Phase 2, 1973-1980:</a:t>
            </a:r>
            <a:br>
              <a:rPr lang="en-GB" dirty="0" smtClean="0"/>
            </a:br>
            <a:r>
              <a:rPr lang="en-GB" dirty="0" smtClean="0"/>
              <a:t>Consolidation </a:t>
            </a:r>
            <a:r>
              <a:rPr lang="en-GB" dirty="0"/>
              <a:t>– the bubble starts to burst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968828" y="2457909"/>
            <a:ext cx="9808029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1961: 137,200 non-working foreigners in the FRG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1973: 1.37m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Increasing number of families settling (‘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Familiennachzug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’)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1972/3 oil crisis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November 1973 ‘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Anwerbestopp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’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Ironically, this encouraged foreigners already in the FRG to stay longer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4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957671" y="2438105"/>
          <a:ext cx="6401072" cy="3157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0223"/>
                <a:gridCol w="2950849"/>
              </a:tblGrid>
              <a:tr h="789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1960</a:t>
                      </a:r>
                      <a:endParaRPr lang="en-GB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effectLst/>
                        </a:rPr>
                        <a:t>280,000</a:t>
                      </a:r>
                      <a:endParaRPr lang="en-GB" sz="3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789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dirty="0">
                          <a:solidFill>
                            <a:schemeClr val="tx1"/>
                          </a:solidFill>
                          <a:effectLst/>
                        </a:rPr>
                        <a:t>1965</a:t>
                      </a:r>
                      <a:endParaRPr lang="en-GB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1.2m</a:t>
                      </a:r>
                      <a:endParaRPr lang="en-GB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789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3600" dirty="0">
                          <a:solidFill>
                            <a:schemeClr val="tx1"/>
                          </a:solidFill>
                          <a:effectLst/>
                        </a:rPr>
                        <a:t>1973</a:t>
                      </a:r>
                      <a:endParaRPr lang="en-GB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3600" dirty="0">
                          <a:effectLst/>
                        </a:rPr>
                        <a:t>2.6m</a:t>
                      </a:r>
                      <a:endParaRPr lang="en-GB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789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3600" dirty="0" err="1">
                          <a:solidFill>
                            <a:schemeClr val="tx1"/>
                          </a:solidFill>
                          <a:effectLst/>
                        </a:rPr>
                        <a:t>Late</a:t>
                      </a:r>
                      <a:r>
                        <a:rPr lang="de-DE" sz="3600" dirty="0">
                          <a:solidFill>
                            <a:schemeClr val="tx1"/>
                          </a:solidFill>
                          <a:effectLst/>
                        </a:rPr>
                        <a:t> 70s</a:t>
                      </a:r>
                      <a:endParaRPr lang="en-GB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3600" dirty="0">
                          <a:effectLst/>
                        </a:rPr>
                        <a:t>4m+</a:t>
                      </a:r>
                      <a:endParaRPr lang="en-GB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73964"/>
            <a:ext cx="66287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4000" dirty="0"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oreign workers in the FRG</a:t>
            </a: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254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3, 1981-1990:</a:t>
            </a:r>
            <a:br>
              <a:rPr lang="en-GB" dirty="0" smtClean="0"/>
            </a:br>
            <a:r>
              <a:rPr lang="en-GB" dirty="0" smtClean="0"/>
              <a:t>Tightening </a:t>
            </a:r>
            <a:r>
              <a:rPr lang="en-GB" dirty="0"/>
              <a:t>of immigration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1980s saw political polarisation between:</a:t>
            </a:r>
          </a:p>
          <a:p>
            <a:r>
              <a:rPr lang="en-GB" dirty="0"/>
              <a:t>those seeking greater civil and voting rights for foreigners</a:t>
            </a:r>
          </a:p>
          <a:p>
            <a:r>
              <a:rPr lang="en-GB" dirty="0"/>
              <a:t>those seeking to limit immigration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Mid-1983: SPD-FDP coalition gives way to CDU-CSU-FDP</a:t>
            </a:r>
          </a:p>
          <a:p>
            <a:pPr marL="0" indent="0">
              <a:buNone/>
            </a:pPr>
            <a:r>
              <a:rPr lang="en-GB" dirty="0"/>
              <a:t>Late 1983: the introduction of ‘</a:t>
            </a:r>
            <a:r>
              <a:rPr lang="en-GB" dirty="0"/>
              <a:t>Rückkehrprämien</a:t>
            </a:r>
            <a:r>
              <a:rPr lang="en-GB" dirty="0"/>
              <a:t>’ of DM 10,500 per adult and DM 1,500 per </a:t>
            </a:r>
            <a:r>
              <a:rPr lang="en-GB" dirty="0" smtClean="0"/>
              <a:t>child.</a:t>
            </a:r>
          </a:p>
          <a:p>
            <a:pPr marL="0" indent="0">
              <a:buNone/>
            </a:pPr>
            <a:r>
              <a:rPr lang="en-GB" dirty="0"/>
              <a:t>But, by February 1984 only 150,000 claims had been </a:t>
            </a:r>
            <a:r>
              <a:rPr lang="en-GB" dirty="0" smtClean="0"/>
              <a:t>lodged.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61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1988: proposal for tightening immigration failed in the face of </a:t>
            </a:r>
            <a:r>
              <a:rPr lang="en-GB" dirty="0"/>
              <a:t>broad-based social opposition – churches, charities, ‘</a:t>
            </a:r>
            <a:r>
              <a:rPr lang="en-GB" dirty="0"/>
              <a:t>Ausländerbeauftragte</a:t>
            </a:r>
            <a:r>
              <a:rPr lang="en-GB" dirty="0"/>
              <a:t>’, unions, employers, SPD, </a:t>
            </a:r>
            <a:r>
              <a:rPr lang="en-GB" dirty="0" smtClean="0"/>
              <a:t>Greens, the liberal wing of the FDP and the left of the CDU.</a:t>
            </a:r>
          </a:p>
          <a:p>
            <a:r>
              <a:rPr lang="en-GB" dirty="0"/>
              <a:t>Despite attempts to restrict immigration in the 1980s, the non-German population grew 6%, from 4.5m to 4.8m.</a:t>
            </a:r>
          </a:p>
          <a:p>
            <a:r>
              <a:rPr lang="en-GB" dirty="0"/>
              <a:t>January 1991: a new immigration law made little apparent change, but widened the latitude for bureaucratic interpretation of regulations.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2503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From </a:t>
            </a:r>
            <a:r>
              <a:rPr lang="en-GB" i="1" dirty="0"/>
              <a:t>Gastarbeiterliteratur</a:t>
            </a:r>
            <a:r>
              <a:rPr lang="en-GB" dirty="0"/>
              <a:t> to Diasporic </a:t>
            </a:r>
            <a:r>
              <a:rPr lang="en-GB" dirty="0" smtClean="0"/>
              <a:t>Literature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1970s: mainly Italian guest workers began to publish literary and documentary accounts of their experiences of migration in Italian journals – poetry, short stories, reportage.</a:t>
            </a:r>
          </a:p>
          <a:p>
            <a:r>
              <a:rPr lang="en-GB" dirty="0"/>
              <a:t>A largely male phenomenon, based in the workplace or the immediate environment of the guest worker.</a:t>
            </a:r>
          </a:p>
          <a:p>
            <a:r>
              <a:rPr lang="en-GB" dirty="0"/>
              <a:t>Gritty social realism – a </a:t>
            </a:r>
            <a:r>
              <a:rPr lang="en-GB" i="1" dirty="0"/>
              <a:t>Literatur</a:t>
            </a:r>
            <a:r>
              <a:rPr lang="en-GB" i="1" dirty="0"/>
              <a:t> der </a:t>
            </a:r>
            <a:r>
              <a:rPr lang="en-GB" i="1" dirty="0"/>
              <a:t>Betroffenheit</a:t>
            </a:r>
            <a:r>
              <a:rPr lang="en-GB" dirty="0"/>
              <a:t> which held up a mirror to German policies and attitudes but also contained a therapeutic dimension.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144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It represents the first phase in contemporary German-language </a:t>
            </a:r>
            <a:r>
              <a:rPr lang="en-GB" b="1" dirty="0"/>
              <a:t>diasporic writing</a:t>
            </a:r>
            <a:r>
              <a:rPr lang="en-GB" dirty="0" smtClean="0"/>
              <a:t>:</a:t>
            </a:r>
          </a:p>
          <a:p>
            <a:r>
              <a:rPr lang="en-GB" dirty="0" smtClean="0"/>
              <a:t>Literature produced by migrants to Germany and subsequent generations</a:t>
            </a:r>
          </a:p>
          <a:p>
            <a:r>
              <a:rPr lang="en-GB" dirty="0"/>
              <a:t>which arises from or thematises </a:t>
            </a:r>
            <a:r>
              <a:rPr lang="en-GB" b="1" dirty="0"/>
              <a:t>the experience of </a:t>
            </a:r>
            <a:r>
              <a:rPr lang="en-GB" b="1" dirty="0" smtClean="0"/>
              <a:t>diaspora</a:t>
            </a:r>
          </a:p>
          <a:p>
            <a:r>
              <a:rPr lang="en-GB" dirty="0"/>
              <a:t>the </a:t>
            </a:r>
            <a:r>
              <a:rPr lang="en-GB" b="1" dirty="0"/>
              <a:t>forced or necessary emigration</a:t>
            </a:r>
            <a:r>
              <a:rPr lang="en-GB" dirty="0"/>
              <a:t> from (normally) a country of </a:t>
            </a:r>
            <a:r>
              <a:rPr lang="en-GB" dirty="0" smtClean="0"/>
              <a:t>origin</a:t>
            </a:r>
          </a:p>
          <a:p>
            <a:r>
              <a:rPr lang="en-GB" dirty="0"/>
              <a:t>which is </a:t>
            </a:r>
            <a:r>
              <a:rPr lang="en-GB" b="1" dirty="0"/>
              <a:t>marked by some form of trauma</a:t>
            </a:r>
            <a:r>
              <a:rPr lang="en-GB" dirty="0"/>
              <a:t> (economic, social, linguistic etc</a:t>
            </a:r>
            <a:r>
              <a:rPr lang="en-GB" dirty="0" smtClean="0"/>
              <a:t>.)</a:t>
            </a:r>
          </a:p>
          <a:p>
            <a:r>
              <a:rPr lang="en-GB" dirty="0" smtClean="0"/>
              <a:t>And leaves an imprint in terms of memory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425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Literature from the mid-1980s looked beyond the day-to-day aspects of life as a foreigner in Germany, </a:t>
            </a:r>
            <a:r>
              <a:rPr lang="en-GB" dirty="0"/>
              <a:t>and began to explore complex </a:t>
            </a:r>
            <a:r>
              <a:rPr lang="en-GB" b="1" dirty="0"/>
              <a:t>issues relating to identity</a:t>
            </a:r>
            <a:r>
              <a:rPr lang="en-GB" dirty="0" smtClean="0"/>
              <a:t>.</a:t>
            </a:r>
          </a:p>
          <a:p>
            <a:r>
              <a:rPr lang="en-GB" dirty="0"/>
              <a:t>Migrant writers began to explore the bi-polar nature of existing </a:t>
            </a:r>
            <a:r>
              <a:rPr lang="en-GB" b="1" dirty="0"/>
              <a:t>between two distinct </a:t>
            </a:r>
            <a:r>
              <a:rPr lang="en-GB" b="1" dirty="0" smtClean="0"/>
              <a:t>cultures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</a:t>
            </a:r>
            <a:r>
              <a:rPr lang="en-GB" dirty="0"/>
              <a:t>is reflected in a plethora of </a:t>
            </a:r>
            <a:r>
              <a:rPr lang="en-GB" b="1" dirty="0"/>
              <a:t>metaphors and images</a:t>
            </a:r>
            <a:r>
              <a:rPr lang="en-GB" dirty="0"/>
              <a:t> in which the migrant is trapped or suspended perilously between cultures: the bridge, the gate, the high wire, being between banks or shores.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992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self-conceptualisation became the dominant paradigm (the </a:t>
            </a:r>
            <a:r>
              <a:rPr lang="en-GB" b="1" dirty="0"/>
              <a:t>‘two worlds paradigm</a:t>
            </a:r>
            <a:r>
              <a:rPr lang="en-GB" dirty="0"/>
              <a:t>’) for critics’ approach to migrant literature, and is still in evidence</a:t>
            </a:r>
            <a:r>
              <a:rPr lang="en-GB" dirty="0" smtClean="0"/>
              <a:t>.</a:t>
            </a:r>
          </a:p>
          <a:p>
            <a:r>
              <a:rPr lang="en-GB" dirty="0"/>
              <a:t>This situation became clichéd as </a:t>
            </a:r>
            <a:r>
              <a:rPr lang="en-GB" b="1" dirty="0"/>
              <a:t>‘</a:t>
            </a:r>
            <a:r>
              <a:rPr lang="en-GB" b="1" dirty="0"/>
              <a:t>zwischen</a:t>
            </a:r>
            <a:r>
              <a:rPr lang="en-GB" b="1" dirty="0"/>
              <a:t> </a:t>
            </a:r>
            <a:r>
              <a:rPr lang="en-GB" b="1" dirty="0"/>
              <a:t>zwei</a:t>
            </a:r>
            <a:r>
              <a:rPr lang="en-GB" b="1" dirty="0"/>
              <a:t> </a:t>
            </a:r>
            <a:r>
              <a:rPr lang="en-GB" b="1" dirty="0"/>
              <a:t>Stühlen</a:t>
            </a:r>
            <a:r>
              <a:rPr lang="en-GB" b="1" dirty="0"/>
              <a:t>’</a:t>
            </a:r>
            <a:r>
              <a:rPr lang="en-GB" dirty="0"/>
              <a:t>, a phrase coined ironically by a migrant writer</a:t>
            </a:r>
            <a:r>
              <a:rPr lang="en-GB" dirty="0" smtClean="0"/>
              <a:t>.</a:t>
            </a:r>
          </a:p>
          <a:p>
            <a:r>
              <a:rPr lang="en-GB" dirty="0" smtClean="0"/>
              <a:t>Cf. poems ‘</a:t>
            </a:r>
            <a:r>
              <a:rPr lang="en-GB" dirty="0" smtClean="0"/>
              <a:t>Dazwischen</a:t>
            </a:r>
            <a:r>
              <a:rPr lang="en-GB" dirty="0" smtClean="0"/>
              <a:t>’ by </a:t>
            </a:r>
            <a:r>
              <a:rPr lang="en-GB" dirty="0"/>
              <a:t>Alev</a:t>
            </a:r>
            <a:r>
              <a:rPr lang="en-GB" dirty="0"/>
              <a:t> </a:t>
            </a:r>
            <a:r>
              <a:rPr lang="en-GB" dirty="0" smtClean="0"/>
              <a:t>Tekinay</a:t>
            </a:r>
            <a:r>
              <a:rPr lang="en-GB" dirty="0" smtClean="0"/>
              <a:t> and ‘</a:t>
            </a:r>
            <a:r>
              <a:rPr lang="en-GB" dirty="0" smtClean="0"/>
              <a:t>Doppelmann</a:t>
            </a:r>
            <a:r>
              <a:rPr lang="en-GB" dirty="0" smtClean="0"/>
              <a:t>’ by </a:t>
            </a:r>
            <a:r>
              <a:rPr lang="en-GB" dirty="0"/>
              <a:t>Zafer</a:t>
            </a:r>
            <a:r>
              <a:rPr lang="en-GB" dirty="0"/>
              <a:t> </a:t>
            </a:r>
            <a:r>
              <a:rPr lang="en-GB" dirty="0" smtClean="0"/>
              <a:t>Senoçak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570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By the mid-1990s, this model began to </a:t>
            </a:r>
            <a:r>
              <a:rPr lang="en-GB" b="1" dirty="0"/>
              <a:t>break down</a:t>
            </a:r>
            <a:r>
              <a:rPr lang="en-GB" dirty="0"/>
              <a:t>:</a:t>
            </a:r>
          </a:p>
          <a:p>
            <a:pPr lvl="0"/>
            <a:r>
              <a:rPr lang="en-GB" b="1" dirty="0"/>
              <a:t>second and subsequent generations</a:t>
            </a:r>
            <a:r>
              <a:rPr lang="en-GB" dirty="0"/>
              <a:t> no longer conceived of themselves as between two cultures</a:t>
            </a:r>
          </a:p>
          <a:p>
            <a:pPr lvl="0"/>
            <a:r>
              <a:rPr lang="en-GB" dirty="0"/>
              <a:t>the supposedly distinct edges of cultural ‘blocks’ became </a:t>
            </a:r>
            <a:r>
              <a:rPr lang="en-GB" b="1" dirty="0"/>
              <a:t>fuzzy</a:t>
            </a:r>
            <a:endParaRPr lang="en-GB" dirty="0"/>
          </a:p>
          <a:p>
            <a:pPr lvl="0"/>
            <a:r>
              <a:rPr lang="en-GB" dirty="0"/>
              <a:t>the </a:t>
            </a:r>
            <a:r>
              <a:rPr lang="en-GB" b="1" dirty="0"/>
              <a:t>upsurge in racist violence</a:t>
            </a:r>
            <a:r>
              <a:rPr lang="en-GB" dirty="0"/>
              <a:t> in the early 1990s undermined hopes for harmonious community relations</a:t>
            </a:r>
          </a:p>
          <a:p>
            <a:pPr lvl="0"/>
            <a:r>
              <a:rPr lang="en-GB" b="1" dirty="0"/>
              <a:t>reunification</a:t>
            </a:r>
            <a:r>
              <a:rPr lang="en-GB" dirty="0"/>
              <a:t> had relegated the situation of foreigners in the hierarchy of social priorities.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3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060" y="0"/>
            <a:ext cx="4509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Phase 1:</a:t>
            </a:r>
            <a:br>
              <a:rPr lang="en-GB" dirty="0"/>
            </a:br>
            <a:r>
              <a:rPr lang="en-GB" dirty="0"/>
              <a:t>1955-1973: recruitment– a positive </a:t>
            </a:r>
            <a:r>
              <a:rPr lang="en-GB" dirty="0" smtClean="0"/>
              <a:t>start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‘Pull’ </a:t>
            </a:r>
            <a:r>
              <a:rPr lang="en-GB" b="1" dirty="0" smtClean="0"/>
              <a:t>factors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Economic </a:t>
            </a:r>
            <a:r>
              <a:rPr lang="en-GB" dirty="0" smtClean="0"/>
              <a:t>growth: 1950 – 25.0%; 1951 – 18.1%; unemployment fell from 10.3% in 1950 to 1.2% in 1960.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War </a:t>
            </a:r>
            <a:r>
              <a:rPr lang="en-GB" dirty="0" smtClean="0"/>
              <a:t>deaths skewed </a:t>
            </a:r>
            <a:r>
              <a:rPr lang="en-GB" dirty="0"/>
              <a:t>the population profile towards the </a:t>
            </a:r>
            <a:r>
              <a:rPr lang="en-GB" dirty="0" smtClean="0"/>
              <a:t>elderly and the female; depressed </a:t>
            </a:r>
            <a:r>
              <a:rPr lang="en-GB" dirty="0"/>
              <a:t>the </a:t>
            </a:r>
            <a:r>
              <a:rPr lang="en-GB" dirty="0" smtClean="0"/>
              <a:t>birth rate</a:t>
            </a:r>
            <a:r>
              <a:rPr lang="en-GB" dirty="0"/>
              <a:t>;</a:t>
            </a:r>
            <a:r>
              <a:rPr lang="en-GB" dirty="0" smtClean="0"/>
              <a:t> led </a:t>
            </a:r>
            <a:r>
              <a:rPr lang="en-GB" dirty="0"/>
              <a:t>to a labour shortage in a time of unprecedented economic reconstruction and growth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Improved </a:t>
            </a:r>
            <a:r>
              <a:rPr lang="en-GB" dirty="0"/>
              <a:t>education &amp; prospects for </a:t>
            </a:r>
            <a:r>
              <a:rPr lang="en-GB" dirty="0" smtClean="0"/>
              <a:t>Germans - &amp; hence reluctance to work in non- &amp; low-skilled jobs.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128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‘Push’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Unemployment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Poverty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Underdevelopment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849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labour shortage was initially covered by expellees (7.8m) and emigrants from Eastern Germany/GDR (3m during 1945-61).</a:t>
            </a:r>
          </a:p>
          <a:p>
            <a:r>
              <a:rPr lang="en-GB" dirty="0"/>
              <a:t>August 1961: the building of the Berlin Wall.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99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</a:t>
            </a:r>
            <a:r>
              <a:rPr lang="en-GB" dirty="0" smtClean="0"/>
              <a:t>Anwerbeverträge</a:t>
            </a:r>
            <a:r>
              <a:rPr lang="en-GB" dirty="0" smtClean="0"/>
              <a:t>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Italy (1955)</a:t>
            </a:r>
          </a:p>
          <a:p>
            <a:r>
              <a:rPr lang="en-GB" dirty="0" smtClean="0"/>
              <a:t>Spain &amp; Greece (1960)</a:t>
            </a:r>
          </a:p>
          <a:p>
            <a:r>
              <a:rPr lang="en-GB" dirty="0" smtClean="0"/>
              <a:t>Turkey (1961 &amp; 1964)</a:t>
            </a:r>
          </a:p>
          <a:p>
            <a:r>
              <a:rPr lang="en-GB" dirty="0" smtClean="0"/>
              <a:t>Portugal (1964)</a:t>
            </a:r>
          </a:p>
          <a:p>
            <a:r>
              <a:rPr lang="en-GB" dirty="0" smtClean="0"/>
              <a:t>Tunisia (1965)</a:t>
            </a:r>
          </a:p>
          <a:p>
            <a:r>
              <a:rPr lang="en-GB" dirty="0" smtClean="0"/>
              <a:t>Yugoslavia (1968)</a:t>
            </a:r>
          </a:p>
          <a:p>
            <a:pPr marL="0" indent="0">
              <a:buNone/>
            </a:pPr>
            <a:r>
              <a:rPr lang="en-GB" dirty="0" smtClean="0"/>
              <a:t>Matching labour with industrial demand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074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theory, an arrangement of mutual benefit.</a:t>
            </a:r>
          </a:p>
          <a:p>
            <a:r>
              <a:rPr lang="en-GB" dirty="0"/>
              <a:t>‘Deutschland </a:t>
            </a:r>
            <a:r>
              <a:rPr lang="en-GB" dirty="0"/>
              <a:t>ist</a:t>
            </a:r>
            <a:r>
              <a:rPr lang="en-GB" dirty="0"/>
              <a:t> </a:t>
            </a:r>
            <a:r>
              <a:rPr lang="en-GB" dirty="0"/>
              <a:t>kein</a:t>
            </a:r>
            <a:r>
              <a:rPr lang="en-GB" dirty="0"/>
              <a:t> </a:t>
            </a:r>
            <a:r>
              <a:rPr lang="en-GB" dirty="0"/>
              <a:t>Einwanderungsland</a:t>
            </a:r>
            <a:r>
              <a:rPr lang="en-GB" dirty="0"/>
              <a:t>’: guest workers would stay 2-3 years (without families) before being replaced.</a:t>
            </a:r>
          </a:p>
          <a:p>
            <a:r>
              <a:rPr lang="en-GB" dirty="0"/>
              <a:t>The ‘</a:t>
            </a:r>
            <a:r>
              <a:rPr lang="en-GB" dirty="0"/>
              <a:t>Rotationsprinzip</a:t>
            </a:r>
            <a:r>
              <a:rPr lang="en-GB" dirty="0"/>
              <a:t>’ would prevent settlement.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14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Armando Rodrigues </a:t>
            </a:r>
            <a:r>
              <a:rPr lang="en-GB" dirty="0"/>
              <a:t>de Sa, </a:t>
            </a:r>
            <a:r>
              <a:rPr lang="en-GB" dirty="0"/>
              <a:t>Bahnhof</a:t>
            </a:r>
            <a:r>
              <a:rPr lang="en-GB" dirty="0"/>
              <a:t> Köln </a:t>
            </a:r>
            <a:r>
              <a:rPr lang="en-GB" dirty="0" smtClean="0"/>
              <a:t>Deutz</a:t>
            </a:r>
            <a:r>
              <a:rPr lang="en-GB" dirty="0" smtClean="0"/>
              <a:t>, Sept. 1964 the millionth </a:t>
            </a:r>
            <a:r>
              <a:rPr lang="en-GB" dirty="0" smtClean="0"/>
              <a:t>Gastarbeiter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261" y="1825625"/>
            <a:ext cx="2861477" cy="4351338"/>
          </a:xfrm>
        </p:spPr>
      </p:pic>
    </p:spTree>
    <p:extLst>
      <p:ext uri="{BB962C8B-B14F-4D97-AF65-F5344CB8AC3E}">
        <p14:creationId xmlns:p14="http://schemas.microsoft.com/office/powerpoint/2010/main" val="1738768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‘Man hat Arbeitskräfte gerufen, und es kommen Menschen’ (Max Frisch</a:t>
            </a:r>
            <a:r>
              <a:rPr lang="de-DE" dirty="0" smtClean="0"/>
              <a:t>)</a:t>
            </a:r>
          </a:p>
          <a:p>
            <a:r>
              <a:rPr lang="en-GB" u="sng" dirty="0"/>
              <a:t>Ozan</a:t>
            </a:r>
            <a:r>
              <a:rPr lang="en-GB" u="sng" dirty="0"/>
              <a:t> Ata </a:t>
            </a:r>
            <a:r>
              <a:rPr lang="en-GB" u="sng" dirty="0"/>
              <a:t>Canani</a:t>
            </a:r>
            <a:r>
              <a:rPr lang="en-GB" u="sng" dirty="0"/>
              <a:t>: Deutsche </a:t>
            </a:r>
            <a:r>
              <a:rPr lang="en-GB" u="sng" dirty="0"/>
              <a:t>Freunde</a:t>
            </a:r>
            <a:r>
              <a:rPr lang="en-GB" u="sng" dirty="0"/>
              <a:t> (197</a:t>
            </a:r>
            <a:r>
              <a:rPr lang="en-GB" u="sng" dirty="0" smtClean="0"/>
              <a:t>?)</a:t>
            </a:r>
            <a:endParaRPr lang="de-DE" dirty="0"/>
          </a:p>
          <a:p>
            <a:r>
              <a:rPr lang="de-DE" u="sng" dirty="0">
                <a:hlinkClick r:id="rId2"/>
              </a:rPr>
              <a:t>http://www.youtube.com/watch?v=o2QITWrBkFE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40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802</Words>
  <Application>Microsoft Office PowerPoint</Application>
  <PresentationFormat>Widescreen</PresentationFormat>
  <Paragraphs>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1_Office Theme</vt:lpstr>
      <vt:lpstr>GE108 The Changing Face of Germany  Multicultural Germany Lecture 1:  Post-war migration to the Federal Republic 1955-1990</vt:lpstr>
      <vt:lpstr>PowerPoint Presentation</vt:lpstr>
      <vt:lpstr>Phase 1: 1955-1973: recruitment– a positive start</vt:lpstr>
      <vt:lpstr>‘Push’ factors</vt:lpstr>
      <vt:lpstr>PowerPoint Presentation</vt:lpstr>
      <vt:lpstr>‘Anwerbeverträge’</vt:lpstr>
      <vt:lpstr>PowerPoint Presentation</vt:lpstr>
      <vt:lpstr>Armando Rodrigues de Sa, Bahnhof Köln Deutz, Sept. 1964 the millionth Gastarbeiter</vt:lpstr>
      <vt:lpstr>PowerPoint Presentation</vt:lpstr>
      <vt:lpstr>Phase 2, 1973-1980: Consolidation – the bubble starts to burst</vt:lpstr>
      <vt:lpstr>Foreign workers in the FRG </vt:lpstr>
      <vt:lpstr>Phase 3, 1981-1990: Tightening of immigration policy</vt:lpstr>
      <vt:lpstr>PowerPoint Presentation</vt:lpstr>
      <vt:lpstr>From Gastarbeiterliteratur to Diasporic Literature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GE108 The Changing Face of Germany  Multicultural Germany Lecture 1:  Post-war migration to the Federal Republic 1955-1990</dc:title>
  <dc:creator>Jordan, James</dc:creator>
  <cp:lastModifiedBy>Jordan, James</cp:lastModifiedBy>
  <cp:revision>18</cp:revision>
  <dcterms:created xsi:type="dcterms:W3CDTF">2016-02-22T13:50:14Z</dcterms:created>
  <dcterms:modified xsi:type="dcterms:W3CDTF">2016-02-23T10:32:19Z</dcterms:modified>
</cp:coreProperties>
</file>