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5" r:id="rId2"/>
    <p:sldId id="264" r:id="rId3"/>
    <p:sldId id="256" r:id="rId4"/>
    <p:sldId id="257" r:id="rId5"/>
    <p:sldId id="259" r:id="rId6"/>
    <p:sldId id="258" r:id="rId7"/>
    <p:sldId id="260" r:id="rId8"/>
    <p:sldId id="262" r:id="rId9"/>
    <p:sldId id="261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14463-4461-4949-9949-3B18661FEB60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F5489-ECF1-BD43-8B99-D195DDFC8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15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F5489-ECF1-BD43-8B99-D195DDFC88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45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5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9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91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7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61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501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39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612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9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9C9FE-F23B-DD4A-BC1B-7A3C0FD38F0E}" type="datetimeFigureOut">
              <a:rPr lang="en-US" smtClean="0"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F4C7F-CEF0-FC40-9472-426E261E9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353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e.wikipedia.org/wiki/Einleitung_zur_Kritik_der_Hegelschen_Rechtsphilosophi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22" y="1230086"/>
            <a:ext cx="7606616" cy="5061857"/>
          </a:xfrm>
        </p:spPr>
      </p:pic>
    </p:spTree>
    <p:extLst>
      <p:ext uri="{BB962C8B-B14F-4D97-AF65-F5344CB8AC3E}">
        <p14:creationId xmlns:p14="http://schemas.microsoft.com/office/powerpoint/2010/main" val="2137301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69818"/>
            <a:ext cx="4038600" cy="515634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D99694"/>
                </a:solidFill>
              </a:rPr>
              <a:t>December 1881 </a:t>
            </a:r>
            <a:r>
              <a:rPr lang="en-US" dirty="0" smtClean="0"/>
              <a:t>Jenny Marx (née </a:t>
            </a:r>
            <a:r>
              <a:rPr lang="en-US" dirty="0" err="1" smtClean="0"/>
              <a:t>Westphalen</a:t>
            </a:r>
            <a:r>
              <a:rPr lang="en-US" dirty="0" smtClean="0"/>
              <a:t>) dies</a:t>
            </a:r>
          </a:p>
          <a:p>
            <a:r>
              <a:rPr lang="en-US" dirty="0" smtClean="0">
                <a:solidFill>
                  <a:srgbClr val="D99694"/>
                </a:solidFill>
              </a:rPr>
              <a:t>January 1883 </a:t>
            </a:r>
            <a:r>
              <a:rPr lang="en-US" dirty="0" smtClean="0"/>
              <a:t>Oldest daughter Jenny dies</a:t>
            </a:r>
          </a:p>
          <a:p>
            <a:r>
              <a:rPr lang="en-US" dirty="0" smtClean="0">
                <a:solidFill>
                  <a:srgbClr val="D99694"/>
                </a:solidFill>
              </a:rPr>
              <a:t>14 March 1883 </a:t>
            </a:r>
            <a:r>
              <a:rPr lang="en-US" dirty="0" smtClean="0"/>
              <a:t>Marx dies</a:t>
            </a:r>
          </a:p>
          <a:p>
            <a:r>
              <a:rPr lang="en-US" dirty="0" smtClean="0">
                <a:solidFill>
                  <a:srgbClr val="D99694"/>
                </a:solidFill>
              </a:rPr>
              <a:t>1885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D99694"/>
                </a:solidFill>
              </a:rPr>
              <a:t>1893 </a:t>
            </a:r>
            <a:r>
              <a:rPr lang="en-US" dirty="0" smtClean="0"/>
              <a:t>- Volumes 2 and 3 of </a:t>
            </a:r>
            <a:r>
              <a:rPr lang="en-US" i="1" dirty="0" smtClean="0"/>
              <a:t>Das </a:t>
            </a:r>
            <a:r>
              <a:rPr lang="en-US" i="1" dirty="0" err="1" smtClean="0"/>
              <a:t>Kapital</a:t>
            </a:r>
            <a:r>
              <a:rPr lang="en-US" i="1" dirty="0" smtClean="0"/>
              <a:t> </a:t>
            </a:r>
            <a:r>
              <a:rPr lang="en-US" dirty="0" smtClean="0"/>
              <a:t>appear posthumously, edited by Engels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220px-Karl_Marx_Grav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24" r="-169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1539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30" y="1646238"/>
            <a:ext cx="7187891" cy="4025219"/>
          </a:xfrm>
        </p:spPr>
      </p:pic>
    </p:spTree>
    <p:extLst>
      <p:ext uri="{BB962C8B-B14F-4D97-AF65-F5344CB8AC3E}">
        <p14:creationId xmlns:p14="http://schemas.microsoft.com/office/powerpoint/2010/main" val="53060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Karl Marx, 1818-1883</a:t>
            </a:r>
            <a:endParaRPr lang="en-US" dirty="0"/>
          </a:p>
        </p:txBody>
      </p:sp>
      <p:pic>
        <p:nvPicPr>
          <p:cNvPr id="6" name="Content Placeholder 5" descr="Marx pictur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10" r="-106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6149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young marx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93" r="-13593"/>
          <a:stretch/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199" y="577274"/>
            <a:ext cx="3468255" cy="5548890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1841</a:t>
            </a:r>
            <a:r>
              <a:rPr lang="en-US" sz="1800" dirty="0" smtClean="0"/>
              <a:t> PhD thesis on ‘</a:t>
            </a:r>
            <a:r>
              <a:rPr lang="en-US" sz="1800" i="1" dirty="0" err="1"/>
              <a:t>Differenz</a:t>
            </a:r>
            <a:r>
              <a:rPr lang="en-US" sz="1800" i="1" dirty="0"/>
              <a:t> der </a:t>
            </a:r>
            <a:r>
              <a:rPr lang="en-US" sz="1800" i="1" dirty="0" err="1" smtClean="0"/>
              <a:t>demokiritschen</a:t>
            </a:r>
            <a:r>
              <a:rPr lang="en-US" sz="1800" i="1" dirty="0" smtClean="0"/>
              <a:t> und </a:t>
            </a:r>
            <a:r>
              <a:rPr lang="en-US" sz="1800" i="1" dirty="0" err="1" smtClean="0"/>
              <a:t>epikureischen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Naturphilosophie</a:t>
            </a:r>
            <a:r>
              <a:rPr lang="en-US" sz="1800" i="1" dirty="0" smtClean="0"/>
              <a:t> ‘</a:t>
            </a:r>
          </a:p>
          <a:p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1842-43 </a:t>
            </a:r>
            <a:r>
              <a:rPr lang="en-US" sz="1800" dirty="0" smtClean="0"/>
              <a:t>Journalistic work for the </a:t>
            </a:r>
            <a:r>
              <a:rPr lang="en-US" sz="1800" i="1" dirty="0" err="1" smtClean="0"/>
              <a:t>Rheinische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Zeitung</a:t>
            </a:r>
            <a:endParaRPr lang="en-US" sz="1800" i="1" dirty="0" smtClean="0"/>
          </a:p>
          <a:p>
            <a:r>
              <a:rPr lang="en-US" sz="1800" dirty="0" smtClean="0">
                <a:solidFill>
                  <a:srgbClr val="D99694"/>
                </a:solidFill>
              </a:rPr>
              <a:t>1843 </a:t>
            </a:r>
            <a:r>
              <a:rPr lang="en-US" sz="1800" dirty="0" smtClean="0"/>
              <a:t>Marriage to Jenny von </a:t>
            </a:r>
            <a:r>
              <a:rPr lang="en-US" sz="1800" dirty="0" err="1" smtClean="0"/>
              <a:t>Westphalen</a:t>
            </a:r>
            <a:endParaRPr lang="en-US" sz="1800" i="1" dirty="0" smtClean="0"/>
          </a:p>
          <a:p>
            <a:r>
              <a:rPr lang="en-US" sz="1800" dirty="0" smtClean="0">
                <a:solidFill>
                  <a:srgbClr val="D99694"/>
                </a:solidFill>
              </a:rPr>
              <a:t>1843-44 ‘</a:t>
            </a:r>
            <a:r>
              <a:rPr lang="en-US" sz="1800" dirty="0" err="1" smtClean="0"/>
              <a:t>Zur</a:t>
            </a:r>
            <a:r>
              <a:rPr lang="en-US" sz="1800" dirty="0" smtClean="0"/>
              <a:t> </a:t>
            </a:r>
            <a:r>
              <a:rPr lang="en-US" sz="1800" dirty="0" err="1" smtClean="0"/>
              <a:t>Kritik</a:t>
            </a:r>
            <a:r>
              <a:rPr lang="en-US" sz="1800" dirty="0" smtClean="0"/>
              <a:t> der </a:t>
            </a:r>
            <a:r>
              <a:rPr lang="en-US" sz="1800" dirty="0" err="1" smtClean="0"/>
              <a:t>Hegelschen</a:t>
            </a:r>
            <a:r>
              <a:rPr lang="en-US" sz="1800" dirty="0" smtClean="0"/>
              <a:t> </a:t>
            </a:r>
            <a:r>
              <a:rPr lang="en-US" sz="1800" dirty="0" err="1" smtClean="0"/>
              <a:t>Rechtsphilosophie</a:t>
            </a:r>
            <a:r>
              <a:rPr lang="en-US" sz="1800" dirty="0" smtClean="0"/>
              <a:t>’</a:t>
            </a:r>
            <a:endParaRPr lang="en-US" sz="1800" dirty="0" smtClean="0">
              <a:solidFill>
                <a:srgbClr val="D99694"/>
              </a:solidFill>
            </a:endParaRPr>
          </a:p>
          <a:p>
            <a:r>
              <a:rPr lang="en-US" sz="1800" dirty="0" smtClean="0">
                <a:solidFill>
                  <a:srgbClr val="D99694"/>
                </a:solidFill>
              </a:rPr>
              <a:t>1844</a:t>
            </a:r>
            <a:r>
              <a:rPr lang="en-US" sz="1800" dirty="0" smtClean="0"/>
              <a:t> </a:t>
            </a:r>
            <a:r>
              <a:rPr lang="en-US" sz="1800" i="1" dirty="0" err="1" smtClean="0"/>
              <a:t>Ökonomisch-Philosophische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Manuskripte</a:t>
            </a:r>
            <a:endParaRPr lang="en-US" sz="1800" i="1" dirty="0" smtClean="0"/>
          </a:p>
          <a:p>
            <a:r>
              <a:rPr lang="en-US" sz="1800" dirty="0" smtClean="0">
                <a:solidFill>
                  <a:srgbClr val="D99694"/>
                </a:solidFill>
              </a:rPr>
              <a:t>1845</a:t>
            </a:r>
            <a:r>
              <a:rPr lang="en-US" sz="1800" dirty="0" smtClean="0"/>
              <a:t> ‘</a:t>
            </a:r>
            <a:r>
              <a:rPr lang="en-US" sz="1800" dirty="0" err="1" smtClean="0"/>
              <a:t>Thesen</a:t>
            </a:r>
            <a:r>
              <a:rPr lang="en-US" sz="1800" dirty="0" smtClean="0"/>
              <a:t> </a:t>
            </a:r>
            <a:r>
              <a:rPr lang="en-US" sz="1800" dirty="0" err="1" smtClean="0"/>
              <a:t>über</a:t>
            </a:r>
            <a:r>
              <a:rPr lang="en-US" sz="1800" dirty="0" smtClean="0"/>
              <a:t> Feuerbach’</a:t>
            </a:r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11. These: </a:t>
            </a:r>
          </a:p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“Die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Philosophen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haben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die Welt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nur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verschieden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i="1" dirty="0" err="1" smtClean="0">
                <a:solidFill>
                  <a:schemeClr val="accent6">
                    <a:lumMod val="75000"/>
                  </a:schemeClr>
                </a:solidFill>
              </a:rPr>
              <a:t>interpretirt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es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kömmt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drauf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an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sie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6">
                    <a:lumMod val="75000"/>
                  </a:schemeClr>
                </a:solidFill>
              </a:rPr>
              <a:t>zu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i="1" dirty="0" err="1" smtClean="0">
                <a:solidFill>
                  <a:schemeClr val="accent6">
                    <a:lumMod val="75000"/>
                  </a:schemeClr>
                </a:solidFill>
              </a:rPr>
              <a:t>verändern</a:t>
            </a:r>
            <a:r>
              <a:rPr lang="en-US" sz="1800" i="1" dirty="0" smtClean="0">
                <a:solidFill>
                  <a:schemeClr val="accent6">
                    <a:lumMod val="75000"/>
                  </a:schemeClr>
                </a:solidFill>
              </a:rPr>
              <a:t>”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6767" y="6315534"/>
            <a:ext cx="282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‘moor’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23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877456"/>
            <a:ext cx="8229600" cy="52487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“Das </a:t>
            </a:r>
            <a:r>
              <a:rPr lang="en-US" sz="2800" i="1" dirty="0" err="1"/>
              <a:t>religiöse</a:t>
            </a:r>
            <a:r>
              <a:rPr lang="en-US" sz="2800" dirty="0"/>
              <a:t> </a:t>
            </a:r>
            <a:r>
              <a:rPr lang="en-US" sz="2800" dirty="0" err="1"/>
              <a:t>Elend</a:t>
            </a:r>
            <a:r>
              <a:rPr lang="en-US" sz="2800" dirty="0"/>
              <a:t> </a:t>
            </a:r>
            <a:r>
              <a:rPr lang="en-US" sz="2800" dirty="0" err="1"/>
              <a:t>ist</a:t>
            </a:r>
            <a:r>
              <a:rPr lang="en-US" sz="2800" dirty="0"/>
              <a:t> in </a:t>
            </a:r>
            <a:r>
              <a:rPr lang="en-US" sz="2800" dirty="0" err="1"/>
              <a:t>einem</a:t>
            </a:r>
            <a:r>
              <a:rPr lang="en-US" sz="2800" dirty="0"/>
              <a:t> der </a:t>
            </a:r>
            <a:r>
              <a:rPr lang="en-US" sz="2800" i="1" dirty="0" err="1"/>
              <a:t>Ausdruck</a:t>
            </a:r>
            <a:r>
              <a:rPr lang="en-US" sz="2800" dirty="0"/>
              <a:t> des </a:t>
            </a:r>
            <a:r>
              <a:rPr lang="en-US" sz="2800" dirty="0" err="1"/>
              <a:t>wirklichen</a:t>
            </a:r>
            <a:r>
              <a:rPr lang="en-US" sz="2800" dirty="0"/>
              <a:t> </a:t>
            </a:r>
            <a:r>
              <a:rPr lang="en-US" sz="2800" dirty="0" err="1"/>
              <a:t>Elendes</a:t>
            </a:r>
            <a:r>
              <a:rPr lang="en-US" sz="2800" dirty="0"/>
              <a:t> und in </a:t>
            </a:r>
            <a:r>
              <a:rPr lang="en-US" sz="2800" dirty="0" err="1"/>
              <a:t>einem</a:t>
            </a:r>
            <a:r>
              <a:rPr lang="en-US" sz="2800" dirty="0"/>
              <a:t> die </a:t>
            </a:r>
            <a:r>
              <a:rPr lang="en-US" sz="2800" i="1" dirty="0"/>
              <a:t>Protestation</a:t>
            </a:r>
            <a:r>
              <a:rPr lang="en-US" sz="2800" dirty="0"/>
              <a:t> </a:t>
            </a:r>
            <a:r>
              <a:rPr lang="en-US" sz="2800" dirty="0" err="1"/>
              <a:t>gegen</a:t>
            </a:r>
            <a:r>
              <a:rPr lang="en-US" sz="2800" dirty="0"/>
              <a:t> das </a:t>
            </a:r>
            <a:r>
              <a:rPr lang="en-US" sz="2800" dirty="0" err="1"/>
              <a:t>wirkliche</a:t>
            </a:r>
            <a:r>
              <a:rPr lang="en-US" sz="2800" dirty="0"/>
              <a:t> </a:t>
            </a:r>
            <a:r>
              <a:rPr lang="en-US" sz="2800" dirty="0" err="1"/>
              <a:t>Elend</a:t>
            </a:r>
            <a:r>
              <a:rPr lang="en-US" sz="2800" dirty="0"/>
              <a:t>. Die Religion </a:t>
            </a:r>
            <a:r>
              <a:rPr lang="en-US" sz="2800" dirty="0" err="1"/>
              <a:t>ist</a:t>
            </a:r>
            <a:r>
              <a:rPr lang="en-US" sz="2800" dirty="0"/>
              <a:t> der </a:t>
            </a:r>
            <a:r>
              <a:rPr lang="en-US" sz="2800" dirty="0" err="1"/>
              <a:t>Seufzer</a:t>
            </a:r>
            <a:r>
              <a:rPr lang="en-US" sz="2800" dirty="0"/>
              <a:t> der </a:t>
            </a:r>
            <a:r>
              <a:rPr lang="en-US" sz="2800" dirty="0" err="1"/>
              <a:t>bedrängten</a:t>
            </a:r>
            <a:r>
              <a:rPr lang="en-US" sz="2800" dirty="0"/>
              <a:t> </a:t>
            </a:r>
            <a:r>
              <a:rPr lang="en-US" sz="2800" dirty="0" err="1"/>
              <a:t>Kreatur</a:t>
            </a:r>
            <a:r>
              <a:rPr lang="en-US" sz="2800" dirty="0"/>
              <a:t>, das </a:t>
            </a:r>
            <a:r>
              <a:rPr lang="en-US" sz="2800" dirty="0" err="1"/>
              <a:t>Gemüth</a:t>
            </a:r>
            <a:r>
              <a:rPr lang="en-US" sz="2800" dirty="0"/>
              <a:t> </a:t>
            </a:r>
            <a:r>
              <a:rPr lang="en-US" sz="2800" dirty="0" err="1"/>
              <a:t>einer</a:t>
            </a:r>
            <a:r>
              <a:rPr lang="en-US" sz="2800" dirty="0"/>
              <a:t> </a:t>
            </a:r>
            <a:r>
              <a:rPr lang="en-US" sz="2800" dirty="0" err="1"/>
              <a:t>herzlosen</a:t>
            </a:r>
            <a:r>
              <a:rPr lang="en-US" sz="2800" dirty="0"/>
              <a:t> Welt, </a:t>
            </a:r>
            <a:r>
              <a:rPr lang="en-US" sz="2800" dirty="0" err="1"/>
              <a:t>wie</a:t>
            </a:r>
            <a:r>
              <a:rPr lang="en-US" sz="2800" dirty="0"/>
              <a:t> </a:t>
            </a:r>
            <a:r>
              <a:rPr lang="en-US" sz="2800" dirty="0" err="1"/>
              <a:t>sie</a:t>
            </a:r>
            <a:r>
              <a:rPr lang="en-US" sz="2800" dirty="0"/>
              <a:t> der Geist </a:t>
            </a:r>
            <a:r>
              <a:rPr lang="en-US" sz="2800" dirty="0" err="1"/>
              <a:t>geistloser</a:t>
            </a:r>
            <a:r>
              <a:rPr lang="en-US" sz="2800" dirty="0"/>
              <a:t> </a:t>
            </a:r>
            <a:r>
              <a:rPr lang="en-US" sz="2800" dirty="0" err="1"/>
              <a:t>Zustände</a:t>
            </a:r>
            <a:r>
              <a:rPr lang="en-US" sz="2800" dirty="0"/>
              <a:t> </a:t>
            </a:r>
            <a:r>
              <a:rPr lang="en-US" sz="2800" dirty="0" err="1"/>
              <a:t>ist</a:t>
            </a:r>
            <a:r>
              <a:rPr lang="en-US" sz="2800" dirty="0"/>
              <a:t>. </a:t>
            </a:r>
            <a:r>
              <a:rPr lang="en-US" sz="2800" dirty="0" err="1"/>
              <a:t>Sie</a:t>
            </a:r>
            <a:r>
              <a:rPr lang="en-US" sz="2800" dirty="0"/>
              <a:t> </a:t>
            </a:r>
            <a:r>
              <a:rPr lang="en-US" sz="2800" dirty="0" err="1"/>
              <a:t>ist</a:t>
            </a:r>
            <a:r>
              <a:rPr lang="en-US" sz="2800" dirty="0"/>
              <a:t> das </a:t>
            </a:r>
            <a:r>
              <a:rPr lang="en-US" sz="2800" i="1" dirty="0"/>
              <a:t>Opium</a:t>
            </a:r>
            <a:r>
              <a:rPr lang="en-US" sz="2800" dirty="0"/>
              <a:t> des </a:t>
            </a:r>
            <a:r>
              <a:rPr lang="en-US" sz="2800" dirty="0" err="1"/>
              <a:t>Volkes</a:t>
            </a:r>
            <a:r>
              <a:rPr lang="en-US" sz="2800" dirty="0"/>
              <a:t>.</a:t>
            </a:r>
            <a:r>
              <a:rPr lang="en-US" sz="2800" dirty="0" smtClean="0"/>
              <a:t>“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„</a:t>
            </a:r>
            <a:r>
              <a:rPr lang="en-US" sz="2800" dirty="0"/>
              <a:t>Die </a:t>
            </a:r>
            <a:r>
              <a:rPr lang="en-US" sz="2800" dirty="0" err="1"/>
              <a:t>Forderung</a:t>
            </a:r>
            <a:r>
              <a:rPr lang="en-US" sz="2800" dirty="0"/>
              <a:t>, die </a:t>
            </a:r>
            <a:r>
              <a:rPr lang="en-US" sz="2800" dirty="0" err="1"/>
              <a:t>Illusionen</a:t>
            </a:r>
            <a:r>
              <a:rPr lang="en-US" sz="2800" dirty="0"/>
              <a:t> </a:t>
            </a:r>
            <a:r>
              <a:rPr lang="en-US" sz="2800" dirty="0" err="1"/>
              <a:t>über</a:t>
            </a:r>
            <a:r>
              <a:rPr lang="en-US" sz="2800" dirty="0"/>
              <a:t> </a:t>
            </a:r>
            <a:r>
              <a:rPr lang="en-US" sz="2800" dirty="0" err="1"/>
              <a:t>seinen</a:t>
            </a:r>
            <a:r>
              <a:rPr lang="en-US" sz="2800" dirty="0"/>
              <a:t> </a:t>
            </a:r>
            <a:r>
              <a:rPr lang="en-US" sz="2800" dirty="0" err="1"/>
              <a:t>Zustand</a:t>
            </a:r>
            <a:r>
              <a:rPr lang="en-US" sz="2800" dirty="0"/>
              <a:t> </a:t>
            </a:r>
            <a:r>
              <a:rPr lang="en-US" sz="2800" dirty="0" err="1"/>
              <a:t>aufzugeben</a:t>
            </a:r>
            <a:r>
              <a:rPr lang="en-US" sz="2800" dirty="0"/>
              <a:t>, </a:t>
            </a:r>
            <a:r>
              <a:rPr lang="en-US" sz="2800" dirty="0" err="1"/>
              <a:t>ist</a:t>
            </a:r>
            <a:r>
              <a:rPr lang="en-US" sz="2800" dirty="0"/>
              <a:t> die </a:t>
            </a:r>
            <a:r>
              <a:rPr lang="en-US" sz="2800" i="1" dirty="0" err="1"/>
              <a:t>Forderung</a:t>
            </a:r>
            <a:r>
              <a:rPr lang="en-US" sz="2800" dirty="0"/>
              <a:t>, </a:t>
            </a:r>
            <a:r>
              <a:rPr lang="en-US" sz="2800" i="1" dirty="0" err="1"/>
              <a:t>einen</a:t>
            </a:r>
            <a:r>
              <a:rPr lang="en-US" sz="2800" i="1" dirty="0"/>
              <a:t> </a:t>
            </a:r>
            <a:r>
              <a:rPr lang="en-US" sz="2800" i="1" dirty="0" err="1"/>
              <a:t>Zustand</a:t>
            </a:r>
            <a:r>
              <a:rPr lang="en-US" sz="2800" i="1" dirty="0"/>
              <a:t> </a:t>
            </a:r>
            <a:r>
              <a:rPr lang="en-US" sz="2800" i="1" dirty="0" err="1"/>
              <a:t>aufzugeben</a:t>
            </a:r>
            <a:r>
              <a:rPr lang="en-US" sz="2800" dirty="0"/>
              <a:t>, </a:t>
            </a:r>
            <a:r>
              <a:rPr lang="en-US" sz="2800" i="1" dirty="0"/>
              <a:t>der der </a:t>
            </a:r>
            <a:r>
              <a:rPr lang="en-US" sz="2800" i="1" dirty="0" err="1"/>
              <a:t>Illusionen</a:t>
            </a:r>
            <a:r>
              <a:rPr lang="en-US" sz="2800" i="1" dirty="0"/>
              <a:t> </a:t>
            </a:r>
            <a:r>
              <a:rPr lang="en-US" sz="2800" i="1" dirty="0" err="1"/>
              <a:t>bedarf</a:t>
            </a:r>
            <a:r>
              <a:rPr lang="en-US" sz="2800" dirty="0" smtClean="0"/>
              <a:t>.”</a:t>
            </a:r>
          </a:p>
          <a:p>
            <a:pPr marL="0" indent="0">
              <a:buNone/>
            </a:pPr>
            <a:r>
              <a:rPr lang="en-US" sz="2800" dirty="0" smtClean="0">
                <a:hlinkClick r:id="rId2"/>
              </a:rPr>
              <a:t>Einleitung zur Kritik der Hegelschen Rechtsphilosophie,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02417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220px-Jenny_Marx_1864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9" b="17729"/>
          <a:stretch>
            <a:fillRect/>
          </a:stretch>
        </p:blipFill>
        <p:spPr>
          <a:xfrm>
            <a:off x="609600" y="803563"/>
            <a:ext cx="4038600" cy="4525963"/>
          </a:xfrm>
        </p:spPr>
      </p:pic>
      <p:pic>
        <p:nvPicPr>
          <p:cNvPr id="11" name="Content Placeholder 10" descr="young engels pic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29" r="-8729"/>
          <a:stretch>
            <a:fillRect/>
          </a:stretch>
        </p:blipFill>
        <p:spPr/>
      </p:pic>
      <p:sp>
        <p:nvSpPr>
          <p:cNvPr id="13" name="TextBox 12"/>
          <p:cNvSpPr txBox="1"/>
          <p:nvPr/>
        </p:nvSpPr>
        <p:spPr>
          <a:xfrm>
            <a:off x="1096817" y="5530273"/>
            <a:ext cx="2537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Jenny von </a:t>
            </a:r>
            <a:r>
              <a:rPr lang="en-US" sz="2000" dirty="0" err="1" smtClean="0"/>
              <a:t>Westphalen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357091" y="1073727"/>
            <a:ext cx="183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Friedrich Engels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80067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27182"/>
            <a:ext cx="4576618" cy="569898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1845</a:t>
            </a:r>
            <a:r>
              <a:rPr lang="en-US" dirty="0" smtClean="0"/>
              <a:t> Moves to Brussels, gives up Prussian citizenship</a:t>
            </a:r>
          </a:p>
          <a:p>
            <a:r>
              <a:rPr lang="en-US" dirty="0" smtClean="0">
                <a:solidFill>
                  <a:srgbClr val="D99694"/>
                </a:solidFill>
              </a:rPr>
              <a:t>1846</a:t>
            </a:r>
            <a:r>
              <a:rPr lang="en-US" dirty="0" smtClean="0"/>
              <a:t> Marx and Engels found the ‘</a:t>
            </a:r>
            <a:r>
              <a:rPr lang="en-US" dirty="0" err="1" smtClean="0"/>
              <a:t>Kommunistische</a:t>
            </a:r>
            <a:r>
              <a:rPr lang="en-US" dirty="0" smtClean="0"/>
              <a:t> </a:t>
            </a:r>
            <a:r>
              <a:rPr lang="en-US" dirty="0" err="1" smtClean="0"/>
              <a:t>Korrespondenz-Komitee</a:t>
            </a:r>
            <a:r>
              <a:rPr lang="en-US" dirty="0" smtClean="0"/>
              <a:t>’</a:t>
            </a:r>
          </a:p>
          <a:p>
            <a:r>
              <a:rPr lang="en-US" dirty="0" smtClean="0">
                <a:solidFill>
                  <a:srgbClr val="D99694"/>
                </a:solidFill>
              </a:rPr>
              <a:t>1847</a:t>
            </a:r>
            <a:r>
              <a:rPr lang="en-US" dirty="0" smtClean="0"/>
              <a:t> M &amp; E join ‘Bund der </a:t>
            </a:r>
            <a:r>
              <a:rPr lang="en-US" dirty="0" err="1" smtClean="0"/>
              <a:t>Gerechten</a:t>
            </a:r>
            <a:r>
              <a:rPr lang="en-US" dirty="0" smtClean="0"/>
              <a:t>’, later changed into ‘</a:t>
            </a:r>
            <a:r>
              <a:rPr lang="en-US" dirty="0" err="1" smtClean="0"/>
              <a:t>Kommunistischer</a:t>
            </a:r>
            <a:r>
              <a:rPr lang="en-US" dirty="0" smtClean="0"/>
              <a:t> Bund’</a:t>
            </a:r>
          </a:p>
          <a:p>
            <a:r>
              <a:rPr lang="en-US" dirty="0" smtClean="0">
                <a:solidFill>
                  <a:srgbClr val="D99694"/>
                </a:solidFill>
              </a:rPr>
              <a:t>1848</a:t>
            </a:r>
            <a:r>
              <a:rPr lang="en-US" dirty="0" smtClean="0"/>
              <a:t> February Revolution in France (and subsequent upheavals all over Europe), Marx expelled from Brussels</a:t>
            </a:r>
            <a:endParaRPr lang="en-US" dirty="0">
              <a:solidFill>
                <a:srgbClr val="D99694"/>
              </a:solidFill>
            </a:endParaRPr>
          </a:p>
          <a:p>
            <a:r>
              <a:rPr lang="en-US" dirty="0" smtClean="0">
                <a:solidFill>
                  <a:srgbClr val="D99694"/>
                </a:solidFill>
              </a:rPr>
              <a:t>1848</a:t>
            </a:r>
            <a:r>
              <a:rPr lang="en-US" dirty="0" smtClean="0"/>
              <a:t> Publication of </a:t>
            </a:r>
            <a:r>
              <a:rPr lang="en-US" i="1" dirty="0" smtClean="0"/>
              <a:t>Manifest der </a:t>
            </a:r>
            <a:r>
              <a:rPr lang="en-US" i="1" dirty="0" err="1" smtClean="0"/>
              <a:t>Kommunistischen</a:t>
            </a:r>
            <a:r>
              <a:rPr lang="en-US" i="1" dirty="0" smtClean="0"/>
              <a:t> </a:t>
            </a:r>
            <a:r>
              <a:rPr lang="en-US" i="1" dirty="0" err="1" smtClean="0"/>
              <a:t>Partei</a:t>
            </a:r>
            <a:endParaRPr lang="en-US" i="1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kommunistisches manifest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684" r="-276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1889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Accelerating industrial revolution throughout 19</a:t>
            </a:r>
            <a:r>
              <a:rPr lang="en-US" sz="2700" baseline="30000" dirty="0" smtClean="0"/>
              <a:t>th</a:t>
            </a:r>
            <a:r>
              <a:rPr lang="en-US" sz="2700" dirty="0" smtClean="0"/>
              <a:t> century, with terrible working and living conditions for workers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Content Placeholder 7" descr="boys in a mine 1848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087" b="-47087"/>
          <a:stretch>
            <a:fillRect/>
          </a:stretch>
        </p:blipFill>
        <p:spPr>
          <a:xfrm>
            <a:off x="4001654" y="457200"/>
            <a:ext cx="4038600" cy="4525963"/>
          </a:xfrm>
        </p:spPr>
      </p:pic>
      <p:pic>
        <p:nvPicPr>
          <p:cNvPr id="10" name="Content Placeholder 9" descr="english-children-in-mill1-252x20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1" r="14591"/>
          <a:stretch>
            <a:fillRect/>
          </a:stretch>
        </p:blipFill>
        <p:spPr>
          <a:xfrm>
            <a:off x="831500" y="2027382"/>
            <a:ext cx="2528166" cy="2833255"/>
          </a:xfrm>
        </p:spPr>
      </p:pic>
      <p:pic>
        <p:nvPicPr>
          <p:cNvPr id="12" name="Picture 11" descr="worker's dwelling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036" y="4018972"/>
            <a:ext cx="29972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694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From 1849 Exile in London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D99694"/>
                </a:solidFill>
              </a:rPr>
              <a:t>1852-1862 </a:t>
            </a:r>
            <a:r>
              <a:rPr lang="en-US" dirty="0" smtClean="0"/>
              <a:t>Correspondent for the</a:t>
            </a:r>
            <a:r>
              <a:rPr lang="en-US" i="1" dirty="0" smtClean="0"/>
              <a:t> New York Daily Tribune</a:t>
            </a:r>
          </a:p>
          <a:p>
            <a:r>
              <a:rPr lang="en-US" dirty="0" smtClean="0">
                <a:solidFill>
                  <a:srgbClr val="D99694"/>
                </a:solidFill>
              </a:rPr>
              <a:t>1864</a:t>
            </a:r>
            <a:r>
              <a:rPr lang="en-US" dirty="0" smtClean="0"/>
              <a:t> Marx centrally involved in the foundation of the ‘</a:t>
            </a:r>
            <a:r>
              <a:rPr lang="en-US" dirty="0" err="1" smtClean="0"/>
              <a:t>Internationale</a:t>
            </a:r>
            <a:r>
              <a:rPr lang="en-US" dirty="0" smtClean="0"/>
              <a:t> </a:t>
            </a:r>
            <a:r>
              <a:rPr lang="en-US" dirty="0" err="1" smtClean="0"/>
              <a:t>Arbeiter</a:t>
            </a:r>
            <a:r>
              <a:rPr lang="en-US" dirty="0" smtClean="0"/>
              <a:t>-Association’</a:t>
            </a:r>
          </a:p>
          <a:p>
            <a:r>
              <a:rPr lang="en-US" dirty="0" smtClean="0">
                <a:solidFill>
                  <a:srgbClr val="D99694"/>
                </a:solidFill>
              </a:rPr>
              <a:t>1867</a:t>
            </a:r>
            <a:r>
              <a:rPr lang="en-US" dirty="0" smtClean="0"/>
              <a:t> First volume of </a:t>
            </a:r>
            <a:r>
              <a:rPr lang="en-US" i="1" dirty="0" smtClean="0"/>
              <a:t>Das </a:t>
            </a:r>
            <a:r>
              <a:rPr lang="en-US" i="1" dirty="0" err="1" smtClean="0"/>
              <a:t>Kapital</a:t>
            </a:r>
            <a:r>
              <a:rPr lang="en-US" dirty="0" smtClean="0"/>
              <a:t> appears</a:t>
            </a:r>
            <a:endParaRPr lang="en-US" dirty="0"/>
          </a:p>
        </p:txBody>
      </p:sp>
      <p:pic>
        <p:nvPicPr>
          <p:cNvPr id="5" name="Content Placeholder 4" descr="1864_Gruendungsmeeting_der_Internationale_in_London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356" b="-163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953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664</TotalTime>
  <Words>306</Words>
  <Application>Microsoft Office PowerPoint</Application>
  <PresentationFormat>On-screen Show (4:3)</PresentationFormat>
  <Paragraphs>32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Karl Marx, 1818-1883</vt:lpstr>
      <vt:lpstr>PowerPoint Presentation</vt:lpstr>
      <vt:lpstr>PowerPoint Presentation</vt:lpstr>
      <vt:lpstr>PowerPoint Presentation</vt:lpstr>
      <vt:lpstr>PowerPoint Presentation</vt:lpstr>
      <vt:lpstr>Accelerating industrial revolution throughout 19th century, with terrible working and living conditions for workers </vt:lpstr>
      <vt:lpstr>From 1849 Exile in London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Karl Marx, 1818-1883</dc:title>
  <dc:creator>Christine Achinger User</dc:creator>
  <cp:lastModifiedBy>Achinger, Christine</cp:lastModifiedBy>
  <cp:revision>10</cp:revision>
  <dcterms:created xsi:type="dcterms:W3CDTF">2016-01-18T01:48:56Z</dcterms:created>
  <dcterms:modified xsi:type="dcterms:W3CDTF">2016-01-18T12:57:01Z</dcterms:modified>
</cp:coreProperties>
</file>