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56" r:id="rId2"/>
    <p:sldId id="257" r:id="rId3"/>
    <p:sldId id="258" r:id="rId4"/>
    <p:sldId id="259" r:id="rId5"/>
    <p:sldId id="260" r:id="rId6"/>
    <p:sldId id="261" r:id="rId7"/>
    <p:sldId id="262" r:id="rId8"/>
    <p:sldId id="267" r:id="rId9"/>
    <p:sldId id="263" r:id="rId10"/>
    <p:sldId id="265" r:id="rId11"/>
    <p:sldId id="266" r:id="rId12"/>
    <p:sldId id="268" r:id="rId13"/>
    <p:sldId id="269" r:id="rId14"/>
    <p:sldId id="264"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87" d="100"/>
          <a:sy n="87" d="100"/>
        </p:scale>
        <p:origin x="-960"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E72A305-3A40-4350-B40C-8A289A12CFAD}" type="datetimeFigureOut">
              <a:rPr lang="en-GB" smtClean="0"/>
              <a:pPr/>
              <a:t>11/11/13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F4FC13-E141-46ED-A4F0-72E9C5285977}"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E72A305-3A40-4350-B40C-8A289A12CFAD}" type="datetimeFigureOut">
              <a:rPr lang="en-GB" smtClean="0"/>
              <a:pPr/>
              <a:t>11/11/13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F4FC13-E141-46ED-A4F0-72E9C5285977}"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E72A305-3A40-4350-B40C-8A289A12CFAD}" type="datetimeFigureOut">
              <a:rPr lang="en-GB" smtClean="0"/>
              <a:pPr/>
              <a:t>11/11/13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F4FC13-E141-46ED-A4F0-72E9C5285977}"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E72A305-3A40-4350-B40C-8A289A12CFAD}" type="datetimeFigureOut">
              <a:rPr lang="en-GB" smtClean="0"/>
              <a:pPr/>
              <a:t>11/11/13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F4FC13-E141-46ED-A4F0-72E9C5285977}"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72A305-3A40-4350-B40C-8A289A12CFAD}" type="datetimeFigureOut">
              <a:rPr lang="en-GB" smtClean="0"/>
              <a:pPr/>
              <a:t>11/11/13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F4FC13-E141-46ED-A4F0-72E9C5285977}"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E72A305-3A40-4350-B40C-8A289A12CFAD}" type="datetimeFigureOut">
              <a:rPr lang="en-GB" smtClean="0"/>
              <a:pPr/>
              <a:t>11/11/13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F4FC13-E141-46ED-A4F0-72E9C5285977}"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E72A305-3A40-4350-B40C-8A289A12CFAD}" type="datetimeFigureOut">
              <a:rPr lang="en-GB" smtClean="0"/>
              <a:pPr/>
              <a:t>11/11/13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1F4FC13-E141-46ED-A4F0-72E9C5285977}"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E72A305-3A40-4350-B40C-8A289A12CFAD}" type="datetimeFigureOut">
              <a:rPr lang="en-GB" smtClean="0"/>
              <a:pPr/>
              <a:t>11/11/13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1F4FC13-E141-46ED-A4F0-72E9C5285977}"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72A305-3A40-4350-B40C-8A289A12CFAD}" type="datetimeFigureOut">
              <a:rPr lang="en-GB" smtClean="0"/>
              <a:pPr/>
              <a:t>11/11/13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1F4FC13-E141-46ED-A4F0-72E9C5285977}"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72A305-3A40-4350-B40C-8A289A12CFAD}" type="datetimeFigureOut">
              <a:rPr lang="en-GB" smtClean="0"/>
              <a:pPr/>
              <a:t>11/11/13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F4FC13-E141-46ED-A4F0-72E9C5285977}"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72A305-3A40-4350-B40C-8A289A12CFAD}" type="datetimeFigureOut">
              <a:rPr lang="en-GB" smtClean="0"/>
              <a:pPr/>
              <a:t>11/11/13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F4FC13-E141-46ED-A4F0-72E9C5285977}"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72A305-3A40-4350-B40C-8A289A12CFAD}" type="datetimeFigureOut">
              <a:rPr lang="en-GB" smtClean="0"/>
              <a:pPr/>
              <a:t>11/11/13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F4FC13-E141-46ED-A4F0-72E9C5285977}"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Worksheet 3</a:t>
            </a:r>
            <a:endParaRPr lang="en-GB" dirty="0"/>
          </a:p>
        </p:txBody>
      </p:sp>
      <p:sp>
        <p:nvSpPr>
          <p:cNvPr id="3" name="Subtitle 2"/>
          <p:cNvSpPr>
            <a:spLocks noGrp="1"/>
          </p:cNvSpPr>
          <p:nvPr>
            <p:ph type="subTitle" idx="1"/>
          </p:nvPr>
        </p:nvSpPr>
        <p:spPr/>
        <p:txBody>
          <a:bodyPr/>
          <a:lstStyle/>
          <a:p>
            <a:r>
              <a:rPr lang="en-GB" dirty="0" smtClean="0"/>
              <a:t>Fräulein Else</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effectLst>
                  <a:outerShdw blurRad="38100" dist="38100" dir="2700000" algn="tl">
                    <a:srgbClr val="000000">
                      <a:alpha val="43137"/>
                    </a:srgbClr>
                  </a:outerShdw>
                </a:effectLst>
              </a:rPr>
              <a:t>pp 43 – 44: Why and how does she imagine her funeral?</a:t>
            </a:r>
            <a:endParaRPr lang="en-GB" dirty="0"/>
          </a:p>
        </p:txBody>
      </p:sp>
      <p:sp>
        <p:nvSpPr>
          <p:cNvPr id="3" name="Content Placeholder 2"/>
          <p:cNvSpPr>
            <a:spLocks noGrp="1"/>
          </p:cNvSpPr>
          <p:nvPr>
            <p:ph idx="1"/>
          </p:nvPr>
        </p:nvSpPr>
        <p:spPr/>
        <p:txBody>
          <a:bodyPr/>
          <a:lstStyle/>
          <a:p>
            <a:pPr algn="just"/>
            <a:r>
              <a:rPr lang="de-DE" dirty="0" smtClean="0"/>
              <a:t>This sickens Else, but she cannot understand what they are saying: </a:t>
            </a:r>
          </a:p>
          <a:p>
            <a:pPr algn="just">
              <a:buNone/>
            </a:pPr>
            <a:r>
              <a:rPr lang="de-DE" dirty="0" smtClean="0"/>
              <a:t/>
            </a:r>
            <a:br>
              <a:rPr lang="de-DE" dirty="0" smtClean="0"/>
            </a:br>
            <a:r>
              <a:rPr lang="de-DE" i="1" dirty="0" smtClean="0"/>
              <a:t>“Wem winkt er denn mit dem Taschentuch? Die Mama kommt die Treppe herunter und küßt ihm die Hand. Pfui, pfui. Jetzt flüstern sie miteinander. Ich kann nichts verstehen, weil ich aufgebahrt bin“</a:t>
            </a:r>
            <a:endParaRPr lang="en-GB" i="1"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effectLst>
                  <a:outerShdw blurRad="38100" dist="38100" dir="2700000" algn="tl">
                    <a:srgbClr val="000000">
                      <a:alpha val="43137"/>
                    </a:srgbClr>
                  </a:outerShdw>
                </a:effectLst>
              </a:rPr>
              <a:t>pp 43 – 44: Why and how does she imagine her funeral?</a:t>
            </a:r>
            <a:endParaRPr lang="en-GB" dirty="0"/>
          </a:p>
        </p:txBody>
      </p:sp>
      <p:sp>
        <p:nvSpPr>
          <p:cNvPr id="3" name="Content Placeholder 2"/>
          <p:cNvSpPr>
            <a:spLocks noGrp="1"/>
          </p:cNvSpPr>
          <p:nvPr>
            <p:ph idx="1"/>
          </p:nvPr>
        </p:nvSpPr>
        <p:spPr/>
        <p:txBody>
          <a:bodyPr>
            <a:normAutofit fontScale="85000" lnSpcReduction="20000"/>
          </a:bodyPr>
          <a:lstStyle/>
          <a:p>
            <a:endParaRPr lang="en-GB" dirty="0" smtClean="0"/>
          </a:p>
          <a:p>
            <a:r>
              <a:rPr lang="en-GB" dirty="0" smtClean="0"/>
              <a:t>This passage is a substantial indicator that Schnitzler intends to depict Else’s perception of her mother to the likes of </a:t>
            </a:r>
            <a:r>
              <a:rPr lang="en-GB" dirty="0" err="1" smtClean="0"/>
              <a:t>Dorsday</a:t>
            </a:r>
            <a:r>
              <a:rPr lang="en-GB" dirty="0" smtClean="0"/>
              <a:t>, at least on some level.</a:t>
            </a:r>
          </a:p>
          <a:p>
            <a:endParaRPr lang="en-GB" dirty="0" smtClean="0"/>
          </a:p>
          <a:p>
            <a:r>
              <a:rPr lang="en-GB" dirty="0" smtClean="0"/>
              <a:t>One similarity between </a:t>
            </a:r>
            <a:r>
              <a:rPr lang="en-GB" dirty="0" err="1" smtClean="0"/>
              <a:t>Dorsday</a:t>
            </a:r>
            <a:r>
              <a:rPr lang="en-GB" dirty="0" smtClean="0"/>
              <a:t> and Else’s mother is that they both make requests of her that will cost her </a:t>
            </a:r>
            <a:r>
              <a:rPr lang="en-GB" dirty="0" err="1" smtClean="0"/>
              <a:t>her</a:t>
            </a:r>
            <a:r>
              <a:rPr lang="en-GB" dirty="0" smtClean="0"/>
              <a:t> dignity to </a:t>
            </a:r>
            <a:r>
              <a:rPr lang="en-GB" dirty="0" err="1" smtClean="0"/>
              <a:t>fulfill</a:t>
            </a:r>
            <a:r>
              <a:rPr lang="en-GB" dirty="0" smtClean="0"/>
              <a:t>.</a:t>
            </a:r>
          </a:p>
          <a:p>
            <a:endParaRPr lang="en-GB" dirty="0" smtClean="0"/>
          </a:p>
          <a:p>
            <a:r>
              <a:rPr lang="en-GB" dirty="0" smtClean="0"/>
              <a:t>Also significant is that Schnitzler seems to use the dream sequence to inform the reader that Else sees no way out of her situation.</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effectLst>
                  <a:outerShdw blurRad="38100" dist="38100" dir="2700000" algn="tl">
                    <a:srgbClr val="000000">
                      <a:alpha val="43137"/>
                    </a:srgbClr>
                  </a:outerShdw>
                </a:effectLst>
              </a:rPr>
              <a:t>pp 43 – 44: Why and how does she imagine her funeral?</a:t>
            </a:r>
            <a:endParaRPr lang="en-GB" dirty="0"/>
          </a:p>
        </p:txBody>
      </p:sp>
      <p:sp>
        <p:nvSpPr>
          <p:cNvPr id="3" name="Content Placeholder 2"/>
          <p:cNvSpPr>
            <a:spLocks noGrp="1"/>
          </p:cNvSpPr>
          <p:nvPr>
            <p:ph idx="1"/>
          </p:nvPr>
        </p:nvSpPr>
        <p:spPr>
          <a:xfrm>
            <a:off x="457200" y="1600200"/>
            <a:ext cx="8229600" cy="5069160"/>
          </a:xfrm>
        </p:spPr>
        <p:txBody>
          <a:bodyPr>
            <a:normAutofit/>
          </a:bodyPr>
          <a:lstStyle/>
          <a:p>
            <a:pPr algn="just"/>
            <a:r>
              <a:rPr lang="en-GB" sz="2400" dirty="0"/>
              <a:t>S</a:t>
            </a:r>
            <a:r>
              <a:rPr lang="en-GB" sz="2400" dirty="0" smtClean="0"/>
              <a:t>ignificant to note is that the mother’s attempt to minimize the difficulty of the task of approaching </a:t>
            </a:r>
            <a:r>
              <a:rPr lang="en-GB" sz="2400" dirty="0" err="1" smtClean="0"/>
              <a:t>Dorsday</a:t>
            </a:r>
            <a:r>
              <a:rPr lang="en-GB" sz="2400" dirty="0" smtClean="0"/>
              <a:t> conflicts with her intense apologies in other parts of the letter. Equally contradictory is that, even though Else’s father’s actions are presented as the singular cause that her mother is forced to make this request of her daughter, Else’s mother still attempts to minimize Else’s father’s responsibility: </a:t>
            </a:r>
          </a:p>
          <a:p>
            <a:pPr algn="just"/>
            <a:endParaRPr lang="en-GB" sz="2400" i="1" dirty="0"/>
          </a:p>
          <a:p>
            <a:pPr algn="ctr"/>
            <a:r>
              <a:rPr lang="en-GB" sz="2400" i="1" dirty="0" smtClean="0"/>
              <a:t>“Mein </a:t>
            </a:r>
            <a:r>
              <a:rPr lang="en-GB" sz="2400" i="1" dirty="0" err="1" smtClean="0"/>
              <a:t>liebes</a:t>
            </a:r>
            <a:r>
              <a:rPr lang="en-GB" sz="2400" i="1" dirty="0" smtClean="0"/>
              <a:t>, </a:t>
            </a:r>
            <a:r>
              <a:rPr lang="en-GB" sz="2400" i="1" dirty="0" err="1" smtClean="0"/>
              <a:t>liebes</a:t>
            </a:r>
            <a:r>
              <a:rPr lang="en-GB" sz="2400" i="1" dirty="0" smtClean="0"/>
              <a:t> Kind, </a:t>
            </a:r>
            <a:r>
              <a:rPr lang="en-GB" sz="2400" i="1" dirty="0" err="1" smtClean="0"/>
              <a:t>mir</a:t>
            </a:r>
            <a:r>
              <a:rPr lang="en-GB" sz="2400" i="1" dirty="0" smtClean="0"/>
              <a:t> tut </a:t>
            </a:r>
            <a:r>
              <a:rPr lang="en-GB" sz="2400" i="1" dirty="0" err="1" smtClean="0"/>
              <a:t>es</a:t>
            </a:r>
            <a:r>
              <a:rPr lang="en-GB" sz="2400" i="1" dirty="0" smtClean="0"/>
              <a:t> </a:t>
            </a:r>
            <a:r>
              <a:rPr lang="en-GB" sz="2400" i="1" dirty="0" err="1" smtClean="0"/>
              <a:t>ja</a:t>
            </a:r>
            <a:r>
              <a:rPr lang="en-GB" sz="2400" i="1" dirty="0" smtClean="0"/>
              <a:t> so </a:t>
            </a:r>
            <a:r>
              <a:rPr lang="en-GB" sz="2400" i="1" dirty="0" err="1" smtClean="0"/>
              <a:t>leid</a:t>
            </a:r>
            <a:r>
              <a:rPr lang="en-GB" sz="2400" i="1" dirty="0" smtClean="0"/>
              <a:t>, </a:t>
            </a:r>
            <a:r>
              <a:rPr lang="en-GB" sz="2400" i="1" dirty="0" err="1" smtClean="0"/>
              <a:t>daß</a:t>
            </a:r>
            <a:r>
              <a:rPr lang="en-GB" sz="2400" i="1" dirty="0" smtClean="0"/>
              <a:t> du in </a:t>
            </a:r>
            <a:r>
              <a:rPr lang="en-GB" sz="2400" i="1" dirty="0" err="1" smtClean="0"/>
              <a:t>deinen</a:t>
            </a:r>
            <a:r>
              <a:rPr lang="en-GB" sz="2400" i="1" dirty="0" smtClean="0"/>
              <a:t> </a:t>
            </a:r>
            <a:r>
              <a:rPr lang="en-GB" sz="2400" i="1" dirty="0" err="1" smtClean="0"/>
              <a:t>jungen</a:t>
            </a:r>
            <a:r>
              <a:rPr lang="en-GB" sz="2400" i="1" dirty="0" smtClean="0"/>
              <a:t> </a:t>
            </a:r>
            <a:r>
              <a:rPr lang="en-GB" sz="2400" i="1" dirty="0" err="1" smtClean="0"/>
              <a:t>Jahren</a:t>
            </a:r>
            <a:r>
              <a:rPr lang="en-GB" sz="2400" i="1" dirty="0" smtClean="0"/>
              <a:t> </a:t>
            </a:r>
            <a:r>
              <a:rPr lang="en-GB" sz="2400" i="1" dirty="0" err="1" smtClean="0"/>
              <a:t>solche</a:t>
            </a:r>
            <a:r>
              <a:rPr lang="en-GB" sz="2400" i="1" dirty="0" smtClean="0"/>
              <a:t> </a:t>
            </a:r>
            <a:r>
              <a:rPr lang="en-GB" sz="2400" i="1" dirty="0" err="1" smtClean="0"/>
              <a:t>Dinge</a:t>
            </a:r>
            <a:r>
              <a:rPr lang="en-GB" sz="2400" i="1" dirty="0" smtClean="0"/>
              <a:t> </a:t>
            </a:r>
            <a:r>
              <a:rPr lang="en-GB" sz="2400" i="1" dirty="0" err="1" smtClean="0"/>
              <a:t>mitmachen</a:t>
            </a:r>
            <a:r>
              <a:rPr lang="en-GB" sz="2400" i="1" dirty="0" smtClean="0"/>
              <a:t> </a:t>
            </a:r>
            <a:r>
              <a:rPr lang="en-GB" sz="2400" i="1" dirty="0" err="1" smtClean="0"/>
              <a:t>mußt</a:t>
            </a:r>
            <a:r>
              <a:rPr lang="en-GB" sz="2400" i="1" dirty="0" smtClean="0"/>
              <a:t>, </a:t>
            </a:r>
            <a:r>
              <a:rPr lang="en-GB" sz="2400" i="1" dirty="0" err="1" smtClean="0"/>
              <a:t>aber</a:t>
            </a:r>
            <a:r>
              <a:rPr lang="en-GB" sz="2400" i="1" dirty="0" smtClean="0"/>
              <a:t> </a:t>
            </a:r>
            <a:r>
              <a:rPr lang="en-GB" sz="2400" i="1" dirty="0" err="1" smtClean="0"/>
              <a:t>glaub</a:t>
            </a:r>
            <a:r>
              <a:rPr lang="en-GB" sz="2400" i="1" dirty="0" smtClean="0"/>
              <a:t>' </a:t>
            </a:r>
            <a:r>
              <a:rPr lang="en-GB" sz="2400" i="1" dirty="0" err="1" smtClean="0"/>
              <a:t>mir</a:t>
            </a:r>
            <a:r>
              <a:rPr lang="en-GB" sz="2400" i="1" dirty="0" smtClean="0"/>
              <a:t>, </a:t>
            </a:r>
            <a:r>
              <a:rPr lang="en-GB" sz="2400" i="1" dirty="0" err="1" smtClean="0"/>
              <a:t>der</a:t>
            </a:r>
            <a:r>
              <a:rPr lang="en-GB" sz="2400" i="1" dirty="0" smtClean="0"/>
              <a:t> Papa </a:t>
            </a:r>
            <a:r>
              <a:rPr lang="en-GB" sz="2400" i="1" dirty="0" err="1" smtClean="0"/>
              <a:t>ist</a:t>
            </a:r>
            <a:r>
              <a:rPr lang="en-GB" sz="2400" i="1" dirty="0" smtClean="0"/>
              <a:t> </a:t>
            </a:r>
            <a:r>
              <a:rPr lang="en-GB" sz="2400" i="1" dirty="0" err="1" smtClean="0"/>
              <a:t>zum</a:t>
            </a:r>
            <a:r>
              <a:rPr lang="en-GB" sz="2400" i="1" dirty="0" smtClean="0"/>
              <a:t> </a:t>
            </a:r>
            <a:r>
              <a:rPr lang="en-GB" sz="2400" i="1" dirty="0" err="1" smtClean="0"/>
              <a:t>geringsten</a:t>
            </a:r>
            <a:r>
              <a:rPr lang="en-GB" sz="2400" i="1" dirty="0" smtClean="0"/>
              <a:t> </a:t>
            </a:r>
            <a:r>
              <a:rPr lang="en-GB" sz="2400" i="1" dirty="0" err="1" smtClean="0"/>
              <a:t>Teil</a:t>
            </a:r>
            <a:r>
              <a:rPr lang="en-GB" sz="2400" i="1" dirty="0" smtClean="0"/>
              <a:t> </a:t>
            </a:r>
            <a:r>
              <a:rPr lang="en-GB" sz="2400" i="1" dirty="0" err="1" smtClean="0"/>
              <a:t>selber</a:t>
            </a:r>
            <a:r>
              <a:rPr lang="en-GB" sz="2400" i="1" dirty="0" smtClean="0"/>
              <a:t> </a:t>
            </a:r>
            <a:r>
              <a:rPr lang="en-GB" sz="2400" i="1" dirty="0" err="1" smtClean="0"/>
              <a:t>daran</a:t>
            </a:r>
            <a:r>
              <a:rPr lang="en-GB" sz="2400" i="1" dirty="0" smtClean="0"/>
              <a:t> </a:t>
            </a:r>
            <a:r>
              <a:rPr lang="en-GB" sz="2400" i="1" dirty="0" err="1" smtClean="0"/>
              <a:t>schuld</a:t>
            </a:r>
            <a:r>
              <a:rPr lang="en-GB" sz="2400" i="1" dirty="0" smtClean="0"/>
              <a:t>“ </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effectLst>
                  <a:outerShdw blurRad="38100" dist="38100" dir="2700000" algn="tl">
                    <a:srgbClr val="000000">
                      <a:alpha val="43137"/>
                    </a:srgbClr>
                  </a:outerShdw>
                </a:effectLst>
              </a:rPr>
              <a:t>pp 43 – 44: Why and how does she imagine her funeral?</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This passage serves as further evidence that the mother avoids facing reality when it threatens the </a:t>
            </a:r>
            <a:r>
              <a:rPr lang="en-GB" dirty="0" err="1" smtClean="0"/>
              <a:t>fulfillment</a:t>
            </a:r>
            <a:r>
              <a:rPr lang="en-GB" dirty="0" smtClean="0"/>
              <a:t> of her role to appear as a </a:t>
            </a:r>
            <a:r>
              <a:rPr lang="en-GB" i="1" dirty="0" smtClean="0">
                <a:solidFill>
                  <a:srgbClr val="FF0000"/>
                </a:solidFill>
              </a:rPr>
              <a:t>good wife in a good bourgeois family</a:t>
            </a:r>
            <a:r>
              <a:rPr lang="en-GB" dirty="0" smtClean="0"/>
              <a:t>, even to the point of enabling her husband’s gambling habit.</a:t>
            </a:r>
          </a:p>
          <a:p>
            <a:endParaRPr lang="en-GB" dirty="0" smtClean="0"/>
          </a:p>
          <a:p>
            <a:r>
              <a:rPr lang="en-GB" dirty="0" smtClean="0"/>
              <a:t>Else wants a man to take her away from the bourgeoisie and leave their attitudes behind her. Perhaps she dreams this in her funeral because she equates her mother with all that she wants to leave behind.</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effectLst>
                  <a:outerShdw blurRad="38100" dist="38100" dir="2700000" algn="tl">
                    <a:srgbClr val="000000">
                      <a:alpha val="43137"/>
                    </a:srgbClr>
                  </a:outerShdw>
                </a:effectLst>
              </a:rPr>
              <a:t>pp 58: Why does Else expose herself to the hotel guests?</a:t>
            </a:r>
            <a:endParaRPr lang="en-GB" dirty="0"/>
          </a:p>
        </p:txBody>
      </p:sp>
      <p:sp>
        <p:nvSpPr>
          <p:cNvPr id="3" name="Content Placeholder 2"/>
          <p:cNvSpPr>
            <a:spLocks noGrp="1"/>
          </p:cNvSpPr>
          <p:nvPr>
            <p:ph idx="1"/>
          </p:nvPr>
        </p:nvSpPr>
        <p:spPr/>
        <p:txBody>
          <a:bodyPr/>
          <a:lstStyle/>
          <a:p>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a:effectLst>
                  <a:outerShdw blurRad="38100" dist="38100" dir="2700000" algn="tl">
                    <a:srgbClr val="000000">
                      <a:alpha val="43137"/>
                    </a:srgbClr>
                  </a:outerShdw>
                </a:effectLst>
              </a:rPr>
              <a:t>pp 37-38: </a:t>
            </a:r>
            <a:r>
              <a:rPr lang="en-US" i="1" u="sng" dirty="0" err="1">
                <a:effectLst>
                  <a:outerShdw blurRad="38100" dist="38100" dir="2700000" algn="tl">
                    <a:srgbClr val="000000">
                      <a:alpha val="43137"/>
                    </a:srgbClr>
                  </a:outerShdw>
                </a:effectLst>
              </a:rPr>
              <a:t>Analyse</a:t>
            </a:r>
            <a:r>
              <a:rPr lang="en-US" i="1" u="sng" dirty="0">
                <a:effectLst>
                  <a:outerShdw blurRad="38100" dist="38100" dir="2700000" algn="tl">
                    <a:srgbClr val="000000">
                      <a:alpha val="43137"/>
                    </a:srgbClr>
                  </a:outerShdw>
                </a:effectLst>
              </a:rPr>
              <a:t> Else’s reaction to </a:t>
            </a:r>
            <a:r>
              <a:rPr lang="en-US" i="1" u="sng" dirty="0" err="1">
                <a:effectLst>
                  <a:outerShdw blurRad="38100" dist="38100" dir="2700000" algn="tl">
                    <a:srgbClr val="000000">
                      <a:alpha val="43137"/>
                    </a:srgbClr>
                  </a:outerShdw>
                </a:effectLst>
              </a:rPr>
              <a:t>Dorsday’s</a:t>
            </a:r>
            <a:r>
              <a:rPr lang="en-US" i="1" u="sng" dirty="0">
                <a:effectLst>
                  <a:outerShdw blurRad="38100" dist="38100" dir="2700000" algn="tl">
                    <a:srgbClr val="000000">
                      <a:alpha val="43137"/>
                    </a:srgbClr>
                  </a:outerShdw>
                </a:effectLst>
              </a:rPr>
              <a:t> indecent proposal</a:t>
            </a:r>
            <a:endParaRPr lang="en-GB" i="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85000" lnSpcReduction="20000"/>
          </a:bodyPr>
          <a:lstStyle/>
          <a:p>
            <a:pPr lvl="0" algn="just"/>
            <a:endParaRPr lang="en-US" dirty="0" smtClean="0"/>
          </a:p>
          <a:p>
            <a:pPr lvl="0" algn="just"/>
            <a:r>
              <a:rPr lang="en-US" dirty="0" smtClean="0"/>
              <a:t>She </a:t>
            </a:r>
            <a:r>
              <a:rPr lang="en-US" dirty="0"/>
              <a:t>has a haughty perception of herself despite her station – she regards other social class as important in relation to her </a:t>
            </a:r>
            <a:r>
              <a:rPr lang="en-US" dirty="0" smtClean="0"/>
              <a:t>own</a:t>
            </a:r>
          </a:p>
          <a:p>
            <a:pPr lvl="0" algn="just"/>
            <a:endParaRPr lang="en-GB" dirty="0"/>
          </a:p>
          <a:p>
            <a:pPr lvl="0" algn="just"/>
            <a:r>
              <a:rPr lang="de-DE" dirty="0"/>
              <a:t>“Er sieht noch immer ganz gut aus mit dem graumelierten Spitzbart. Aber sympathisch ist er nicht. Schraubt sich kuenstlich hinauf” – p. 8, lines </a:t>
            </a:r>
            <a:r>
              <a:rPr lang="de-DE" dirty="0" smtClean="0"/>
              <a:t>19-21</a:t>
            </a:r>
          </a:p>
          <a:p>
            <a:pPr lvl="0" algn="just"/>
            <a:endParaRPr lang="en-GB" dirty="0"/>
          </a:p>
          <a:p>
            <a:pPr lvl="0" algn="just"/>
            <a:r>
              <a:rPr lang="en-US" dirty="0"/>
              <a:t>When meeting </a:t>
            </a:r>
            <a:r>
              <a:rPr lang="en-US" dirty="0" err="1"/>
              <a:t>Fritzi</a:t>
            </a:r>
            <a:r>
              <a:rPr lang="en-US" dirty="0"/>
              <a:t> she regards her fate of becoming a potential “Bonne” – “Nein, </a:t>
            </a:r>
            <a:r>
              <a:rPr lang="en-US" dirty="0" err="1"/>
              <a:t>ich</a:t>
            </a:r>
            <a:r>
              <a:rPr lang="en-US" dirty="0"/>
              <a:t> </a:t>
            </a:r>
            <a:r>
              <a:rPr lang="en-US" dirty="0" err="1"/>
              <a:t>wuesste</a:t>
            </a:r>
            <a:r>
              <a:rPr lang="en-US" dirty="0"/>
              <a:t> </a:t>
            </a:r>
            <a:r>
              <a:rPr lang="en-US" dirty="0" err="1"/>
              <a:t>mir</a:t>
            </a:r>
            <a:r>
              <a:rPr lang="en-US" dirty="0"/>
              <a:t> </a:t>
            </a:r>
            <a:r>
              <a:rPr lang="en-US" dirty="0" err="1"/>
              <a:t>jedesfalls</a:t>
            </a:r>
            <a:r>
              <a:rPr lang="en-US" dirty="0"/>
              <a:t> was </a:t>
            </a:r>
            <a:r>
              <a:rPr lang="en-US" dirty="0" err="1"/>
              <a:t>Besseres</a:t>
            </a:r>
            <a:r>
              <a:rPr lang="en-US" dirty="0"/>
              <a:t>”</a:t>
            </a:r>
            <a:endParaRPr lang="en-GB" dirty="0"/>
          </a:p>
          <a:p>
            <a:pPr algn="just"/>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effectLst>
                  <a:outerShdw blurRad="38100" dist="38100" dir="2700000" algn="tl">
                    <a:srgbClr val="000000">
                      <a:alpha val="43137"/>
                    </a:srgbClr>
                  </a:outerShdw>
                </a:effectLst>
              </a:rPr>
              <a:t>pp 37-38: </a:t>
            </a:r>
            <a:r>
              <a:rPr lang="en-US" i="1" u="sng" dirty="0" err="1" smtClean="0">
                <a:effectLst>
                  <a:outerShdw blurRad="38100" dist="38100" dir="2700000" algn="tl">
                    <a:srgbClr val="000000">
                      <a:alpha val="43137"/>
                    </a:srgbClr>
                  </a:outerShdw>
                </a:effectLst>
              </a:rPr>
              <a:t>Analyse</a:t>
            </a:r>
            <a:r>
              <a:rPr lang="en-US" i="1" u="sng" dirty="0" smtClean="0">
                <a:effectLst>
                  <a:outerShdw blurRad="38100" dist="38100" dir="2700000" algn="tl">
                    <a:srgbClr val="000000">
                      <a:alpha val="43137"/>
                    </a:srgbClr>
                  </a:outerShdw>
                </a:effectLst>
              </a:rPr>
              <a:t> Else’s reaction to </a:t>
            </a:r>
            <a:r>
              <a:rPr lang="en-US" i="1" u="sng" dirty="0" err="1" smtClean="0">
                <a:effectLst>
                  <a:outerShdw blurRad="38100" dist="38100" dir="2700000" algn="tl">
                    <a:srgbClr val="000000">
                      <a:alpha val="43137"/>
                    </a:srgbClr>
                  </a:outerShdw>
                </a:effectLst>
              </a:rPr>
              <a:t>Dorsday’s</a:t>
            </a:r>
            <a:r>
              <a:rPr lang="en-US" i="1" u="sng" dirty="0" smtClean="0">
                <a:effectLst>
                  <a:outerShdw blurRad="38100" dist="38100" dir="2700000" algn="tl">
                    <a:srgbClr val="000000">
                      <a:alpha val="43137"/>
                    </a:srgbClr>
                  </a:outerShdw>
                </a:effectLst>
              </a:rPr>
              <a:t> indecent proposal</a:t>
            </a:r>
            <a:endParaRPr lang="en-GB" dirty="0"/>
          </a:p>
        </p:txBody>
      </p:sp>
      <p:sp>
        <p:nvSpPr>
          <p:cNvPr id="3" name="Content Placeholder 2"/>
          <p:cNvSpPr>
            <a:spLocks noGrp="1"/>
          </p:cNvSpPr>
          <p:nvPr>
            <p:ph idx="1"/>
          </p:nvPr>
        </p:nvSpPr>
        <p:spPr/>
        <p:txBody>
          <a:bodyPr>
            <a:normAutofit fontScale="85000" lnSpcReduction="20000"/>
          </a:bodyPr>
          <a:lstStyle/>
          <a:p>
            <a:pPr lvl="0" algn="just"/>
            <a:endParaRPr lang="en-US" dirty="0" smtClean="0"/>
          </a:p>
          <a:p>
            <a:pPr lvl="0" algn="just"/>
            <a:r>
              <a:rPr lang="en-US" dirty="0" smtClean="0"/>
              <a:t>Regarding </a:t>
            </a:r>
            <a:r>
              <a:rPr lang="en-US" dirty="0"/>
              <a:t>the offer to smoke pot with </a:t>
            </a:r>
            <a:r>
              <a:rPr lang="en-US" dirty="0" err="1"/>
              <a:t>Marinefaehnrich</a:t>
            </a:r>
            <a:r>
              <a:rPr lang="en-US" dirty="0"/>
              <a:t> </a:t>
            </a:r>
            <a:r>
              <a:rPr lang="en-US" dirty="0" err="1"/>
              <a:t>Brandel</a:t>
            </a:r>
            <a:r>
              <a:rPr lang="en-US" dirty="0"/>
              <a:t> – she says he has “</a:t>
            </a:r>
            <a:r>
              <a:rPr lang="en-US" dirty="0" err="1"/>
              <a:t>prachtvolle</a:t>
            </a:r>
            <a:r>
              <a:rPr lang="en-US" dirty="0"/>
              <a:t> </a:t>
            </a:r>
            <a:r>
              <a:rPr lang="en-US" dirty="0" err="1"/>
              <a:t>Visionen</a:t>
            </a:r>
            <a:r>
              <a:rPr lang="en-US" dirty="0"/>
              <a:t>” if he thinks he can ask her – probably due to </a:t>
            </a:r>
            <a:r>
              <a:rPr lang="en-US" dirty="0" smtClean="0"/>
              <a:t>rank</a:t>
            </a:r>
          </a:p>
          <a:p>
            <a:pPr lvl="0" algn="just"/>
            <a:endParaRPr lang="en-GB" dirty="0"/>
          </a:p>
          <a:p>
            <a:pPr lvl="0" algn="just"/>
            <a:r>
              <a:rPr lang="en-US" dirty="0"/>
              <a:t>She constantly questions whether what she has done in social contexts was appropriate – as well as others. This includes considering whether she bowed too low, was too friendly, too aloof, etc</a:t>
            </a:r>
            <a:r>
              <a:rPr lang="en-US" dirty="0" smtClean="0"/>
              <a:t>.</a:t>
            </a:r>
          </a:p>
          <a:p>
            <a:pPr lvl="0" algn="just"/>
            <a:endParaRPr lang="en-GB" dirty="0"/>
          </a:p>
          <a:p>
            <a:pPr lvl="0" algn="just"/>
            <a:r>
              <a:rPr lang="de-DE" dirty="0"/>
              <a:t>“Lustig waer’s, wenn er ploetzlich um meine Hand anhielte” – p. 26, line 11</a:t>
            </a:r>
            <a:endParaRPr lang="en-GB" dirty="0"/>
          </a:p>
          <a:p>
            <a:pPr algn="just"/>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u="sng" dirty="0" smtClean="0">
                <a:effectLst>
                  <a:outerShdw blurRad="38100" dist="38100" dir="2700000" algn="tl">
                    <a:srgbClr val="000000">
                      <a:alpha val="43137"/>
                    </a:srgbClr>
                  </a:outerShdw>
                </a:effectLst>
              </a:rPr>
              <a:t>The Proposal</a:t>
            </a:r>
            <a:endParaRPr lang="en-GB" dirty="0"/>
          </a:p>
        </p:txBody>
      </p:sp>
      <p:sp>
        <p:nvSpPr>
          <p:cNvPr id="3" name="Content Placeholder 2"/>
          <p:cNvSpPr>
            <a:spLocks noGrp="1"/>
          </p:cNvSpPr>
          <p:nvPr>
            <p:ph idx="1"/>
          </p:nvPr>
        </p:nvSpPr>
        <p:spPr/>
        <p:txBody>
          <a:bodyPr/>
          <a:lstStyle/>
          <a:p>
            <a:pPr lvl="1" algn="just">
              <a:buFont typeface="Arial" pitchFamily="34" charset="0"/>
              <a:buChar char="•"/>
            </a:pPr>
            <a:r>
              <a:rPr lang="en-US" dirty="0"/>
              <a:t>He wishes to see her naked for 15 minutes in his room or </a:t>
            </a:r>
            <a:r>
              <a:rPr lang="en-US" dirty="0" smtClean="0"/>
              <a:t>outside.</a:t>
            </a:r>
          </a:p>
          <a:p>
            <a:pPr lvl="1" algn="just">
              <a:buFont typeface="Arial" pitchFamily="34" charset="0"/>
              <a:buChar char="•"/>
            </a:pPr>
            <a:endParaRPr lang="en-GB" dirty="0"/>
          </a:p>
          <a:p>
            <a:pPr lvl="1" algn="just">
              <a:buFont typeface="Arial" pitchFamily="34" charset="0"/>
              <a:buChar char="•"/>
            </a:pPr>
            <a:r>
              <a:rPr lang="en-US" dirty="0"/>
              <a:t>Naturally she sees herself as above him as we’ve seen in her </a:t>
            </a:r>
            <a:r>
              <a:rPr lang="en-US" dirty="0" err="1"/>
              <a:t>demeanour</a:t>
            </a:r>
            <a:r>
              <a:rPr lang="en-US" dirty="0"/>
              <a:t> so this proposal is unutterably shocking to </a:t>
            </a:r>
            <a:r>
              <a:rPr lang="en-US" dirty="0" smtClean="0"/>
              <a:t>her.</a:t>
            </a:r>
          </a:p>
          <a:p>
            <a:pPr lvl="1" algn="just">
              <a:buFont typeface="Arial" pitchFamily="34" charset="0"/>
              <a:buChar char="•"/>
            </a:pPr>
            <a:endParaRPr lang="en-GB" dirty="0" smtClean="0"/>
          </a:p>
          <a:p>
            <a:pPr lvl="1" algn="just">
              <a:buFont typeface="Arial" pitchFamily="34" charset="0"/>
              <a:buChar char="•"/>
            </a:pPr>
            <a:r>
              <a:rPr lang="en-US" dirty="0" smtClean="0"/>
              <a:t>She </a:t>
            </a:r>
            <a:r>
              <a:rPr lang="en-US" dirty="0"/>
              <a:t>is shocked, but doesn’t say no to him straight </a:t>
            </a:r>
            <a:r>
              <a:rPr lang="en-US" dirty="0" smtClean="0"/>
              <a:t>away.</a:t>
            </a:r>
            <a:endParaRPr lang="en-GB" dirty="0"/>
          </a:p>
          <a:p>
            <a:pPr algn="just"/>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u="sng" dirty="0" smtClean="0">
                <a:effectLst>
                  <a:outerShdw blurRad="38100" dist="38100" dir="2700000" algn="tl">
                    <a:srgbClr val="000000">
                      <a:alpha val="43137"/>
                    </a:srgbClr>
                  </a:outerShdw>
                </a:effectLst>
              </a:rPr>
              <a:t>The Proposal</a:t>
            </a:r>
            <a:endParaRPr lang="en-GB" dirty="0"/>
          </a:p>
        </p:txBody>
      </p:sp>
      <p:sp>
        <p:nvSpPr>
          <p:cNvPr id="3" name="Content Placeholder 2"/>
          <p:cNvSpPr>
            <a:spLocks noGrp="1"/>
          </p:cNvSpPr>
          <p:nvPr>
            <p:ph idx="1"/>
          </p:nvPr>
        </p:nvSpPr>
        <p:spPr/>
        <p:txBody>
          <a:bodyPr>
            <a:normAutofit/>
          </a:bodyPr>
          <a:lstStyle/>
          <a:p>
            <a:pPr lvl="1" algn="just">
              <a:buFont typeface="Arial" pitchFamily="34" charset="0"/>
              <a:buChar char="•"/>
            </a:pPr>
            <a:r>
              <a:rPr lang="en-US" sz="2400" dirty="0"/>
              <a:t>She repeatedly calls him all variations of “</a:t>
            </a:r>
            <a:r>
              <a:rPr lang="en-US" sz="2400" dirty="0" err="1"/>
              <a:t>Schuft</a:t>
            </a:r>
            <a:r>
              <a:rPr lang="en-US" sz="2400" dirty="0"/>
              <a:t>” – a </a:t>
            </a:r>
            <a:r>
              <a:rPr lang="en-US" sz="2400" dirty="0" smtClean="0"/>
              <a:t>wretch.</a:t>
            </a:r>
          </a:p>
          <a:p>
            <a:pPr lvl="1" algn="just">
              <a:buFont typeface="Arial" pitchFamily="34" charset="0"/>
              <a:buChar char="•"/>
            </a:pPr>
            <a:endParaRPr lang="en-US" sz="2400" dirty="0" smtClean="0"/>
          </a:p>
          <a:p>
            <a:pPr lvl="1" algn="just">
              <a:buFont typeface="Arial" pitchFamily="34" charset="0"/>
              <a:buChar char="•"/>
            </a:pPr>
            <a:r>
              <a:rPr lang="en-US" sz="2400" dirty="0" smtClean="0"/>
              <a:t>Doing it repeatedly to many men for more money (sarcastic).</a:t>
            </a:r>
          </a:p>
          <a:p>
            <a:pPr lvl="1" algn="just">
              <a:buFont typeface="Arial" pitchFamily="34" charset="0"/>
              <a:buChar char="•"/>
            </a:pPr>
            <a:endParaRPr lang="en-GB" sz="2400" dirty="0" smtClean="0"/>
          </a:p>
          <a:p>
            <a:pPr lvl="1" algn="just">
              <a:buFont typeface="Arial" pitchFamily="34" charset="0"/>
              <a:buChar char="•"/>
            </a:pPr>
            <a:r>
              <a:rPr lang="en-US" sz="2400" dirty="0" smtClean="0"/>
              <a:t>Her </a:t>
            </a:r>
            <a:r>
              <a:rPr lang="en-US" sz="2400" dirty="0"/>
              <a:t>thought process takes over again and she considers the situation and other </a:t>
            </a:r>
            <a:r>
              <a:rPr lang="en-US" sz="2400" dirty="0" smtClean="0"/>
              <a:t>options:</a:t>
            </a:r>
            <a:endParaRPr lang="en-GB" sz="2400" dirty="0"/>
          </a:p>
          <a:p>
            <a:pPr lvl="2" algn="just">
              <a:buNone/>
            </a:pPr>
            <a:r>
              <a:rPr lang="en-US" dirty="0" smtClean="0"/>
              <a:t>- Allowing </a:t>
            </a:r>
            <a:r>
              <a:rPr lang="en-US" dirty="0"/>
              <a:t>her father to kill himself and then do the same</a:t>
            </a:r>
            <a:endParaRPr lang="en-GB" dirty="0"/>
          </a:p>
          <a:p>
            <a:pPr lvl="2" algn="just">
              <a:buFontTx/>
              <a:buChar char="-"/>
            </a:pPr>
            <a:r>
              <a:rPr lang="en-US" dirty="0" smtClean="0"/>
              <a:t>Going </a:t>
            </a:r>
            <a:r>
              <a:rPr lang="en-US" dirty="0"/>
              <a:t>to Dr. F and pleading with </a:t>
            </a:r>
            <a:r>
              <a:rPr lang="en-US" dirty="0" smtClean="0"/>
              <a:t>him</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a:effectLst>
                  <a:outerShdw blurRad="38100" dist="38100" dir="2700000" algn="tl">
                    <a:srgbClr val="000000">
                      <a:alpha val="43137"/>
                    </a:srgbClr>
                  </a:outerShdw>
                </a:effectLst>
              </a:rPr>
              <a:t>pp 38, line 29: Why does she refer to herself as a “</a:t>
            </a:r>
            <a:r>
              <a:rPr lang="en-US" i="1" u="sng" dirty="0" err="1">
                <a:effectLst>
                  <a:outerShdw blurRad="38100" dist="38100" dir="2700000" algn="tl">
                    <a:srgbClr val="000000">
                      <a:alpha val="43137"/>
                    </a:srgbClr>
                  </a:outerShdw>
                </a:effectLst>
              </a:rPr>
              <a:t>Luder</a:t>
            </a:r>
            <a:r>
              <a:rPr lang="en-US" i="1" u="sng" dirty="0">
                <a:effectLst>
                  <a:outerShdw blurRad="38100" dist="38100" dir="2700000" algn="tl">
                    <a:srgbClr val="000000">
                      <a:alpha val="43137"/>
                    </a:srgbClr>
                  </a:outerShdw>
                </a:effectLst>
              </a:rPr>
              <a:t>”?</a:t>
            </a:r>
            <a:endParaRPr lang="en-GB" i="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pPr lvl="0" algn="just"/>
            <a:endParaRPr lang="en-US" dirty="0" smtClean="0"/>
          </a:p>
          <a:p>
            <a:pPr lvl="0" algn="just"/>
            <a:r>
              <a:rPr lang="en-US" dirty="0" smtClean="0"/>
              <a:t>She </a:t>
            </a:r>
            <a:r>
              <a:rPr lang="en-US" dirty="0"/>
              <a:t>tells a story of one time she was in </a:t>
            </a:r>
            <a:r>
              <a:rPr lang="en-US" dirty="0" err="1"/>
              <a:t>Gmunden</a:t>
            </a:r>
            <a:r>
              <a:rPr lang="en-US" dirty="0"/>
              <a:t> and was on the balcony in a negligee when two boys in a boat saw </a:t>
            </a:r>
            <a:r>
              <a:rPr lang="en-US" dirty="0" smtClean="0"/>
              <a:t>her.</a:t>
            </a:r>
          </a:p>
          <a:p>
            <a:pPr lvl="0" algn="just"/>
            <a:endParaRPr lang="en-US" dirty="0"/>
          </a:p>
          <a:p>
            <a:pPr lvl="0" algn="just"/>
            <a:r>
              <a:rPr lang="en-US" dirty="0" smtClean="0"/>
              <a:t>She </a:t>
            </a:r>
            <a:r>
              <a:rPr lang="en-US" dirty="0"/>
              <a:t>calls herself a hussy because she relishes the fact they saw her – she’s an exhibitionist. We can infer this from the rest of the story. She thinks highly of herself.</a:t>
            </a:r>
            <a:endParaRPr lang="en-GB" dirty="0"/>
          </a:p>
          <a:p>
            <a:pPr algn="just"/>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i="1" u="sng" dirty="0" smtClean="0">
                <a:effectLst>
                  <a:outerShdw blurRad="38100" dist="38100" dir="2700000" algn="tl">
                    <a:srgbClr val="000000">
                      <a:alpha val="43137"/>
                    </a:srgbClr>
                  </a:outerShdw>
                </a:effectLst>
              </a:rPr>
              <a:t>pp 39, lines 16 – 17: the difference between </a:t>
            </a:r>
            <a:r>
              <a:rPr lang="en-US" sz="3600" i="1" u="sng" dirty="0" err="1" smtClean="0">
                <a:effectLst>
                  <a:outerShdw blurRad="38100" dist="38100" dir="2700000" algn="tl">
                    <a:srgbClr val="000000">
                      <a:alpha val="43137"/>
                    </a:srgbClr>
                  </a:outerShdw>
                </a:effectLst>
              </a:rPr>
              <a:t>Luder</a:t>
            </a:r>
            <a:r>
              <a:rPr lang="en-US" sz="3600" i="1" u="sng" dirty="0" smtClean="0">
                <a:effectLst>
                  <a:outerShdw blurRad="38100" dist="38100" dir="2700000" algn="tl">
                    <a:srgbClr val="000000">
                      <a:alpha val="43137"/>
                    </a:srgbClr>
                  </a:outerShdw>
                </a:effectLst>
              </a:rPr>
              <a:t> and </a:t>
            </a:r>
            <a:r>
              <a:rPr lang="en-US" sz="3600" i="1" u="sng" dirty="0" err="1" smtClean="0">
                <a:effectLst>
                  <a:outerShdw blurRad="38100" dist="38100" dir="2700000" algn="tl">
                    <a:srgbClr val="000000">
                      <a:alpha val="43137"/>
                    </a:srgbClr>
                  </a:outerShdw>
                </a:effectLst>
              </a:rPr>
              <a:t>Dirne</a:t>
            </a:r>
            <a:r>
              <a:rPr lang="en-US" sz="3600" i="1" u="sng" dirty="0" smtClean="0">
                <a:effectLst>
                  <a:outerShdw blurRad="38100" dist="38100" dir="2700000" algn="tl">
                    <a:srgbClr val="000000">
                      <a:alpha val="43137"/>
                    </a:srgbClr>
                  </a:outerShdw>
                </a:effectLst>
              </a:rPr>
              <a:t>, as seen by Else</a:t>
            </a:r>
            <a:endParaRPr lang="en-GB" sz="3600" dirty="0"/>
          </a:p>
        </p:txBody>
      </p:sp>
      <p:sp>
        <p:nvSpPr>
          <p:cNvPr id="3" name="Content Placeholder 2"/>
          <p:cNvSpPr>
            <a:spLocks noGrp="1"/>
          </p:cNvSpPr>
          <p:nvPr>
            <p:ph idx="1"/>
          </p:nvPr>
        </p:nvSpPr>
        <p:spPr/>
        <p:txBody>
          <a:bodyPr>
            <a:normAutofit fontScale="92500" lnSpcReduction="20000"/>
          </a:bodyPr>
          <a:lstStyle/>
          <a:p>
            <a:pPr algn="ctr"/>
            <a:r>
              <a:rPr lang="de-DE" sz="2800" i="1" dirty="0" smtClean="0"/>
              <a:t>„Nein, ich verkaufe mich nicht. Niemals. Nie werde ich mich verkaufen. Ich schenke mich her. Ja, wenn ich einmal den Rechten finde, schenke ich mich her. Aber ich verkaufe mich nicht. Ein </a:t>
            </a:r>
            <a:r>
              <a:rPr lang="de-DE" sz="2800" i="1" dirty="0" smtClean="0">
                <a:solidFill>
                  <a:srgbClr val="FF0000"/>
                </a:solidFill>
              </a:rPr>
              <a:t>Luder</a:t>
            </a:r>
            <a:r>
              <a:rPr lang="de-DE" sz="2800" i="1" dirty="0" smtClean="0"/>
              <a:t> will ich sein, aber nicht eine </a:t>
            </a:r>
            <a:r>
              <a:rPr lang="de-DE" sz="2800" i="1" dirty="0" smtClean="0">
                <a:solidFill>
                  <a:srgbClr val="FF0000"/>
                </a:solidFill>
              </a:rPr>
              <a:t>Dirne</a:t>
            </a:r>
            <a:r>
              <a:rPr lang="de-DE" sz="2800" i="1" dirty="0" smtClean="0"/>
              <a:t>.“</a:t>
            </a:r>
          </a:p>
          <a:p>
            <a:endParaRPr lang="de-DE" dirty="0" smtClean="0"/>
          </a:p>
          <a:p>
            <a:r>
              <a:rPr lang="de-DE" dirty="0" smtClean="0"/>
              <a:t>Else says she will be a hussy but not a prostitute. She does not want to “sell“</a:t>
            </a:r>
            <a:r>
              <a:rPr lang="en-GB" dirty="0" smtClean="0"/>
              <a:t> herself by showing her body to </a:t>
            </a:r>
            <a:r>
              <a:rPr lang="en-GB" dirty="0" err="1" smtClean="0"/>
              <a:t>Dorsday</a:t>
            </a:r>
            <a:r>
              <a:rPr lang="en-GB" dirty="0" smtClean="0"/>
              <a:t>. Here we translate </a:t>
            </a:r>
            <a:r>
              <a:rPr lang="en-GB" dirty="0" err="1" smtClean="0"/>
              <a:t>Luder</a:t>
            </a:r>
            <a:r>
              <a:rPr lang="en-GB" dirty="0" smtClean="0"/>
              <a:t> as hussy and </a:t>
            </a:r>
            <a:r>
              <a:rPr lang="en-GB" dirty="0" err="1" smtClean="0"/>
              <a:t>Dirne</a:t>
            </a:r>
            <a:r>
              <a:rPr lang="en-GB" dirty="0" smtClean="0"/>
              <a:t> as prostitute. She mentions that she is a self confessed hussy on other occasions.</a:t>
            </a:r>
            <a:endParaRPr lang="de-DE"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effectLst>
                  <a:outerShdw blurRad="38100" dist="38100" dir="2700000" algn="tl">
                    <a:srgbClr val="000000">
                      <a:alpha val="43137"/>
                    </a:srgbClr>
                  </a:outerShdw>
                </a:effectLst>
              </a:rPr>
              <a:t>pp 43 – 44: Why and how does she imagine her funeral?</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It appears that Schnitzler perhaps aims at depicting the mother as attempting to functionalize her daughter to preserve the behaviours of her own generation. </a:t>
            </a:r>
          </a:p>
          <a:p>
            <a:endParaRPr lang="en-GB" dirty="0" smtClean="0"/>
          </a:p>
          <a:p>
            <a:r>
              <a:rPr lang="en-GB" dirty="0" smtClean="0"/>
              <a:t> It is noteworthy that throughout much of this text, Schnitzler seems to direct more of Else’s anger toward her mother than toward her father, despite </a:t>
            </a:r>
            <a:r>
              <a:rPr lang="en-GB" i="1" dirty="0" smtClean="0"/>
              <a:t>his</a:t>
            </a:r>
            <a:r>
              <a:rPr lang="en-GB" dirty="0" smtClean="0"/>
              <a:t> gambling was to blame.</a:t>
            </a:r>
          </a:p>
          <a:p>
            <a:endParaRPr lang="en-GB" dirty="0"/>
          </a:p>
          <a:p>
            <a:r>
              <a:rPr lang="en-GB" dirty="0" smtClean="0"/>
              <a:t>These things are seen when Else envisages her funeral.</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effectLst>
                  <a:outerShdw blurRad="38100" dist="38100" dir="2700000" algn="tl">
                    <a:srgbClr val="000000">
                      <a:alpha val="43137"/>
                    </a:srgbClr>
                  </a:outerShdw>
                </a:effectLst>
              </a:rPr>
              <a:t>pp 43 – 44: Why and how does she imagine her funeral?</a:t>
            </a:r>
            <a:endParaRPr lang="en-GB" dirty="0"/>
          </a:p>
        </p:txBody>
      </p:sp>
      <p:sp>
        <p:nvSpPr>
          <p:cNvPr id="3" name="Content Placeholder 2"/>
          <p:cNvSpPr>
            <a:spLocks noGrp="1"/>
          </p:cNvSpPr>
          <p:nvPr>
            <p:ph idx="1"/>
          </p:nvPr>
        </p:nvSpPr>
        <p:spPr/>
        <p:txBody>
          <a:bodyPr>
            <a:normAutofit fontScale="85000" lnSpcReduction="10000"/>
          </a:bodyPr>
          <a:lstStyle/>
          <a:p>
            <a:pPr algn="just"/>
            <a:r>
              <a:rPr lang="en-GB" dirty="0" smtClean="0"/>
              <a:t>Else falls asleep while sitting on a park bench and dreams that she is dead and envisions the details of her own funeral.</a:t>
            </a:r>
          </a:p>
          <a:p>
            <a:pPr algn="just"/>
            <a:endParaRPr lang="en-GB" dirty="0" smtClean="0"/>
          </a:p>
          <a:p>
            <a:pPr algn="just"/>
            <a:r>
              <a:rPr lang="en-GB" dirty="0" smtClean="0"/>
              <a:t>Schnitzler depicts Else as dreaming that as she lay dead she notices that </a:t>
            </a:r>
            <a:r>
              <a:rPr lang="en-GB" dirty="0" err="1" smtClean="0"/>
              <a:t>Dorsday</a:t>
            </a:r>
            <a:r>
              <a:rPr lang="en-GB" dirty="0" smtClean="0"/>
              <a:t> is beckoning someone over to himself.</a:t>
            </a:r>
          </a:p>
          <a:p>
            <a:pPr algn="just"/>
            <a:endParaRPr lang="en-GB" dirty="0" smtClean="0"/>
          </a:p>
          <a:p>
            <a:pPr algn="just"/>
            <a:r>
              <a:rPr lang="en-GB" dirty="0" smtClean="0"/>
              <a:t>Else realizes that it is her mother coming down the stairs. Her mother goes to </a:t>
            </a:r>
            <a:r>
              <a:rPr lang="en-GB" dirty="0" err="1" smtClean="0"/>
              <a:t>Dorsday</a:t>
            </a:r>
            <a:r>
              <a:rPr lang="en-GB" dirty="0" smtClean="0"/>
              <a:t> and kisses his hand and the two of them whisper amongst themselves.</a:t>
            </a:r>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TotalTime>
  <Words>1080</Words>
  <Application>Microsoft Macintosh PowerPoint</Application>
  <PresentationFormat>On-screen Show (4:3)</PresentationFormat>
  <Paragraphs>70</Paragraphs>
  <Slides>14</Slides>
  <Notes>0</Notes>
  <HiddenSlides>0</HiddenSlides>
  <MMClips>0</MMClips>
  <ScaleCrop>false</ScaleCrop>
  <HeadingPairs>
    <vt:vector size="4" baseType="variant">
      <vt:variant>
        <vt:lpstr>Design Template</vt:lpstr>
      </vt:variant>
      <vt:variant>
        <vt:i4>1</vt:i4>
      </vt:variant>
      <vt:variant>
        <vt:lpstr>Slide Titles</vt:lpstr>
      </vt:variant>
      <vt:variant>
        <vt:i4>14</vt:i4>
      </vt:variant>
    </vt:vector>
  </HeadingPairs>
  <TitlesOfParts>
    <vt:vector size="15" baseType="lpstr">
      <vt:lpstr>Office Theme</vt:lpstr>
      <vt:lpstr>Worksheet 3</vt:lpstr>
      <vt:lpstr>pp 37-38: Analyse Else’s reaction to Dorsday’s indecent proposal</vt:lpstr>
      <vt:lpstr>pp 37-38: Analyse Else’s reaction to Dorsday’s indecent proposal</vt:lpstr>
      <vt:lpstr>The Proposal</vt:lpstr>
      <vt:lpstr>The Proposal</vt:lpstr>
      <vt:lpstr>pp 38, line 29: Why does she refer to herself as a “Luder”?</vt:lpstr>
      <vt:lpstr>pp 39, lines 16 – 17: the difference between Luder and Dirne, as seen by Else</vt:lpstr>
      <vt:lpstr>pp 43 – 44: Why and how does she imagine her funeral?</vt:lpstr>
      <vt:lpstr>pp 43 – 44: Why and how does she imagine her funeral?</vt:lpstr>
      <vt:lpstr>pp 43 – 44: Why and how does she imagine her funeral?</vt:lpstr>
      <vt:lpstr>pp 43 – 44: Why and how does she imagine her funeral?</vt:lpstr>
      <vt:lpstr>pp 43 – 44: Why and how does she imagine her funeral?</vt:lpstr>
      <vt:lpstr>pp 43 – 44: Why and how does she imagine her funeral?</vt:lpstr>
      <vt:lpstr>pp 58: Why does Else expose herself to the hotel guests?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Helen</dc:creator>
  <cp:lastModifiedBy>Anne Fuchs</cp:lastModifiedBy>
  <cp:revision>9</cp:revision>
  <dcterms:created xsi:type="dcterms:W3CDTF">2013-11-11T10:14:46Z</dcterms:created>
  <dcterms:modified xsi:type="dcterms:W3CDTF">2013-11-11T10:15:14Z</dcterms:modified>
</cp:coreProperties>
</file>