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7" r:id="rId9"/>
    <p:sldId id="263" r:id="rId10"/>
    <p:sldId id="265"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65628A67-529A-4D02-A04A-1FA699FAE89D}" type="slidenum">
              <a:rPr lang="en-GB" smtClean="0"/>
              <a:t>‹#›</a:t>
            </a:fld>
            <a:endParaRPr lang="en-GB"/>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5731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48D1C-F8D3-4A8A-9630-B59426BFF402}" type="datetimeFigureOut">
              <a:rPr lang="en-GB" smtClean="0"/>
              <a:t>15/10/2014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2060455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532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4512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207968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3745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2700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632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9244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3737185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48D1C-F8D3-4A8A-9630-B59426BFF402}" type="datetimeFigureOut">
              <a:rPr lang="en-GB" smtClean="0"/>
              <a:t>15/10/2014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28A67-529A-4D02-A04A-1FA699FAE89D}" type="slidenum">
              <a:rPr lang="en-GB" smtClean="0"/>
              <a:t>‹#›</a:t>
            </a:fld>
            <a:endParaRPr lang="en-GB"/>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3301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748D1C-F8D3-4A8A-9630-B59426BFF402}" type="datetimeFigureOut">
              <a:rPr lang="en-GB" smtClean="0"/>
              <a:t>15/10/2014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1448688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748D1C-F8D3-4A8A-9630-B59426BFF402}" type="datetimeFigureOut">
              <a:rPr lang="en-GB" smtClean="0"/>
              <a:t>15/10/2014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5628A67-529A-4D02-A04A-1FA699FAE89D}" type="slidenum">
              <a:rPr lang="en-GB" smtClean="0"/>
              <a:t>‹#›</a:t>
            </a:fld>
            <a:endParaRPr lang="en-GB"/>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1412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748D1C-F8D3-4A8A-9630-B59426BFF402}" type="datetimeFigureOut">
              <a:rPr lang="en-GB" smtClean="0"/>
              <a:t>15/10/2014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628A67-529A-4D02-A04A-1FA699FAE89D}"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5898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748D1C-F8D3-4A8A-9630-B59426BFF402}" type="datetimeFigureOut">
              <a:rPr lang="en-GB" smtClean="0"/>
              <a:t>15/10/2014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3360284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48D1C-F8D3-4A8A-9630-B59426BFF402}" type="datetimeFigureOut">
              <a:rPr lang="en-GB" smtClean="0"/>
              <a:t>15/10/2014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28A67-529A-4D02-A04A-1FA699FAE89D}" type="slidenum">
              <a:rPr lang="en-GB" smtClean="0"/>
              <a:t>‹#›</a:t>
            </a:fld>
            <a:endParaRPr lang="en-GB"/>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136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48D1C-F8D3-4A8A-9630-B59426BFF402}" type="datetimeFigureOut">
              <a:rPr lang="en-GB" smtClean="0"/>
              <a:t>15/10/2014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28A67-529A-4D02-A04A-1FA699FAE89D}" type="slidenum">
              <a:rPr lang="en-GB" smtClean="0"/>
              <a:t>‹#›</a:t>
            </a:fld>
            <a:endParaRPr lang="en-GB"/>
          </a:p>
        </p:txBody>
      </p:sp>
    </p:spTree>
    <p:extLst>
      <p:ext uri="{BB962C8B-B14F-4D97-AF65-F5344CB8AC3E}">
        <p14:creationId xmlns:p14="http://schemas.microsoft.com/office/powerpoint/2010/main" val="2917662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1748D1C-F8D3-4A8A-9630-B59426BFF402}" type="datetimeFigureOut">
              <a:rPr lang="en-GB" smtClean="0"/>
              <a:t>15/10/2014</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5628A67-529A-4D02-A04A-1FA699FAE89D}" type="slidenum">
              <a:rPr lang="en-GB" smtClean="0"/>
              <a:t>‹#›</a:t>
            </a:fld>
            <a:endParaRPr lang="en-GB"/>
          </a:p>
        </p:txBody>
      </p:sp>
    </p:spTree>
    <p:extLst>
      <p:ext uri="{BB962C8B-B14F-4D97-AF65-F5344CB8AC3E}">
        <p14:creationId xmlns:p14="http://schemas.microsoft.com/office/powerpoint/2010/main" val="135667825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Nathan der Weise</a:t>
            </a:r>
            <a:endParaRPr lang="en-GB" dirty="0"/>
          </a:p>
        </p:txBody>
      </p:sp>
      <p:sp>
        <p:nvSpPr>
          <p:cNvPr id="3" name="Subtitle 2"/>
          <p:cNvSpPr>
            <a:spLocks noGrp="1"/>
          </p:cNvSpPr>
          <p:nvPr>
            <p:ph type="subTitle" idx="1"/>
          </p:nvPr>
        </p:nvSpPr>
        <p:spPr/>
        <p:txBody>
          <a:bodyPr/>
          <a:lstStyle/>
          <a:p>
            <a:r>
              <a:rPr lang="en-GB" dirty="0" smtClean="0"/>
              <a:t>Group 1</a:t>
            </a:r>
            <a:endParaRPr lang="en-GB" dirty="0"/>
          </a:p>
        </p:txBody>
      </p:sp>
    </p:spTree>
    <p:extLst>
      <p:ext uri="{BB962C8B-B14F-4D97-AF65-F5344CB8AC3E}">
        <p14:creationId xmlns:p14="http://schemas.microsoft.com/office/powerpoint/2010/main" val="979325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What form does Lessing's cosmopolitan vision take - and it what ways might one argue it is flawed</a:t>
            </a:r>
            <a:r>
              <a:rPr lang="en-GB" i="1" dirty="0" smtClean="0"/>
              <a:t>?</a:t>
            </a:r>
            <a:endParaRPr lang="en-GB" dirty="0"/>
          </a:p>
        </p:txBody>
      </p:sp>
      <p:sp>
        <p:nvSpPr>
          <p:cNvPr id="3" name="Content Placeholder 2"/>
          <p:cNvSpPr>
            <a:spLocks noGrp="1"/>
          </p:cNvSpPr>
          <p:nvPr>
            <p:ph idx="1"/>
          </p:nvPr>
        </p:nvSpPr>
        <p:spPr>
          <a:xfrm>
            <a:off x="1295401" y="2556931"/>
            <a:ext cx="9601196" cy="3481403"/>
          </a:xfrm>
        </p:spPr>
        <p:txBody>
          <a:bodyPr>
            <a:normAutofit fontScale="55000" lnSpcReduction="20000"/>
          </a:bodyPr>
          <a:lstStyle/>
          <a:p>
            <a:pPr marL="0" indent="0">
              <a:buNone/>
            </a:pPr>
            <a:r>
              <a:rPr lang="en-GB" dirty="0"/>
              <a:t>Cosmopolitan: </a:t>
            </a:r>
            <a:r>
              <a:rPr lang="en-GB" i="1" dirty="0"/>
              <a:t>“Pertinent or common to the whole world</a:t>
            </a:r>
            <a:r>
              <a:rPr lang="en-GB" i="1" dirty="0" smtClean="0"/>
              <a:t>.”</a:t>
            </a:r>
            <a:endParaRPr lang="en-GB" dirty="0"/>
          </a:p>
          <a:p>
            <a:pPr marL="0" indent="0">
              <a:buNone/>
            </a:pPr>
            <a:r>
              <a:rPr lang="en-GB" dirty="0"/>
              <a:t>Lessing’s cosmopolitan view in Nathan der Weise is formed by the realisation of the 3 main characters all of different religious backgrounds that they are in fact not all that different</a:t>
            </a:r>
            <a:r>
              <a:rPr lang="en-GB" dirty="0" smtClean="0"/>
              <a:t>.</a:t>
            </a:r>
            <a:endParaRPr lang="en-GB" dirty="0"/>
          </a:p>
          <a:p>
            <a:pPr marL="0" indent="0">
              <a:buNone/>
            </a:pPr>
            <a:r>
              <a:rPr lang="en-GB" dirty="0"/>
              <a:t>Turnings points towards cosmopolitanism:</a:t>
            </a:r>
          </a:p>
          <a:p>
            <a:pPr lvl="0"/>
            <a:r>
              <a:rPr lang="en-GB" dirty="0"/>
              <a:t>After seeing Nathan shed a tear onto his cloak, the Templar accepts Nathan’s offer of friendship and throws away any previous grudge he had against Jews. Perhaps the fact he saw Nathan show some true emotion changed his preconception about Jews and realised that they are in fact just like anyone else. </a:t>
            </a:r>
            <a:r>
              <a:rPr lang="de-DE" dirty="0"/>
              <a:t>“Eine Träne fiel darauf” – Nathan, P53, l. 1252; “Wir müssen, müssen Freunde werden”- </a:t>
            </a:r>
            <a:r>
              <a:rPr lang="de-DE" dirty="0" err="1"/>
              <a:t>Templar</a:t>
            </a:r>
            <a:r>
              <a:rPr lang="de-DE" dirty="0"/>
              <a:t>, P55, l. 1319.</a:t>
            </a:r>
            <a:endParaRPr lang="en-GB" dirty="0"/>
          </a:p>
          <a:p>
            <a:pPr lvl="0"/>
            <a:r>
              <a:rPr lang="en-GB" dirty="0"/>
              <a:t>You could argue that Saladin is already quite the cosmopolite in the fact that he saved the Templar from death, showing respect to someone of another culture. However this was mainly on the basis that the Templar looks like Saladin’s deceased brother Assad. Therefore the second turning point could take place following the ring parable of Nathan. Saladin admires this story greatly and begins to come to terms with ideas of acceptance and tolerance, all coherent to cosmopolitanism. </a:t>
            </a:r>
          </a:p>
          <a:p>
            <a:pPr lvl="0"/>
            <a:r>
              <a:rPr lang="de-DE" dirty="0"/>
              <a:t>Saladin (</a:t>
            </a:r>
            <a:r>
              <a:rPr lang="de-DE" i="1" dirty="0"/>
              <a:t>der auf ihn zustürzt, und seine Hand ergreift, die er bis zu Ende nicht wieder fahren lässt</a:t>
            </a:r>
            <a:r>
              <a:rPr lang="de-DE" dirty="0"/>
              <a:t>). </a:t>
            </a:r>
            <a:r>
              <a:rPr lang="en-GB" dirty="0"/>
              <a:t>P83. This is quite a powerful scene in understanding Saladin’s respect and admiration for Nathan and his story. The fact that a Muslim leader takes a Jewish merchant’s hand and won’t let go is declaration of the bond now shared between the characters.</a:t>
            </a:r>
          </a:p>
          <a:p>
            <a:pPr lvl="0"/>
            <a:r>
              <a:rPr lang="en-GB" dirty="0"/>
              <a:t>A similar bond is demonstrated when Saladin offers his hand to the Templar who takes </a:t>
            </a:r>
            <a:r>
              <a:rPr lang="en-GB" dirty="0" smtClean="0"/>
              <a:t>it when </a:t>
            </a:r>
            <a:r>
              <a:rPr lang="en-GB" dirty="0"/>
              <a:t>Saladin learns that they are blood relatives</a:t>
            </a:r>
            <a:r>
              <a:rPr lang="en-GB" dirty="0" smtClean="0"/>
              <a:t>. </a:t>
            </a:r>
            <a:r>
              <a:rPr lang="en-GB" dirty="0"/>
              <a:t>[Pp117-118, ll. </a:t>
            </a:r>
            <a:r>
              <a:rPr lang="en-GB" dirty="0" smtClean="0"/>
              <a:t>2694-2695</a:t>
            </a:r>
            <a:r>
              <a:rPr lang="en-GB" dirty="0"/>
              <a:t>]</a:t>
            </a:r>
            <a:endParaRPr lang="en-GB" dirty="0"/>
          </a:p>
        </p:txBody>
      </p:sp>
    </p:spTree>
    <p:extLst>
      <p:ext uri="{BB962C8B-B14F-4D97-AF65-F5344CB8AC3E}">
        <p14:creationId xmlns:p14="http://schemas.microsoft.com/office/powerpoint/2010/main" val="2583232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What form does Lessing's cosmopolitan vision take - and it what ways might one argue it is flawed?</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a:t>Lessing’s form of cosmopolitanism takes shape through the formation of friendships between Nathan, Saladin and the Templar. </a:t>
            </a:r>
          </a:p>
          <a:p>
            <a:pPr marL="0" indent="0">
              <a:buNone/>
            </a:pPr>
            <a:r>
              <a:rPr lang="en-GB" dirty="0"/>
              <a:t>These friendships and acceptances of difference take place in the final act where the characters discover they are in fact blood related. Therefore any notions of cosmopolitanism displayed by the characters prior to this act can be judged as genuine. </a:t>
            </a:r>
          </a:p>
          <a:p>
            <a:pPr marL="0" indent="0">
              <a:buNone/>
            </a:pPr>
            <a:r>
              <a:rPr lang="en-GB" dirty="0" smtClean="0"/>
              <a:t>However</a:t>
            </a:r>
            <a:r>
              <a:rPr lang="en-GB" dirty="0"/>
              <a:t>, it is difficult to judge whether the affection shown in the final scene is due to tolerance and acceptance of other cultures and religions, or simply due to familial relations. </a:t>
            </a:r>
          </a:p>
          <a:p>
            <a:pPr marL="0" indent="0">
              <a:buNone/>
            </a:pPr>
            <a:r>
              <a:rPr lang="en-GB" dirty="0"/>
              <a:t> </a:t>
            </a:r>
            <a:r>
              <a:rPr lang="en-GB" dirty="0" smtClean="0"/>
              <a:t>It </a:t>
            </a:r>
            <a:r>
              <a:rPr lang="en-GB" dirty="0"/>
              <a:t>could be argued that there is enough evidence before the final scene to justify that Lessing’s view of cosmopolitanism in Nathan der Weise is not flawed.</a:t>
            </a:r>
          </a:p>
          <a:p>
            <a:endParaRPr lang="en-GB" dirty="0"/>
          </a:p>
        </p:txBody>
      </p:sp>
    </p:spTree>
    <p:extLst>
      <p:ext uri="{BB962C8B-B14F-4D97-AF65-F5344CB8AC3E}">
        <p14:creationId xmlns:p14="http://schemas.microsoft.com/office/powerpoint/2010/main" val="731136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To what extent does Lessing deal with stereotypes of race and religion in Nathan der Weise</a:t>
            </a:r>
            <a:r>
              <a:rPr lang="en-GB" i="1" dirty="0" smtClean="0"/>
              <a:t>?</a:t>
            </a: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b="1" dirty="0" smtClean="0"/>
              <a:t>Nathan</a:t>
            </a:r>
            <a:endParaRPr lang="en-GB" dirty="0"/>
          </a:p>
          <a:p>
            <a:pPr marL="0" indent="0">
              <a:buNone/>
            </a:pPr>
            <a:r>
              <a:rPr lang="en-GB" dirty="0"/>
              <a:t>Nathan’s character partly conforms to and partly challenges society’s stereotypes of Jews.  </a:t>
            </a:r>
          </a:p>
          <a:p>
            <a:pPr lvl="0"/>
            <a:r>
              <a:rPr lang="en-GB" dirty="0"/>
              <a:t>Nathan </a:t>
            </a:r>
            <a:r>
              <a:rPr lang="en-GB" i="1" dirty="0"/>
              <a:t>is</a:t>
            </a:r>
            <a:r>
              <a:rPr lang="en-GB" dirty="0"/>
              <a:t> wealthy, but unlike other stereotypical Jews such as Shakespeare’s Shylock, Nathan’s wealth does not lead him into foolish, selfish decisions. Rather he is wise and enlightened. Templar says to </a:t>
            </a:r>
            <a:r>
              <a:rPr lang="en-GB" dirty="0" err="1"/>
              <a:t>Daja</a:t>
            </a:r>
            <a:r>
              <a:rPr lang="en-GB" dirty="0"/>
              <a:t>, </a:t>
            </a:r>
            <a:r>
              <a:rPr lang="en-GB" b="1" dirty="0"/>
              <a:t>“</a:t>
            </a:r>
            <a:r>
              <a:rPr lang="en-GB" b="1" dirty="0" err="1"/>
              <a:t>Seinem</a:t>
            </a:r>
            <a:r>
              <a:rPr lang="en-GB" b="1" dirty="0"/>
              <a:t> Volk </a:t>
            </a:r>
            <a:r>
              <a:rPr lang="en-GB" b="1" dirty="0" err="1"/>
              <a:t>ist</a:t>
            </a:r>
            <a:r>
              <a:rPr lang="en-GB" b="1" dirty="0"/>
              <a:t> </a:t>
            </a:r>
            <a:r>
              <a:rPr lang="en-GB" b="1" dirty="0" err="1"/>
              <a:t>reich</a:t>
            </a:r>
            <a:r>
              <a:rPr lang="en-GB" b="1" dirty="0"/>
              <a:t> und </a:t>
            </a:r>
            <a:r>
              <a:rPr lang="en-GB" b="1" dirty="0" err="1"/>
              <a:t>weise</a:t>
            </a:r>
            <a:r>
              <a:rPr lang="en-GB" b="1" dirty="0"/>
              <a:t>, </a:t>
            </a:r>
            <a:r>
              <a:rPr lang="en-GB" b="1" dirty="0" err="1"/>
              <a:t>vielleich</a:t>
            </a:r>
            <a:r>
              <a:rPr lang="en-GB" b="1" dirty="0"/>
              <a:t> das </a:t>
            </a:r>
            <a:r>
              <a:rPr lang="en-GB" b="1" dirty="0" err="1"/>
              <a:t>Nämliche</a:t>
            </a:r>
            <a:r>
              <a:rPr lang="en-GB" b="1" dirty="0"/>
              <a:t>” </a:t>
            </a:r>
            <a:r>
              <a:rPr lang="en-GB" dirty="0"/>
              <a:t>Nathan decides not to lend money to Saladin, at the expense of appearing a </a:t>
            </a:r>
            <a:r>
              <a:rPr lang="en-GB" b="1" dirty="0"/>
              <a:t>‘</a:t>
            </a:r>
            <a:r>
              <a:rPr lang="en-GB" b="1" dirty="0" err="1"/>
              <a:t>Stockjude</a:t>
            </a:r>
            <a:r>
              <a:rPr lang="en-GB" b="1" dirty="0"/>
              <a:t>’</a:t>
            </a:r>
            <a:r>
              <a:rPr lang="en-GB" dirty="0"/>
              <a:t>, far better than giving Saladin money, he imparts his knowledge through the </a:t>
            </a:r>
            <a:r>
              <a:rPr lang="en-GB" dirty="0" err="1"/>
              <a:t>Ringparabel</a:t>
            </a:r>
            <a:r>
              <a:rPr lang="en-GB" dirty="0"/>
              <a:t>. </a:t>
            </a:r>
            <a:r>
              <a:rPr lang="en-GB" b="1" dirty="0"/>
              <a:t>‘Nathan is a wealthy man and has no reason to be ashamed of his wealth, for he makes wise and generous use of it’ </a:t>
            </a:r>
            <a:r>
              <a:rPr lang="en-GB" b="1" i="1" dirty="0"/>
              <a:t>(</a:t>
            </a:r>
            <a:r>
              <a:rPr lang="en-GB" b="1" i="1" dirty="0" err="1"/>
              <a:t>Lamport</a:t>
            </a:r>
            <a:r>
              <a:rPr lang="en-GB" b="1" dirty="0"/>
              <a:t>, </a:t>
            </a:r>
            <a:r>
              <a:rPr lang="en-GB" b="1" i="1" dirty="0"/>
              <a:t>Lessing and the</a:t>
            </a:r>
            <a:r>
              <a:rPr lang="en-GB" b="1" dirty="0"/>
              <a:t> </a:t>
            </a:r>
            <a:r>
              <a:rPr lang="en-GB" b="1" i="1" dirty="0"/>
              <a:t>drama, p205 )</a:t>
            </a:r>
            <a:r>
              <a:rPr lang="en-GB" b="1" dirty="0"/>
              <a:t> </a:t>
            </a:r>
            <a:endParaRPr lang="en-GB" dirty="0"/>
          </a:p>
          <a:p>
            <a:pPr lvl="0"/>
            <a:r>
              <a:rPr lang="en-GB" dirty="0"/>
              <a:t>Nathan </a:t>
            </a:r>
            <a:r>
              <a:rPr lang="en-GB" i="1" dirty="0"/>
              <a:t>is</a:t>
            </a:r>
            <a:r>
              <a:rPr lang="en-GB" dirty="0"/>
              <a:t> a lone character… no unshakeable support network as his real family were slaughtered by Christians and even </a:t>
            </a:r>
            <a:r>
              <a:rPr lang="en-GB" dirty="0" err="1"/>
              <a:t>Daja</a:t>
            </a:r>
            <a:r>
              <a:rPr lang="en-GB" dirty="0"/>
              <a:t>, although brought up to revere God does not seem to belong to his Jewish religion. Saladin is surrounded by </a:t>
            </a:r>
            <a:r>
              <a:rPr lang="en-GB" dirty="0" err="1"/>
              <a:t>muslim</a:t>
            </a:r>
            <a:r>
              <a:rPr lang="en-GB" dirty="0"/>
              <a:t> family and friends (</a:t>
            </a:r>
            <a:r>
              <a:rPr lang="en-GB" dirty="0" err="1"/>
              <a:t>Sittah</a:t>
            </a:r>
            <a:r>
              <a:rPr lang="en-GB" dirty="0"/>
              <a:t>, Al </a:t>
            </a:r>
            <a:r>
              <a:rPr lang="en-GB" dirty="0" err="1"/>
              <a:t>Hafi</a:t>
            </a:r>
            <a:r>
              <a:rPr lang="en-GB" dirty="0"/>
              <a:t>/</a:t>
            </a:r>
            <a:r>
              <a:rPr lang="en-GB" dirty="0" err="1"/>
              <a:t>wariors</a:t>
            </a:r>
            <a:r>
              <a:rPr lang="en-GB" dirty="0"/>
              <a:t>/slaves etc.). </a:t>
            </a:r>
            <a:r>
              <a:rPr lang="en-GB" dirty="0" err="1"/>
              <a:t>Tempelherr</a:t>
            </a:r>
            <a:r>
              <a:rPr lang="en-GB" dirty="0"/>
              <a:t> is also in the company of other Christians (</a:t>
            </a:r>
            <a:r>
              <a:rPr lang="en-GB" dirty="0" err="1"/>
              <a:t>Daja</a:t>
            </a:r>
            <a:r>
              <a:rPr lang="en-GB" dirty="0"/>
              <a:t> and Brother </a:t>
            </a:r>
            <a:r>
              <a:rPr lang="en-GB" dirty="0" err="1"/>
              <a:t>Bonafides</a:t>
            </a:r>
            <a:r>
              <a:rPr lang="en-GB" dirty="0"/>
              <a:t>) and can seek council from the ‘Patriarch’. YET it is Nathan (the ‘lone’ Jew figure), who unites the other characters at the end.  He defies his stereotypical role in society. </a:t>
            </a:r>
          </a:p>
        </p:txBody>
      </p:sp>
    </p:spTree>
    <p:extLst>
      <p:ext uri="{BB962C8B-B14F-4D97-AF65-F5344CB8AC3E}">
        <p14:creationId xmlns:p14="http://schemas.microsoft.com/office/powerpoint/2010/main" val="215096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To what extent does Lessing deal with stereotypes of race and religion in Nathan der Weise?</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b="1" dirty="0" smtClean="0"/>
              <a:t>Saladin</a:t>
            </a:r>
            <a:endParaRPr lang="en-GB" dirty="0"/>
          </a:p>
          <a:p>
            <a:pPr marL="0" indent="0">
              <a:buNone/>
            </a:pPr>
            <a:r>
              <a:rPr lang="en-GB" dirty="0" smtClean="0"/>
              <a:t>Similarly</a:t>
            </a:r>
            <a:r>
              <a:rPr lang="en-GB" dirty="0"/>
              <a:t>, Saladin in part conforms to his stereotype. </a:t>
            </a:r>
          </a:p>
          <a:p>
            <a:pPr lvl="0"/>
            <a:r>
              <a:rPr lang="en-GB" dirty="0"/>
              <a:t>He IS a warrior who has put numerous Templars to death in his pursuit of power. But, in the case of </a:t>
            </a:r>
            <a:r>
              <a:rPr lang="en-GB" dirty="0" err="1"/>
              <a:t>Templelherr</a:t>
            </a:r>
            <a:r>
              <a:rPr lang="en-GB" dirty="0"/>
              <a:t> he rejects his religious beliefs and merciless habits, on the unusual (arguably weak) basis of perhaps seeing something of his deceased brother in him. </a:t>
            </a:r>
          </a:p>
          <a:p>
            <a:pPr lvl="0"/>
            <a:r>
              <a:rPr lang="en-GB" dirty="0"/>
              <a:t>He also gives Nathan the chance to demonstrate his beliefs and character, defying Al </a:t>
            </a:r>
            <a:r>
              <a:rPr lang="en-GB" dirty="0" err="1"/>
              <a:t>Hafi’s</a:t>
            </a:r>
            <a:r>
              <a:rPr lang="en-GB" dirty="0"/>
              <a:t> warning that Saladin never listens to advice, as he says to Nathan, </a:t>
            </a:r>
            <a:r>
              <a:rPr lang="en-GB" b="1" dirty="0"/>
              <a:t>“so sage </a:t>
            </a:r>
            <a:r>
              <a:rPr lang="en-GB" b="1" dirty="0" err="1"/>
              <a:t>mir</a:t>
            </a:r>
            <a:r>
              <a:rPr lang="en-GB" b="1" dirty="0"/>
              <a:t> </a:t>
            </a:r>
            <a:r>
              <a:rPr lang="en-GB" b="1" dirty="0" err="1"/>
              <a:t>doch</a:t>
            </a:r>
            <a:r>
              <a:rPr lang="en-GB" b="1" dirty="0"/>
              <a:t> </a:t>
            </a:r>
            <a:r>
              <a:rPr lang="en-GB" b="1" dirty="0" err="1"/>
              <a:t>einmal</a:t>
            </a:r>
            <a:r>
              <a:rPr lang="en-GB" b="1" dirty="0"/>
              <a:t>- /Was </a:t>
            </a:r>
            <a:r>
              <a:rPr lang="en-GB" b="1" dirty="0" err="1"/>
              <a:t>fuer</a:t>
            </a:r>
            <a:r>
              <a:rPr lang="en-GB" b="1" dirty="0"/>
              <a:t> </a:t>
            </a:r>
            <a:r>
              <a:rPr lang="en-GB" b="1" dirty="0" err="1"/>
              <a:t>ein</a:t>
            </a:r>
            <a:r>
              <a:rPr lang="en-GB" b="1" dirty="0"/>
              <a:t> </a:t>
            </a:r>
            <a:r>
              <a:rPr lang="en-GB" b="1" dirty="0" err="1"/>
              <a:t>Glaube</a:t>
            </a:r>
            <a:r>
              <a:rPr lang="en-GB" b="1" dirty="0"/>
              <a:t>, was </a:t>
            </a:r>
            <a:r>
              <a:rPr lang="en-GB" b="1" dirty="0" err="1"/>
              <a:t>fuer</a:t>
            </a:r>
            <a:r>
              <a:rPr lang="en-GB" b="1" dirty="0"/>
              <a:t> </a:t>
            </a:r>
            <a:r>
              <a:rPr lang="en-GB" b="1" dirty="0" err="1"/>
              <a:t>ein</a:t>
            </a:r>
            <a:r>
              <a:rPr lang="en-GB" b="1" dirty="0"/>
              <a:t> </a:t>
            </a:r>
            <a:r>
              <a:rPr lang="en-GB" b="1" dirty="0" err="1"/>
              <a:t>Gesetzt</a:t>
            </a:r>
            <a:r>
              <a:rPr lang="en-GB" b="1" dirty="0"/>
              <a:t>/Hat </a:t>
            </a:r>
            <a:r>
              <a:rPr lang="en-GB" b="1" dirty="0" err="1"/>
              <a:t>dir</a:t>
            </a:r>
            <a:r>
              <a:rPr lang="en-GB" b="1" dirty="0"/>
              <a:t> am </a:t>
            </a:r>
            <a:r>
              <a:rPr lang="en-GB" b="1" dirty="0" err="1"/>
              <a:t>meisten</a:t>
            </a:r>
            <a:r>
              <a:rPr lang="en-GB" b="1" dirty="0"/>
              <a:t> </a:t>
            </a:r>
            <a:r>
              <a:rPr lang="en-GB" b="1" dirty="0" err="1"/>
              <a:t>eingeleuchtet</a:t>
            </a:r>
            <a:r>
              <a:rPr lang="en-GB" b="1" dirty="0"/>
              <a:t>?”</a:t>
            </a:r>
            <a:r>
              <a:rPr lang="en-GB" dirty="0"/>
              <a:t> </a:t>
            </a:r>
          </a:p>
          <a:p>
            <a:endParaRPr lang="en-GB" dirty="0"/>
          </a:p>
        </p:txBody>
      </p:sp>
    </p:spTree>
    <p:extLst>
      <p:ext uri="{BB962C8B-B14F-4D97-AF65-F5344CB8AC3E}">
        <p14:creationId xmlns:p14="http://schemas.microsoft.com/office/powerpoint/2010/main" val="2476664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To what extent does Lessing deal with stereotypes of race and religion in Nathan der Weise?</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GB" b="1" dirty="0" err="1" smtClean="0"/>
              <a:t>Tempelherr</a:t>
            </a:r>
            <a:r>
              <a:rPr lang="en-GB" b="1" dirty="0" smtClean="0"/>
              <a:t>/Patriarch</a:t>
            </a:r>
            <a:r>
              <a:rPr lang="en-GB" b="1" dirty="0"/>
              <a:t> </a:t>
            </a:r>
            <a:endParaRPr lang="en-GB" dirty="0"/>
          </a:p>
          <a:p>
            <a:pPr marL="0" indent="0">
              <a:buNone/>
            </a:pPr>
            <a:r>
              <a:rPr lang="en-GB" dirty="0"/>
              <a:t>Interestingly the most negative portrayal of the three major religions</a:t>
            </a:r>
            <a:r>
              <a:rPr lang="en-GB" dirty="0" smtClean="0"/>
              <a:t>.</a:t>
            </a:r>
            <a:endParaRPr lang="en-GB" dirty="0"/>
          </a:p>
          <a:p>
            <a:pPr lvl="0"/>
            <a:r>
              <a:rPr lang="en-GB" dirty="0"/>
              <a:t>Christianity is presented in the least stereotypical light for its day, in which it would have been largely hailed as the only good and true religion by most Germans e.g. Johann </a:t>
            </a:r>
            <a:r>
              <a:rPr lang="en-GB" dirty="0" err="1"/>
              <a:t>Goeze</a:t>
            </a:r>
            <a:r>
              <a:rPr lang="en-GB" dirty="0"/>
              <a:t> and others like him who inspired the play. </a:t>
            </a:r>
            <a:r>
              <a:rPr lang="en-GB" dirty="0" err="1"/>
              <a:t>Tempelherr</a:t>
            </a:r>
            <a:r>
              <a:rPr lang="en-GB" dirty="0"/>
              <a:t> is portrayed as stubborn, rude and unforgiving (far from Christ-like) in his actions towards </a:t>
            </a:r>
            <a:r>
              <a:rPr lang="en-GB" dirty="0" err="1"/>
              <a:t>Recha</a:t>
            </a:r>
            <a:r>
              <a:rPr lang="en-GB" dirty="0"/>
              <a:t>, Nathan and even </a:t>
            </a:r>
            <a:r>
              <a:rPr lang="en-GB" dirty="0" err="1"/>
              <a:t>Daja</a:t>
            </a:r>
            <a:r>
              <a:rPr lang="en-GB" dirty="0"/>
              <a:t> who is a Christian. </a:t>
            </a:r>
            <a:r>
              <a:rPr lang="en-GB" b="1" dirty="0"/>
              <a:t>(</a:t>
            </a:r>
            <a:r>
              <a:rPr lang="en-GB" dirty="0"/>
              <a:t>She says of her attempts to talk to him </a:t>
            </a:r>
            <a:r>
              <a:rPr lang="en-GB" b="1" dirty="0"/>
              <a:t>“</a:t>
            </a:r>
            <a:r>
              <a:rPr lang="en-GB" b="1" dirty="0" err="1"/>
              <a:t>Er</a:t>
            </a:r>
            <a:r>
              <a:rPr lang="en-GB" b="1" dirty="0"/>
              <a:t> war </a:t>
            </a:r>
            <a:r>
              <a:rPr lang="en-GB" b="1" dirty="0" err="1"/>
              <a:t>zu</a:t>
            </a:r>
            <a:r>
              <a:rPr lang="en-GB" b="1" dirty="0"/>
              <a:t> </a:t>
            </a:r>
            <a:r>
              <a:rPr lang="en-GB" b="1" dirty="0" err="1"/>
              <a:t>unsrer</a:t>
            </a:r>
            <a:r>
              <a:rPr lang="en-GB" b="1" dirty="0"/>
              <a:t> </a:t>
            </a:r>
            <a:r>
              <a:rPr lang="en-GB" b="1" dirty="0" err="1"/>
              <a:t>Bitte</a:t>
            </a:r>
            <a:r>
              <a:rPr lang="en-GB" b="1" dirty="0"/>
              <a:t> </a:t>
            </a:r>
            <a:r>
              <a:rPr lang="en-GB" b="1" dirty="0" err="1"/>
              <a:t>taub</a:t>
            </a:r>
            <a:r>
              <a:rPr lang="en-GB" b="1" dirty="0"/>
              <a:t>; Und </a:t>
            </a:r>
            <a:r>
              <a:rPr lang="en-GB" b="1" dirty="0" err="1"/>
              <a:t>goss</a:t>
            </a:r>
            <a:r>
              <a:rPr lang="en-GB" b="1" dirty="0"/>
              <a:t> so bittern </a:t>
            </a:r>
            <a:r>
              <a:rPr lang="en-GB" b="1" dirty="0" err="1"/>
              <a:t>Spott</a:t>
            </a:r>
            <a:r>
              <a:rPr lang="en-GB" b="1" dirty="0"/>
              <a:t> auf </a:t>
            </a:r>
            <a:r>
              <a:rPr lang="en-GB" b="1" dirty="0" err="1"/>
              <a:t>mich</a:t>
            </a:r>
            <a:r>
              <a:rPr lang="en-GB" b="1" dirty="0"/>
              <a:t> </a:t>
            </a:r>
            <a:r>
              <a:rPr lang="en-GB" b="1" dirty="0" err="1"/>
              <a:t>besonders</a:t>
            </a:r>
            <a:r>
              <a:rPr lang="en-GB" b="1" dirty="0"/>
              <a:t>” l.  118) </a:t>
            </a:r>
            <a:r>
              <a:rPr lang="en-GB" dirty="0"/>
              <a:t>Templar is a weak character, who, unlike Nathan and Saladin is not a good judge of character- he does not trust Nathan, even after they are friends and goes to the Patriarch and reveals that Nathan has been raising </a:t>
            </a:r>
            <a:r>
              <a:rPr lang="en-GB" dirty="0" err="1"/>
              <a:t>Recha</a:t>
            </a:r>
            <a:r>
              <a:rPr lang="en-GB" dirty="0"/>
              <a:t> a Jew, when she is (supposedly) by birth a Christian.</a:t>
            </a:r>
          </a:p>
          <a:p>
            <a:endParaRPr lang="en-GB" dirty="0"/>
          </a:p>
        </p:txBody>
      </p:sp>
    </p:spTree>
    <p:extLst>
      <p:ext uri="{BB962C8B-B14F-4D97-AF65-F5344CB8AC3E}">
        <p14:creationId xmlns:p14="http://schemas.microsoft.com/office/powerpoint/2010/main" val="692339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To what extent does Lessing deal with stereotypes of race and religion in Nathan der Weise?</a:t>
            </a: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b="1" dirty="0"/>
              <a:t>On the subject of racial-religious stereotypes</a:t>
            </a:r>
            <a:r>
              <a:rPr lang="en-GB" b="1" dirty="0" smtClean="0"/>
              <a:t>….</a:t>
            </a:r>
            <a:endParaRPr lang="en-GB" dirty="0"/>
          </a:p>
          <a:p>
            <a:pPr lvl="0"/>
            <a:r>
              <a:rPr lang="en-GB" dirty="0"/>
              <a:t>As the three principal character representatives for Judaism, Islam and Christianity… Nathan, Saladin and </a:t>
            </a:r>
            <a:r>
              <a:rPr lang="en-GB" dirty="0" err="1"/>
              <a:t>Tempelherr</a:t>
            </a:r>
            <a:r>
              <a:rPr lang="en-GB" dirty="0"/>
              <a:t>, (along with the other characters belonging to the 3 religious groups) initially appear to belong to the stereotypically ‘accurate’ ethnicity. (Caucasian/European Christian, Kurdish Muslim, Israeli Jew) </a:t>
            </a:r>
          </a:p>
          <a:p>
            <a:pPr lvl="0"/>
            <a:r>
              <a:rPr lang="en-GB" dirty="0"/>
              <a:t>However, as it turns out, the ‘Christian’ </a:t>
            </a:r>
            <a:r>
              <a:rPr lang="en-GB" dirty="0" err="1"/>
              <a:t>Tempelherr</a:t>
            </a:r>
            <a:r>
              <a:rPr lang="en-GB" dirty="0"/>
              <a:t> had a Kurdish father and is the nephew of Saladin and the brother of the Jewish-raised </a:t>
            </a:r>
            <a:r>
              <a:rPr lang="en-GB" dirty="0" err="1"/>
              <a:t>Recha</a:t>
            </a:r>
            <a:r>
              <a:rPr lang="en-GB" dirty="0"/>
              <a:t>. Thus proving that no man can be born a religion… it is a question of nurture over nature!</a:t>
            </a:r>
          </a:p>
          <a:p>
            <a:pPr lvl="0"/>
            <a:r>
              <a:rPr lang="en-GB" dirty="0"/>
              <a:t>The biological intermingling of different ethnic groupings here brings all of the characters to recognise their common humanity which should stand above any religious differences. In this way Lessing was ahead of his time in a society which knew nothing about modern theories around </a:t>
            </a:r>
            <a:r>
              <a:rPr lang="en-GB" dirty="0" err="1"/>
              <a:t>polygenics</a:t>
            </a:r>
            <a:r>
              <a:rPr lang="en-GB" dirty="0"/>
              <a:t> (the belief that there is more than one race of man). </a:t>
            </a:r>
          </a:p>
          <a:p>
            <a:pPr lvl="0"/>
            <a:r>
              <a:rPr lang="en-GB" dirty="0"/>
              <a:t>The patriarch demonstrates a shameful representative of a Christian (no doubt intended to shock the largely Christian audience), as he emphasises the destructiveness of the belief that people are born belonging to a certain religion, as a result of their parents: </a:t>
            </a:r>
            <a:r>
              <a:rPr lang="en-GB" b="1" dirty="0"/>
              <a:t>‘a stickler for the letter of the law at its most inhuman, insisting that ‘der Jude </a:t>
            </a:r>
            <a:r>
              <a:rPr lang="en-GB" b="1" dirty="0" err="1"/>
              <a:t>wird</a:t>
            </a:r>
            <a:r>
              <a:rPr lang="en-GB" b="1" dirty="0"/>
              <a:t> </a:t>
            </a:r>
            <a:r>
              <a:rPr lang="en-GB" b="1" dirty="0" err="1"/>
              <a:t>verbrannt</a:t>
            </a:r>
            <a:r>
              <a:rPr lang="en-GB" b="1" dirty="0"/>
              <a:t>’</a:t>
            </a:r>
            <a:r>
              <a:rPr lang="en-GB" dirty="0"/>
              <a:t> (</a:t>
            </a:r>
            <a:r>
              <a:rPr lang="en-GB" dirty="0" err="1"/>
              <a:t>Lamport</a:t>
            </a:r>
            <a:r>
              <a:rPr lang="en-GB" dirty="0"/>
              <a:t>, </a:t>
            </a:r>
            <a:r>
              <a:rPr lang="en-GB" i="1" dirty="0"/>
              <a:t>Lessing and the drama, p209</a:t>
            </a:r>
            <a:r>
              <a:rPr lang="en-GB" dirty="0" smtClean="0"/>
              <a:t>)</a:t>
            </a:r>
            <a:endParaRPr lang="en-GB" dirty="0"/>
          </a:p>
        </p:txBody>
      </p:sp>
    </p:spTree>
    <p:extLst>
      <p:ext uri="{BB962C8B-B14F-4D97-AF65-F5344CB8AC3E}">
        <p14:creationId xmlns:p14="http://schemas.microsoft.com/office/powerpoint/2010/main" val="2510299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How are Race and Religion connected in Nathan der Weise</a:t>
            </a:r>
            <a:r>
              <a:rPr lang="en-GB" i="1" dirty="0" smtClean="0"/>
              <a:t>?</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a:t>Race and Religion clearly play a key role in building tension and conflict between the characters, and it is only by casting aside any preconceptions about religious and racial identity that the characters can resolve the tensions that have run through the play</a:t>
            </a:r>
            <a:r>
              <a:rPr lang="en-GB" dirty="0" smtClean="0"/>
              <a:t>.</a:t>
            </a:r>
            <a:endParaRPr lang="en-GB" dirty="0"/>
          </a:p>
          <a:p>
            <a:pPr lvl="0"/>
            <a:r>
              <a:rPr lang="en-GB" dirty="0"/>
              <a:t>Characters such as Nathan and the Templar conform to their racial and religious stereotypes in terms of the treatment they receive – Nathan (Jew) suffers from discrimination, whilst the Templar (European Christian) participates in crusades and is also responsible for much of the anti-Semitism directed towards Nathan (especially at the beginning)</a:t>
            </a:r>
          </a:p>
          <a:p>
            <a:pPr lvl="0"/>
            <a:r>
              <a:rPr lang="en-GB" dirty="0"/>
              <a:t>The very fact that </a:t>
            </a:r>
            <a:r>
              <a:rPr lang="en-GB" dirty="0" err="1"/>
              <a:t>Recha</a:t>
            </a:r>
            <a:r>
              <a:rPr lang="en-GB" dirty="0"/>
              <a:t> is a Christian child born to Christian parents indicates that Race and Religion need not be a mutually exclusive concept – implying instead that religious identity (and identity in general) is constructed rather than predetermined. </a:t>
            </a:r>
          </a:p>
          <a:p>
            <a:pPr lvl="0"/>
            <a:r>
              <a:rPr lang="en-GB" dirty="0"/>
              <a:t>Saladin does not agree with the religions becoming identical in the ring parable, saying that (Line 1970) he thinks that the religions Nathan mentions can be distinguished from the clothes they wear, the food they eat </a:t>
            </a:r>
            <a:r>
              <a:rPr lang="en-GB" dirty="0" err="1"/>
              <a:t>etc</a:t>
            </a:r>
            <a:r>
              <a:rPr lang="en-GB" dirty="0"/>
              <a:t> (and thus, presumably, race).</a:t>
            </a:r>
          </a:p>
          <a:p>
            <a:endParaRPr lang="en-GB" dirty="0"/>
          </a:p>
        </p:txBody>
      </p:sp>
    </p:spTree>
    <p:extLst>
      <p:ext uri="{BB962C8B-B14F-4D97-AF65-F5344CB8AC3E}">
        <p14:creationId xmlns:p14="http://schemas.microsoft.com/office/powerpoint/2010/main" val="576084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What, if anything does Lessing have to say about Gender in </a:t>
            </a:r>
            <a:r>
              <a:rPr lang="en-GB" i="1" dirty="0" smtClean="0"/>
              <a:t>Nathan der Weise?</a:t>
            </a:r>
            <a:endParaRPr lang="en-GB" i="1" dirty="0"/>
          </a:p>
        </p:txBody>
      </p:sp>
      <p:sp>
        <p:nvSpPr>
          <p:cNvPr id="3" name="Content Placeholder 2"/>
          <p:cNvSpPr>
            <a:spLocks noGrp="1"/>
          </p:cNvSpPr>
          <p:nvPr>
            <p:ph idx="1"/>
          </p:nvPr>
        </p:nvSpPr>
        <p:spPr/>
        <p:txBody>
          <a:bodyPr>
            <a:normAutofit fontScale="55000" lnSpcReduction="20000"/>
          </a:bodyPr>
          <a:lstStyle/>
          <a:p>
            <a:pPr marL="0" indent="0">
              <a:buNone/>
            </a:pPr>
            <a:r>
              <a:rPr lang="en-GB" b="1" dirty="0"/>
              <a:t>Females:</a:t>
            </a:r>
            <a:endParaRPr lang="en-GB" dirty="0"/>
          </a:p>
          <a:p>
            <a:pPr marL="0" indent="0">
              <a:buNone/>
            </a:pPr>
            <a:r>
              <a:rPr lang="en-GB" dirty="0" err="1"/>
              <a:t>Recha</a:t>
            </a:r>
            <a:r>
              <a:rPr lang="en-GB" dirty="0"/>
              <a:t> is an undervalued woman and a figure of fragile sensibility. She projects her father’s values and has little control over her fate. We learn though her infatuation of the Christian cause that </a:t>
            </a:r>
            <a:r>
              <a:rPr lang="en-GB" dirty="0" err="1"/>
              <a:t>Daja</a:t>
            </a:r>
            <a:r>
              <a:rPr lang="en-GB" dirty="0"/>
              <a:t> is obsessive and sometimes irrational. They are both therefore identified as vulnerable and dependent, characteristics that are typical of their gender. Infatuation and emotional thinking is solely evident among the females in the play.  </a:t>
            </a:r>
          </a:p>
          <a:p>
            <a:pPr marL="0" indent="0">
              <a:buNone/>
            </a:pPr>
            <a:r>
              <a:rPr lang="en-GB" dirty="0"/>
              <a:t>A close reading of the play will aid this analysis: </a:t>
            </a:r>
          </a:p>
          <a:p>
            <a:pPr marL="0" indent="0">
              <a:buNone/>
            </a:pPr>
            <a:r>
              <a:rPr lang="de-DE" dirty="0" smtClean="0"/>
              <a:t>	„</a:t>
            </a:r>
            <a:r>
              <a:rPr lang="de-DE" dirty="0"/>
              <a:t>Ach! die </a:t>
            </a:r>
            <a:r>
              <a:rPr lang="de-DE" b="1" dirty="0"/>
              <a:t>arme Frau</a:t>
            </a:r>
            <a:r>
              <a:rPr lang="de-DE" dirty="0"/>
              <a:t>- ich sag dir’s ja- </a:t>
            </a:r>
            <a:endParaRPr lang="en-GB" dirty="0"/>
          </a:p>
          <a:p>
            <a:pPr marL="0" indent="0">
              <a:buNone/>
            </a:pPr>
            <a:r>
              <a:rPr lang="de-DE" dirty="0" smtClean="0"/>
              <a:t>	Ist </a:t>
            </a:r>
            <a:r>
              <a:rPr lang="de-DE" dirty="0"/>
              <a:t>eine Christin […] </a:t>
            </a:r>
            <a:endParaRPr lang="en-GB" dirty="0"/>
          </a:p>
          <a:p>
            <a:pPr marL="0" indent="0">
              <a:buNone/>
            </a:pPr>
            <a:r>
              <a:rPr lang="de-DE" dirty="0" smtClean="0"/>
              <a:t>	Ist </a:t>
            </a:r>
            <a:r>
              <a:rPr lang="de-DE" dirty="0"/>
              <a:t>eine von den </a:t>
            </a:r>
            <a:r>
              <a:rPr lang="de-DE" b="1" dirty="0" err="1"/>
              <a:t>Schwaermerinnen</a:t>
            </a:r>
            <a:r>
              <a:rPr lang="de-DE" dirty="0"/>
              <a:t>, die </a:t>
            </a:r>
            <a:endParaRPr lang="en-GB" dirty="0"/>
          </a:p>
          <a:p>
            <a:pPr marL="0" indent="0">
              <a:buNone/>
            </a:pPr>
            <a:r>
              <a:rPr lang="de-DE" dirty="0" smtClean="0"/>
              <a:t>	Den </a:t>
            </a:r>
            <a:r>
              <a:rPr lang="de-DE" dirty="0"/>
              <a:t>allgemeinen, einzig wahren Weg</a:t>
            </a:r>
            <a:endParaRPr lang="en-GB" dirty="0"/>
          </a:p>
          <a:p>
            <a:pPr marL="0" indent="0">
              <a:buNone/>
            </a:pPr>
            <a:r>
              <a:rPr lang="de-DE" dirty="0" smtClean="0"/>
              <a:t>	Nach </a:t>
            </a:r>
            <a:r>
              <a:rPr lang="de-DE" dirty="0"/>
              <a:t>Gott zu wissen </a:t>
            </a:r>
            <a:r>
              <a:rPr lang="de-DE" dirty="0" err="1"/>
              <a:t>waehnen</a:t>
            </a:r>
            <a:r>
              <a:rPr lang="de-DE" dirty="0" smtClean="0"/>
              <a:t>!“</a:t>
            </a:r>
            <a:r>
              <a:rPr lang="en-GB" dirty="0"/>
              <a:t> </a:t>
            </a:r>
            <a:r>
              <a:rPr lang="en-GB" dirty="0" smtClean="0"/>
              <a:t>[</a:t>
            </a:r>
            <a:r>
              <a:rPr lang="en-GB" dirty="0"/>
              <a:t>6: 3585-3589] </a:t>
            </a:r>
          </a:p>
          <a:p>
            <a:pPr marL="0" indent="0">
              <a:buNone/>
            </a:pPr>
            <a:r>
              <a:rPr lang="en-GB" dirty="0" err="1" smtClean="0"/>
              <a:t>Recha</a:t>
            </a:r>
            <a:r>
              <a:rPr lang="en-GB" dirty="0" smtClean="0"/>
              <a:t> </a:t>
            </a:r>
            <a:r>
              <a:rPr lang="en-GB" dirty="0"/>
              <a:t>calls her friend ‘arm’, showing that she pities her for her said infatuation for the Christian cause. She identifies her by calling her a ‘frau’ and not by her name, thereby binding the two ideas of weakness and her gender together. </a:t>
            </a:r>
          </a:p>
        </p:txBody>
      </p:sp>
    </p:spTree>
    <p:extLst>
      <p:ext uri="{BB962C8B-B14F-4D97-AF65-F5344CB8AC3E}">
        <p14:creationId xmlns:p14="http://schemas.microsoft.com/office/powerpoint/2010/main" val="915917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What, if anything does Lessing have to say about Gender in Nathan der Weise?</a:t>
            </a:r>
          </a:p>
        </p:txBody>
      </p:sp>
      <p:sp>
        <p:nvSpPr>
          <p:cNvPr id="3" name="Content Placeholder 2"/>
          <p:cNvSpPr>
            <a:spLocks noGrp="1"/>
          </p:cNvSpPr>
          <p:nvPr>
            <p:ph idx="1"/>
          </p:nvPr>
        </p:nvSpPr>
        <p:spPr/>
        <p:txBody>
          <a:bodyPr>
            <a:normAutofit fontScale="70000" lnSpcReduction="20000"/>
          </a:bodyPr>
          <a:lstStyle/>
          <a:p>
            <a:pPr marL="0" indent="0">
              <a:buNone/>
            </a:pPr>
            <a:r>
              <a:rPr lang="en-GB" b="1" dirty="0"/>
              <a:t>Males: </a:t>
            </a:r>
            <a:endParaRPr lang="en-GB" dirty="0"/>
          </a:p>
          <a:p>
            <a:pPr marL="0" indent="0">
              <a:buNone/>
            </a:pPr>
            <a:r>
              <a:rPr lang="en-GB" dirty="0"/>
              <a:t>Nathan, on the other hand, is generous, level-headed and loving and </a:t>
            </a:r>
            <a:r>
              <a:rPr lang="en-GB" dirty="0" err="1"/>
              <a:t>Recha</a:t>
            </a:r>
            <a:r>
              <a:rPr lang="en-GB" dirty="0"/>
              <a:t> elevates the heroic Templar to a god-like status by being portrayed as a guarding angel: </a:t>
            </a:r>
          </a:p>
          <a:p>
            <a:pPr marL="0" indent="0">
              <a:buNone/>
            </a:pPr>
            <a:r>
              <a:rPr lang="de-DE" dirty="0" smtClean="0"/>
              <a:t>	„</a:t>
            </a:r>
            <a:r>
              <a:rPr lang="de-DE" dirty="0"/>
              <a:t>ich hab einen Engel </a:t>
            </a:r>
            <a:endParaRPr lang="en-GB" dirty="0"/>
          </a:p>
          <a:p>
            <a:pPr marL="0" indent="0">
              <a:buNone/>
            </a:pPr>
            <a:r>
              <a:rPr lang="de-DE" dirty="0" smtClean="0"/>
              <a:t>	Von </a:t>
            </a:r>
            <a:r>
              <a:rPr lang="de-DE" dirty="0"/>
              <a:t>Angesicht zu Angesicht gesehen; </a:t>
            </a:r>
            <a:endParaRPr lang="en-GB" dirty="0"/>
          </a:p>
          <a:p>
            <a:pPr marL="0" indent="0">
              <a:buNone/>
            </a:pPr>
            <a:r>
              <a:rPr lang="en-GB" dirty="0" smtClean="0"/>
              <a:t>	Und </a:t>
            </a:r>
            <a:r>
              <a:rPr lang="en-GB" dirty="0" err="1"/>
              <a:t>meinen</a:t>
            </a:r>
            <a:r>
              <a:rPr lang="en-GB" dirty="0"/>
              <a:t> Engel</a:t>
            </a:r>
            <a:r>
              <a:rPr lang="en-GB" dirty="0" smtClean="0"/>
              <a:t>” [</a:t>
            </a:r>
            <a:r>
              <a:rPr lang="en-GB" dirty="0"/>
              <a:t>1: 198-200]  </a:t>
            </a:r>
          </a:p>
          <a:p>
            <a:pPr marL="0" indent="0">
              <a:buNone/>
            </a:pPr>
            <a:r>
              <a:rPr lang="en-GB" dirty="0" err="1"/>
              <a:t>Recha’s</a:t>
            </a:r>
            <a:r>
              <a:rPr lang="en-GB" dirty="0"/>
              <a:t> emotion blinds her judgement here, and can be seen as a weakness of her gender and a frailty of mind, something that is not seen among the males in the play. The idealisation of the Templar highlights the relationship between the two genders: one of admiration/ infatuation and of (almost sublime) superiority. It is no accident here that a male is granted god-like status; it is to signify the disparity between the influences of the sexes. </a:t>
            </a:r>
          </a:p>
          <a:p>
            <a:pPr marL="0" indent="0">
              <a:buNone/>
            </a:pPr>
            <a:endParaRPr lang="en-GB" dirty="0"/>
          </a:p>
        </p:txBody>
      </p:sp>
    </p:spTree>
    <p:extLst>
      <p:ext uri="{BB962C8B-B14F-4D97-AF65-F5344CB8AC3E}">
        <p14:creationId xmlns:p14="http://schemas.microsoft.com/office/powerpoint/2010/main" val="2390229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What, if anything does Lessing have to say about Gender in Nathan der Weise?</a:t>
            </a:r>
          </a:p>
        </p:txBody>
      </p:sp>
      <p:sp>
        <p:nvSpPr>
          <p:cNvPr id="3" name="Content Placeholder 2"/>
          <p:cNvSpPr>
            <a:spLocks noGrp="1"/>
          </p:cNvSpPr>
          <p:nvPr>
            <p:ph idx="1"/>
          </p:nvPr>
        </p:nvSpPr>
        <p:spPr/>
        <p:txBody>
          <a:bodyPr>
            <a:normAutofit fontScale="62500" lnSpcReduction="20000"/>
          </a:bodyPr>
          <a:lstStyle/>
          <a:p>
            <a:pPr marL="0" indent="0">
              <a:buNone/>
            </a:pPr>
            <a:r>
              <a:rPr lang="en-GB" b="1" dirty="0" err="1"/>
              <a:t>Sittah</a:t>
            </a:r>
            <a:r>
              <a:rPr lang="en-GB" b="1" dirty="0"/>
              <a:t> and Saladin</a:t>
            </a:r>
            <a:r>
              <a:rPr lang="en-GB" dirty="0"/>
              <a:t> </a:t>
            </a:r>
          </a:p>
          <a:p>
            <a:pPr marL="0" indent="0">
              <a:buNone/>
            </a:pPr>
            <a:r>
              <a:rPr lang="en-GB" dirty="0" err="1"/>
              <a:t>Sittah</a:t>
            </a:r>
            <a:r>
              <a:rPr lang="en-GB" dirty="0"/>
              <a:t> is seen playing chess with Saladin, perhaps the most intellectual board game of all. This is not how a woman would typically be portrayed in society. Mother, carer, domestic, etc. Perhaps because of her class – she is very wealthy, as Saladin’s sister.  </a:t>
            </a:r>
          </a:p>
          <a:p>
            <a:pPr marL="0" indent="0">
              <a:buNone/>
            </a:pPr>
            <a:r>
              <a:rPr lang="en-GB" dirty="0"/>
              <a:t>What’s more, she appears to be winning at the start of the scene, and pointing out the mistakes he is making, so for a moment it seems as though the woman is intellectually superior to the man. [87-88</a:t>
            </a:r>
            <a:r>
              <a:rPr lang="en-GB" dirty="0" smtClean="0"/>
              <a:t>]</a:t>
            </a:r>
            <a:r>
              <a:rPr lang="en-GB" dirty="0"/>
              <a:t> </a:t>
            </a:r>
          </a:p>
          <a:p>
            <a:pPr marL="0" indent="0">
              <a:buNone/>
            </a:pPr>
            <a:r>
              <a:rPr lang="en-GB" dirty="0"/>
              <a:t>However, this idea is such reversed when </a:t>
            </a:r>
            <a:r>
              <a:rPr lang="en-GB" dirty="0" err="1"/>
              <a:t>Sittah</a:t>
            </a:r>
            <a:r>
              <a:rPr lang="en-GB" dirty="0"/>
              <a:t> accused Saladin of letting her win. This then represents women as the inferior again, implying that Saladin could win if he were trying, but he doesn’t want to win and is therefore in complete control of the situation. Furthermore, </a:t>
            </a:r>
            <a:r>
              <a:rPr lang="en-GB" dirty="0" err="1"/>
              <a:t>Sittah</a:t>
            </a:r>
            <a:r>
              <a:rPr lang="en-GB" dirty="0"/>
              <a:t> enjoys the game a lot less after accusing him of losing on purpose. [807-813</a:t>
            </a:r>
            <a:r>
              <a:rPr lang="en-GB" dirty="0" smtClean="0"/>
              <a:t>]</a:t>
            </a:r>
            <a:endParaRPr lang="en-GB" dirty="0"/>
          </a:p>
          <a:p>
            <a:pPr marL="0" indent="0">
              <a:buNone/>
            </a:pPr>
            <a:r>
              <a:rPr lang="en-GB" dirty="0"/>
              <a:t>During the game, the queen is brought up. Saladin’s queen is in jeopardy, but he decides that the queen was never so important to him anyway. </a:t>
            </a:r>
            <a:r>
              <a:rPr lang="en-GB" dirty="0" err="1"/>
              <a:t>Sittah’s</a:t>
            </a:r>
            <a:r>
              <a:rPr lang="en-GB" dirty="0"/>
              <a:t> attempts to find a way of saving the queen, but he dismisses it without the bat of an eyelid. </a:t>
            </a:r>
            <a:r>
              <a:rPr lang="en-GB" dirty="0" err="1"/>
              <a:t>Sittah</a:t>
            </a:r>
            <a:r>
              <a:rPr lang="en-GB" dirty="0"/>
              <a:t> then remarks on how awfully he treats his queen. [821-829</a:t>
            </a:r>
            <a:r>
              <a:rPr lang="en-GB" dirty="0" smtClean="0"/>
              <a:t>]</a:t>
            </a:r>
            <a:endParaRPr lang="en-GB" dirty="0"/>
          </a:p>
          <a:p>
            <a:pPr marL="0" indent="0">
              <a:buNone/>
            </a:pPr>
            <a:r>
              <a:rPr lang="en-GB" dirty="0"/>
              <a:t>Saladin sends </a:t>
            </a:r>
            <a:r>
              <a:rPr lang="en-GB" dirty="0" err="1"/>
              <a:t>Sittah</a:t>
            </a:r>
            <a:r>
              <a:rPr lang="en-GB" dirty="0"/>
              <a:t> away when he must attend to important business, such as speaking with Nathan and the Templar. Women not involved in serious discussions and decisions. [1791; 2647</a:t>
            </a:r>
            <a:r>
              <a:rPr lang="en-GB" dirty="0" smtClean="0"/>
              <a:t>]</a:t>
            </a:r>
            <a:endParaRPr lang="en-GB" dirty="0"/>
          </a:p>
        </p:txBody>
      </p:sp>
    </p:spTree>
    <p:extLst>
      <p:ext uri="{BB962C8B-B14F-4D97-AF65-F5344CB8AC3E}">
        <p14:creationId xmlns:p14="http://schemas.microsoft.com/office/powerpoint/2010/main" val="36644752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9</TotalTime>
  <Words>1231</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Garamond</vt:lpstr>
      <vt:lpstr>Organic</vt:lpstr>
      <vt:lpstr>Nathan der Weise</vt:lpstr>
      <vt:lpstr>To what extent does Lessing deal with stereotypes of race and religion in Nathan der Weise?</vt:lpstr>
      <vt:lpstr>To what extent does Lessing deal with stereotypes of race and religion in Nathan der Weise?</vt:lpstr>
      <vt:lpstr>To what extent does Lessing deal with stereotypes of race and religion in Nathan der Weise?</vt:lpstr>
      <vt:lpstr>To what extent does Lessing deal with stereotypes of race and religion in Nathan der Weise?</vt:lpstr>
      <vt:lpstr>How are Race and Religion connected in Nathan der Weise?</vt:lpstr>
      <vt:lpstr>What, if anything does Lessing have to say about Gender in Nathan der Weise?</vt:lpstr>
      <vt:lpstr>What, if anything does Lessing have to say about Gender in Nathan der Weise?</vt:lpstr>
      <vt:lpstr>What, if anything does Lessing have to say about Gender in Nathan der Weise?</vt:lpstr>
      <vt:lpstr>What form does Lessing's cosmopolitan vision take - and it what ways might one argue it is flawed?</vt:lpstr>
      <vt:lpstr>What form does Lessing's cosmopolitan vision take - and it what ways might one argue it is flawed?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Nathan der Weise</dc:title>
  <dc:creator>Daniel Carter</dc:creator>
  <cp:lastModifiedBy>Daniel Carter</cp:lastModifiedBy>
  <cp:revision>3</cp:revision>
  <dcterms:created xsi:type="dcterms:W3CDTF">2014-10-15T22:28:22Z</dcterms:created>
  <dcterms:modified xsi:type="dcterms:W3CDTF">2014-10-15T22:37:58Z</dcterms:modified>
</cp:coreProperties>
</file>