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4" r:id="rId2"/>
    <p:sldId id="258" r:id="rId3"/>
    <p:sldId id="259" r:id="rId4"/>
    <p:sldId id="269" r:id="rId5"/>
    <p:sldId id="265" r:id="rId6"/>
    <p:sldId id="260" r:id="rId7"/>
    <p:sldId id="261" r:id="rId8"/>
    <p:sldId id="262" r:id="rId9"/>
    <p:sldId id="270" r:id="rId10"/>
    <p:sldId id="272" r:id="rId11"/>
    <p:sldId id="273" r:id="rId12"/>
    <p:sldId id="267" r:id="rId13"/>
    <p:sldId id="268" r:id="rId14"/>
    <p:sldId id="274" r:id="rId15"/>
    <p:sldId id="275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5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12AFC-B33B-4E72-9F3A-A300D7F170B5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2191A-8184-4E83-8525-3E218E9277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026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2191A-8184-4E83-8525-3E218E9277B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95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58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297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8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136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319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499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957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542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84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675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7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C1FA-4B87-4F17-88D1-F696181CAAC0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DB989-EB4F-48EB-A76A-60B6CD770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725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21163"/>
            <a:ext cx="6400800" cy="21605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3600" dirty="0" err="1" smtClean="0">
                <a:solidFill>
                  <a:schemeClr val="tx1"/>
                </a:solidFill>
              </a:rPr>
              <a:t>Benvenuti</a:t>
            </a:r>
            <a:r>
              <a:rPr lang="en-GB" sz="3600" dirty="0" smtClean="0">
                <a:solidFill>
                  <a:schemeClr val="tx1"/>
                </a:solidFill>
              </a:rPr>
              <a:t> </a:t>
            </a:r>
            <a:r>
              <a:rPr lang="en-GB" sz="3600" dirty="0" err="1" smtClean="0">
                <a:solidFill>
                  <a:schemeClr val="tx1"/>
                </a:solidFill>
              </a:rPr>
              <a:t>alla</a:t>
            </a:r>
            <a:r>
              <a:rPr lang="en-GB" sz="3600" dirty="0" smtClean="0">
                <a:solidFill>
                  <a:schemeClr val="tx1"/>
                </a:solidFill>
              </a:rPr>
              <a:t> </a:t>
            </a:r>
          </a:p>
          <a:p>
            <a:pPr eaLnBrk="1" hangingPunct="1">
              <a:defRPr/>
            </a:pPr>
            <a:r>
              <a:rPr lang="en-GB" sz="3600" b="1" dirty="0" smtClean="0">
                <a:solidFill>
                  <a:schemeClr val="tx1"/>
                </a:solidFill>
              </a:rPr>
              <a:t>LEZIONE SUI PRONOMI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1844824"/>
            <a:ext cx="4176713" cy="7694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4400" smtClean="0">
                <a:solidFill>
                  <a:srgbClr val="FF0000"/>
                </a:solidFill>
                <a:latin typeface="Baskerville Old Face" pitchFamily="18" charset="0"/>
                <a:cs typeface="Aharoni" pitchFamily="2" charset="-79"/>
              </a:rPr>
              <a:t>IT101</a:t>
            </a:r>
            <a:endParaRPr lang="en-GB" sz="4400" dirty="0">
              <a:solidFill>
                <a:srgbClr val="FF0000"/>
              </a:solidFill>
              <a:latin typeface="Baskerville Old Face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213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Non </a:t>
            </a:r>
            <a:r>
              <a:rPr lang="it-IT" dirty="0" smtClean="0"/>
              <a:t>la/lo </a:t>
            </a:r>
            <a:r>
              <a:rPr lang="it-IT" dirty="0"/>
              <a:t>mangiano. </a:t>
            </a:r>
          </a:p>
          <a:p>
            <a:r>
              <a:rPr lang="it-IT" dirty="0"/>
              <a:t>È importante </a:t>
            </a:r>
            <a:r>
              <a:rPr lang="it-IT" dirty="0" smtClean="0"/>
              <a:t>mangiarla/lo </a:t>
            </a:r>
            <a:r>
              <a:rPr lang="it-IT" dirty="0"/>
              <a:t>ogni giorno. </a:t>
            </a:r>
          </a:p>
          <a:p>
            <a:r>
              <a:rPr lang="it-IT" dirty="0"/>
              <a:t>È una buon'idea invitarli.  </a:t>
            </a:r>
          </a:p>
          <a:p>
            <a:r>
              <a:rPr lang="it-IT" dirty="0">
                <a:solidFill>
                  <a:schemeClr val="accent1"/>
                </a:solidFill>
              </a:rPr>
              <a:t>Se vediamo i ragazzi, li invitiamo. 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Ha comprato </a:t>
            </a:r>
            <a:r>
              <a:rPr lang="it-IT" dirty="0">
                <a:solidFill>
                  <a:schemeClr val="accent1"/>
                </a:solidFill>
              </a:rPr>
              <a:t>la frutta e </a:t>
            </a:r>
            <a:r>
              <a:rPr lang="it-IT" dirty="0" smtClean="0">
                <a:solidFill>
                  <a:schemeClr val="accent1"/>
                </a:solidFill>
              </a:rPr>
              <a:t>l’ha mangiata</a:t>
            </a:r>
            <a:r>
              <a:rPr lang="it-IT" dirty="0" smtClean="0"/>
              <a:t>. </a:t>
            </a:r>
            <a:endParaRPr lang="it-IT" dirty="0"/>
          </a:p>
          <a:p>
            <a:r>
              <a:rPr lang="it-IT" dirty="0"/>
              <a:t>Perché non li inviti?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2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pronoun is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dar</a:t>
            </a:r>
            <a:r>
              <a:rPr lang="en-GB" b="1" dirty="0" err="1" smtClean="0"/>
              <a:t>lo</a:t>
            </a:r>
            <a:r>
              <a:rPr lang="en-GB" dirty="0" smtClean="0"/>
              <a:t> </a:t>
            </a:r>
            <a:r>
              <a:rPr lang="en-GB" dirty="0" err="1" smtClean="0"/>
              <a:t>alla</a:t>
            </a:r>
            <a:r>
              <a:rPr lang="en-GB" dirty="0" smtClean="0"/>
              <a:t> mamma </a:t>
            </a:r>
            <a:r>
              <a:rPr lang="en-GB" dirty="0" err="1" smtClean="0"/>
              <a:t>subito</a:t>
            </a:r>
            <a:endParaRPr lang="en-GB" dirty="0" smtClean="0"/>
          </a:p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dar</a:t>
            </a:r>
            <a:r>
              <a:rPr lang="en-GB" b="1" dirty="0" err="1" smtClean="0"/>
              <a:t>gli</a:t>
            </a:r>
            <a:r>
              <a:rPr lang="en-GB" dirty="0" smtClean="0"/>
              <a:t> un </a:t>
            </a:r>
            <a:r>
              <a:rPr lang="en-GB" dirty="0" err="1" smtClean="0"/>
              <a:t>regalo</a:t>
            </a:r>
            <a:endParaRPr lang="en-GB" dirty="0"/>
          </a:p>
          <a:p>
            <a:endParaRPr lang="en-GB" dirty="0" smtClean="0"/>
          </a:p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dir</a:t>
            </a:r>
            <a:r>
              <a:rPr lang="en-GB" b="1" dirty="0" err="1" smtClean="0"/>
              <a:t>lo</a:t>
            </a:r>
            <a:r>
              <a:rPr lang="en-GB" dirty="0" smtClean="0"/>
              <a:t> a </a:t>
            </a:r>
            <a:r>
              <a:rPr lang="en-GB" dirty="0" err="1" smtClean="0"/>
              <a:t>tua</a:t>
            </a:r>
            <a:r>
              <a:rPr lang="en-GB" dirty="0" smtClean="0"/>
              <a:t> </a:t>
            </a:r>
            <a:r>
              <a:rPr lang="en-GB" dirty="0" err="1" smtClean="0"/>
              <a:t>sorella</a:t>
            </a:r>
            <a:endParaRPr lang="en-GB" dirty="0" smtClean="0"/>
          </a:p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dir</a:t>
            </a:r>
            <a:r>
              <a:rPr lang="en-GB" b="1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dirty="0" err="1" smtClean="0"/>
              <a:t>venga</a:t>
            </a:r>
            <a:r>
              <a:rPr lang="en-GB" dirty="0" smtClean="0"/>
              <a:t> </a:t>
            </a:r>
            <a:r>
              <a:rPr lang="en-GB" dirty="0" err="1" smtClean="0"/>
              <a:t>dopo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mandar</a:t>
            </a:r>
            <a:r>
              <a:rPr lang="en-GB" b="1" dirty="0" err="1" smtClean="0"/>
              <a:t>ti</a:t>
            </a:r>
            <a:r>
              <a:rPr lang="en-GB" dirty="0" smtClean="0"/>
              <a:t> a </a:t>
            </a:r>
            <a:r>
              <a:rPr lang="en-GB" dirty="0" err="1" smtClean="0"/>
              <a:t>scuola</a:t>
            </a:r>
            <a:endParaRPr lang="en-GB" dirty="0" smtClean="0"/>
          </a:p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mandar</a:t>
            </a:r>
            <a:r>
              <a:rPr lang="en-GB" b="1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domanda</a:t>
            </a:r>
            <a:r>
              <a:rPr lang="en-GB" dirty="0" smtClean="0"/>
              <a:t> di </a:t>
            </a:r>
            <a:r>
              <a:rPr lang="en-GB" dirty="0" err="1" smtClean="0"/>
              <a:t>lavoro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21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VERDANA, GENEVA, HELVETICA"/>
              </a:rPr>
              <a:t/>
            </a:r>
            <a:br>
              <a:rPr lang="en-GB" dirty="0" smtClean="0">
                <a:latin typeface="VERDANA, GENEVA, HELVETICA"/>
              </a:rPr>
            </a:br>
            <a:r>
              <a:rPr lang="en-GB" dirty="0" smtClean="0">
                <a:latin typeface="VERDANA, GENEVA, HELVETICA"/>
              </a:rPr>
              <a:t>ITALIAN </a:t>
            </a:r>
            <a:r>
              <a:rPr lang="en-GB" dirty="0">
                <a:latin typeface="VERDANA, GENEVA, HELVETICA"/>
              </a:rPr>
              <a:t>INDIRECT OBJECT PRONOUNS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355400"/>
              </p:ext>
            </p:extLst>
          </p:nvPr>
        </p:nvGraphicFramePr>
        <p:xfrm>
          <a:off x="457200" y="1700805"/>
          <a:ext cx="8229600" cy="3800676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06584">
                <a:tc gridSpan="3">
                  <a:txBody>
                    <a:bodyPr/>
                    <a:lstStyle/>
                    <a:p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6584"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PERSON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SINGULAR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PLURAL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406584"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mi</a:t>
                      </a:r>
                      <a:r>
                        <a:rPr lang="en-GB">
                          <a:latin typeface="VERDANA, GENEVA, HELVETICA"/>
                        </a:rPr>
                        <a:t> (to/for me)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ci</a:t>
                      </a:r>
                      <a:r>
                        <a:rPr lang="en-GB">
                          <a:latin typeface="VERDANA, GENEVA, HELVETICA"/>
                        </a:rPr>
                        <a:t> (to/for us)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584">
                <a:tc>
                  <a:txBody>
                    <a:bodyPr/>
                    <a:lstStyle/>
                    <a:p>
                      <a:r>
                        <a:rPr lang="en-GB" i="1" dirty="0">
                          <a:latin typeface="VERDANA, GENEVA, HELVETICA"/>
                        </a:rPr>
                        <a:t>II</a:t>
                      </a:r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ti</a:t>
                      </a:r>
                      <a:r>
                        <a:rPr lang="en-GB">
                          <a:latin typeface="VERDANA, GENEVA, HELVETICA"/>
                        </a:rPr>
                        <a:t> (to/for you, informal)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vi</a:t>
                      </a:r>
                      <a:r>
                        <a:rPr lang="en-GB">
                          <a:latin typeface="VERDANA, GENEVA, HELVETICA"/>
                        </a:rPr>
                        <a:t> (to/for you, informal)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4780">
                <a:tc>
                  <a:txBody>
                    <a:bodyPr/>
                    <a:lstStyle/>
                    <a:p>
                      <a:r>
                        <a:rPr lang="en-GB" i="1" dirty="0">
                          <a:latin typeface="VERDANA, GENEVA, HELVETICA"/>
                        </a:rPr>
                        <a:t>III</a:t>
                      </a:r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gli</a:t>
                      </a:r>
                      <a:r>
                        <a:rPr lang="en-GB">
                          <a:latin typeface="VERDANA, GENEVA, HELVETICA"/>
                        </a:rPr>
                        <a:t> (to, for him)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loro</a:t>
                      </a:r>
                      <a:r>
                        <a:rPr lang="en-GB">
                          <a:latin typeface="VERDANA, GENEVA, HELVETICA"/>
                        </a:rPr>
                        <a:t> (</a:t>
                      </a:r>
                      <a:r>
                        <a:rPr lang="en-GB" i="1">
                          <a:latin typeface="VERDANA, GENEVA, HELVETICA"/>
                        </a:rPr>
                        <a:t>gli</a:t>
                      </a:r>
                      <a:r>
                        <a:rPr lang="en-GB">
                          <a:latin typeface="VERDANA, GENEVA, HELVETICA"/>
                        </a:rPr>
                        <a:t>) (to/for them, masculine)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478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>
                          <a:latin typeface="VERDANA, GENEVA, HELVETICA"/>
                        </a:rPr>
                        <a:t>le</a:t>
                      </a:r>
                      <a:r>
                        <a:rPr lang="en-GB" dirty="0">
                          <a:latin typeface="VERDANA, GENEVA, HELVETICA"/>
                        </a:rPr>
                        <a:t> (to, for her)</a:t>
                      </a:r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loro</a:t>
                      </a:r>
                      <a:r>
                        <a:rPr lang="en-GB">
                          <a:latin typeface="VERDANA, GENEVA, HELVETICA"/>
                        </a:rPr>
                        <a:t> (</a:t>
                      </a:r>
                      <a:r>
                        <a:rPr lang="en-GB" i="1">
                          <a:latin typeface="VERDANA, GENEVA, HELVETICA"/>
                        </a:rPr>
                        <a:t>gli</a:t>
                      </a:r>
                      <a:r>
                        <a:rPr lang="en-GB">
                          <a:latin typeface="VERDANA, GENEVA, HELVETICA"/>
                        </a:rPr>
                        <a:t>) (to/for them, feminine)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478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Le</a:t>
                      </a:r>
                      <a:r>
                        <a:rPr lang="en-GB">
                          <a:latin typeface="VERDANA, GENEVA, HELVETICA"/>
                        </a:rPr>
                        <a:t> (to/for you, formal)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err="1">
                          <a:latin typeface="VERDANA, GENEVA, HELVETICA"/>
                        </a:rPr>
                        <a:t>Loro</a:t>
                      </a:r>
                      <a:r>
                        <a:rPr lang="en-GB" dirty="0">
                          <a:latin typeface="VERDANA, GENEVA, HELVETICA"/>
                        </a:rPr>
                        <a:t> (to/for you, formal, masculine/feminine)</a:t>
                      </a:r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309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VERBS </a:t>
            </a:r>
            <a:r>
              <a:rPr lang="en-GB" dirty="0"/>
              <a:t>THAT TAKE ON INDIRECT OBJECTS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dare 			to </a:t>
            </a:r>
            <a:r>
              <a:rPr lang="en-GB" dirty="0"/>
              <a:t>give </a:t>
            </a:r>
          </a:p>
          <a:p>
            <a:r>
              <a:rPr lang="en-GB" dirty="0" smtClean="0"/>
              <a:t>Dire			to </a:t>
            </a:r>
            <a:r>
              <a:rPr lang="en-GB" dirty="0"/>
              <a:t>say </a:t>
            </a:r>
          </a:p>
          <a:p>
            <a:r>
              <a:rPr lang="en-GB" dirty="0" err="1"/>
              <a:t>domandare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ask </a:t>
            </a:r>
          </a:p>
          <a:p>
            <a:r>
              <a:rPr lang="en-GB" dirty="0" err="1" smtClean="0"/>
              <a:t>prestare</a:t>
            </a:r>
            <a:r>
              <a:rPr lang="en-GB" dirty="0" smtClean="0"/>
              <a:t> 		to </a:t>
            </a:r>
            <a:r>
              <a:rPr lang="en-GB" dirty="0"/>
              <a:t>lend </a:t>
            </a:r>
          </a:p>
          <a:p>
            <a:r>
              <a:rPr lang="en-GB" dirty="0" err="1"/>
              <a:t>insegnare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teach </a:t>
            </a:r>
          </a:p>
          <a:p>
            <a:r>
              <a:rPr lang="en-GB" dirty="0" err="1"/>
              <a:t>mandare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send </a:t>
            </a:r>
          </a:p>
          <a:p>
            <a:r>
              <a:rPr lang="en-GB" dirty="0" err="1"/>
              <a:t>mostrare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show </a:t>
            </a:r>
          </a:p>
          <a:p>
            <a:r>
              <a:rPr lang="en-GB" dirty="0" err="1"/>
              <a:t>offrire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offer </a:t>
            </a:r>
          </a:p>
          <a:p>
            <a:r>
              <a:rPr lang="en-GB" dirty="0" err="1"/>
              <a:t>portare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bring </a:t>
            </a:r>
          </a:p>
          <a:p>
            <a:r>
              <a:rPr lang="en-GB" dirty="0" err="1"/>
              <a:t>preparare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prepare </a:t>
            </a:r>
          </a:p>
          <a:p>
            <a:r>
              <a:rPr lang="en-GB" dirty="0" err="1"/>
              <a:t>regalare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give (as a gift) </a:t>
            </a:r>
          </a:p>
          <a:p>
            <a:r>
              <a:rPr lang="en-GB" dirty="0" err="1"/>
              <a:t>rendere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return, give back </a:t>
            </a:r>
          </a:p>
          <a:p>
            <a:r>
              <a:rPr lang="en-GB" dirty="0" err="1"/>
              <a:t>riportare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bring back </a:t>
            </a:r>
          </a:p>
          <a:p>
            <a:r>
              <a:rPr lang="en-GB" dirty="0" err="1"/>
              <a:t>scrivere</a:t>
            </a:r>
            <a:r>
              <a:rPr lang="en-GB" dirty="0"/>
              <a:t> </a:t>
            </a:r>
            <a:r>
              <a:rPr lang="en-GB" dirty="0" smtClean="0"/>
              <a:t>		to write </a:t>
            </a:r>
            <a:endParaRPr lang="en-GB" dirty="0"/>
          </a:p>
          <a:p>
            <a:r>
              <a:rPr lang="en-GB" dirty="0" err="1"/>
              <a:t>telefonare</a:t>
            </a:r>
            <a:r>
              <a:rPr lang="en-GB" dirty="0"/>
              <a:t> </a:t>
            </a:r>
            <a:r>
              <a:rPr lang="en-GB" dirty="0" smtClean="0"/>
              <a:t>		to </a:t>
            </a:r>
            <a:r>
              <a:rPr lang="en-GB" dirty="0"/>
              <a:t>telephone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163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Translate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 </a:t>
            </a:r>
            <a:r>
              <a:rPr lang="en-GB" dirty="0"/>
              <a:t>gave her three recipes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They </a:t>
            </a:r>
            <a:r>
              <a:rPr lang="en-GB" dirty="0"/>
              <a:t>offer us a cup of coffee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We'll </a:t>
            </a:r>
            <a:r>
              <a:rPr lang="en-GB" dirty="0"/>
              <a:t>talk to them tomorrow</a:t>
            </a:r>
            <a:r>
              <a:rPr lang="en-GB" dirty="0" smtClean="0"/>
              <a:t>. </a:t>
            </a:r>
          </a:p>
          <a:p>
            <a:r>
              <a:rPr lang="it-IT" dirty="0" smtClean="0"/>
              <a:t>I </a:t>
            </a:r>
            <a:r>
              <a:rPr lang="it-IT" dirty="0"/>
              <a:t>have no time to talk to him</a:t>
            </a:r>
            <a:r>
              <a:rPr lang="it-IT" dirty="0" smtClean="0"/>
              <a:t>.</a:t>
            </a:r>
          </a:p>
          <a:p>
            <a:r>
              <a:rPr lang="en-GB" dirty="0" smtClean="0"/>
              <a:t>I </a:t>
            </a:r>
            <a:r>
              <a:rPr lang="en-GB" dirty="0"/>
              <a:t>gave a cookbook </a:t>
            </a:r>
            <a:r>
              <a:rPr lang="en-GB" dirty="0" smtClean="0"/>
              <a:t>to him. </a:t>
            </a:r>
          </a:p>
          <a:p>
            <a:r>
              <a:rPr lang="en-GB" dirty="0" smtClean="0"/>
              <a:t>Why </a:t>
            </a:r>
            <a:r>
              <a:rPr lang="en-GB" dirty="0"/>
              <a:t>don't you give </a:t>
            </a:r>
            <a:r>
              <a:rPr lang="en-GB" dirty="0" smtClean="0"/>
              <a:t>her some </a:t>
            </a:r>
            <a:r>
              <a:rPr lang="en-GB" dirty="0"/>
              <a:t>perfume</a:t>
            </a:r>
            <a:r>
              <a:rPr lang="en-GB" dirty="0" smtClean="0"/>
              <a:t>?</a:t>
            </a:r>
          </a:p>
          <a:p>
            <a:r>
              <a:rPr lang="en-GB" dirty="0" smtClean="0"/>
              <a:t> Can </a:t>
            </a:r>
            <a:r>
              <a:rPr lang="en-GB" dirty="0"/>
              <a:t>you explain </a:t>
            </a:r>
            <a:r>
              <a:rPr lang="en-GB" dirty="0" smtClean="0"/>
              <a:t>it to him? </a:t>
            </a:r>
            <a:endParaRPr lang="en-GB" b="1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32233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dirty="0" err="1"/>
              <a:t>Ci</a:t>
            </a:r>
            <a:r>
              <a:rPr lang="en-GB" dirty="0"/>
              <a:t> </a:t>
            </a:r>
            <a:r>
              <a:rPr lang="en-GB" dirty="0" err="1"/>
              <a:t>offrono</a:t>
            </a:r>
            <a:r>
              <a:rPr lang="en-GB" dirty="0"/>
              <a:t> un </a:t>
            </a:r>
            <a:r>
              <a:rPr lang="en-GB" dirty="0" err="1"/>
              <a:t>caffè</a:t>
            </a:r>
            <a:r>
              <a:rPr lang="en-GB" dirty="0"/>
              <a:t>. </a:t>
            </a:r>
          </a:p>
          <a:p>
            <a:r>
              <a:rPr lang="en-GB" dirty="0"/>
              <a:t>Le </a:t>
            </a:r>
            <a:r>
              <a:rPr lang="en-GB" dirty="0" err="1"/>
              <a:t>ho</a:t>
            </a:r>
            <a:r>
              <a:rPr lang="en-GB" dirty="0"/>
              <a:t> </a:t>
            </a:r>
            <a:r>
              <a:rPr lang="en-GB" dirty="0" err="1"/>
              <a:t>dato</a:t>
            </a:r>
            <a:r>
              <a:rPr lang="en-GB" dirty="0"/>
              <a:t> </a:t>
            </a:r>
            <a:r>
              <a:rPr lang="en-GB" dirty="0" err="1"/>
              <a:t>tre</a:t>
            </a:r>
            <a:r>
              <a:rPr lang="en-GB" dirty="0"/>
              <a:t> </a:t>
            </a:r>
            <a:r>
              <a:rPr lang="en-GB" dirty="0" err="1"/>
              <a:t>ricette</a:t>
            </a:r>
            <a:r>
              <a:rPr lang="en-GB" dirty="0"/>
              <a:t>. </a:t>
            </a:r>
          </a:p>
          <a:p>
            <a:r>
              <a:rPr lang="it-IT" dirty="0"/>
              <a:t>Non ho tempo di parlargli. </a:t>
            </a:r>
          </a:p>
          <a:p>
            <a:r>
              <a:rPr lang="en-GB" dirty="0" err="1" smtClean="0"/>
              <a:t>Parliamo</a:t>
            </a:r>
            <a:r>
              <a:rPr lang="en-GB" dirty="0" smtClean="0"/>
              <a:t> (a) </a:t>
            </a:r>
            <a:r>
              <a:rPr lang="en-GB" dirty="0" err="1"/>
              <a:t>loro</a:t>
            </a:r>
            <a:r>
              <a:rPr lang="en-GB" dirty="0"/>
              <a:t> </a:t>
            </a:r>
            <a:r>
              <a:rPr lang="en-GB" dirty="0" err="1"/>
              <a:t>domani</a:t>
            </a:r>
            <a:r>
              <a:rPr lang="en-GB" dirty="0"/>
              <a:t>.  </a:t>
            </a:r>
          </a:p>
          <a:p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dirty="0" err="1"/>
              <a:t>regalato</a:t>
            </a:r>
            <a:r>
              <a:rPr lang="en-GB" dirty="0"/>
              <a:t> un </a:t>
            </a:r>
            <a:r>
              <a:rPr lang="en-GB" dirty="0" err="1"/>
              <a:t>libro</a:t>
            </a:r>
            <a:r>
              <a:rPr lang="en-GB" dirty="0"/>
              <a:t> di </a:t>
            </a:r>
            <a:r>
              <a:rPr lang="en-GB" dirty="0" err="1" smtClean="0"/>
              <a:t>cucina</a:t>
            </a:r>
            <a:endParaRPr lang="en-GB" dirty="0" smtClean="0"/>
          </a:p>
          <a:p>
            <a:r>
              <a:rPr lang="en-GB" dirty="0" err="1"/>
              <a:t>Perché</a:t>
            </a:r>
            <a:r>
              <a:rPr lang="en-GB" dirty="0"/>
              <a:t> non </a:t>
            </a:r>
            <a:r>
              <a:rPr lang="en-GB" dirty="0" smtClean="0"/>
              <a:t>le </a:t>
            </a:r>
            <a:r>
              <a:rPr lang="en-GB" dirty="0" err="1" smtClean="0"/>
              <a:t>regali</a:t>
            </a:r>
            <a:r>
              <a:rPr lang="en-GB" dirty="0" smtClean="0"/>
              <a:t> </a:t>
            </a:r>
            <a:r>
              <a:rPr lang="en-GB" dirty="0"/>
              <a:t>un </a:t>
            </a:r>
            <a:r>
              <a:rPr lang="en-GB" dirty="0" err="1" smtClean="0"/>
              <a:t>profumo</a:t>
            </a:r>
            <a:r>
              <a:rPr lang="en-GB" dirty="0" smtClean="0"/>
              <a:t>? </a:t>
            </a:r>
            <a:endParaRPr lang="en-GB" dirty="0"/>
          </a:p>
          <a:p>
            <a:r>
              <a:rPr lang="en-GB" dirty="0" err="1"/>
              <a:t>Puoi</a:t>
            </a:r>
            <a:r>
              <a:rPr lang="en-GB" dirty="0"/>
              <a:t> </a:t>
            </a:r>
            <a:r>
              <a:rPr lang="en-GB" dirty="0" err="1" smtClean="0"/>
              <a:t>spiegarglielo</a:t>
            </a:r>
            <a:r>
              <a:rPr lang="en-GB" dirty="0" smtClean="0"/>
              <a:t>?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087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>
                <a:latin typeface="VERDANA, GENEVA, HELVETICA"/>
              </a:rPr>
              <a:t/>
            </a:r>
            <a:br>
              <a:rPr lang="en-GB" smtClean="0">
                <a:latin typeface="VERDANA, GENEVA, HELVETICA"/>
              </a:rPr>
            </a:br>
            <a:r>
              <a:rPr lang="en-GB" smtClean="0">
                <a:latin typeface="VERDANA, GENEVA, HELVETICA"/>
              </a:rPr>
              <a:t>DOUBLE </a:t>
            </a:r>
            <a:r>
              <a:rPr lang="en-GB" dirty="0">
                <a:latin typeface="VERDANA, GENEVA, HELVETICA"/>
              </a:rPr>
              <a:t>OBJECT PRONOUNS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186781"/>
          <a:ext cx="8229600" cy="3352800"/>
        </p:xfrm>
        <a:graphic>
          <a:graphicData uri="http://schemas.openxmlformats.org/drawingml/2006/table">
            <a:tbl>
              <a:tblPr/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INDIRECT OBJECT</a:t>
                      </a:r>
                      <a:br>
                        <a:rPr lang="en-GB">
                          <a:latin typeface="VERDANA, GENEVA, HELVETICA"/>
                        </a:rPr>
                      </a:br>
                      <a:r>
                        <a:rPr lang="en-GB">
                          <a:latin typeface="VERDANA, GENEVA, HELVETICA"/>
                        </a:rPr>
                        <a:t>PRONOUN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LA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NE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mi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me lo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me la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me li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me le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me ne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ti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te lo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te la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te li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te le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te ne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gli, le, Le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glielo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gliela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glieli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gliele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gliene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ci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ce lo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ce la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ce li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ce le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ce ne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vi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ve lo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ve la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ve li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ve le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ve ne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...loro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lo...loro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la...loro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li...loro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>
                          <a:latin typeface="VERDANA, GENEVA, HELVETICA"/>
                        </a:rPr>
                        <a:t>le...loro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>
                          <a:latin typeface="VERDANA, GENEVA, HELVETICA"/>
                        </a:rPr>
                        <a:t>ne...</a:t>
                      </a:r>
                      <a:r>
                        <a:rPr lang="en-GB" i="1" dirty="0" err="1">
                          <a:latin typeface="VERDANA, GENEVA, HELVETICA"/>
                        </a:rPr>
                        <a:t>loro</a:t>
                      </a:r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86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Osserva</a:t>
            </a:r>
            <a:r>
              <a:rPr lang="en-GB" dirty="0" smtClean="0"/>
              <a:t> </a:t>
            </a:r>
            <a:r>
              <a:rPr lang="en-GB" dirty="0" err="1" smtClean="0"/>
              <a:t>questi</a:t>
            </a:r>
            <a:r>
              <a:rPr lang="en-GB" dirty="0" smtClean="0"/>
              <a:t> </a:t>
            </a:r>
            <a:r>
              <a:rPr lang="en-GB" dirty="0" err="1" smtClean="0"/>
              <a:t>esempi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cosa</a:t>
            </a:r>
            <a:r>
              <a:rPr lang="en-GB" dirty="0" smtClean="0"/>
              <a:t> </a:t>
            </a:r>
            <a:r>
              <a:rPr lang="en-GB" dirty="0" err="1" smtClean="0"/>
              <a:t>sono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LO – LA – LI?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Elena, </a:t>
            </a:r>
            <a:r>
              <a:rPr lang="en-GB" dirty="0" err="1" smtClean="0"/>
              <a:t>conosci</a:t>
            </a:r>
            <a:r>
              <a:rPr lang="en-GB" dirty="0" smtClean="0"/>
              <a:t> Angelo?</a:t>
            </a:r>
          </a:p>
          <a:p>
            <a:r>
              <a:rPr lang="en-GB" dirty="0" smtClean="0"/>
              <a:t>Si </a:t>
            </a:r>
            <a:r>
              <a:rPr lang="en-GB" dirty="0" smtClean="0">
                <a:solidFill>
                  <a:srgbClr val="FF0000"/>
                </a:solidFill>
              </a:rPr>
              <a:t>lo</a:t>
            </a:r>
            <a:r>
              <a:rPr lang="en-GB" dirty="0" smtClean="0"/>
              <a:t> </a:t>
            </a:r>
            <a:r>
              <a:rPr lang="en-GB" dirty="0" err="1" smtClean="0"/>
              <a:t>conosco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Maria </a:t>
            </a:r>
            <a:r>
              <a:rPr lang="en-GB" dirty="0" err="1" smtClean="0"/>
              <a:t>conosci</a:t>
            </a:r>
            <a:r>
              <a:rPr lang="en-GB" dirty="0" smtClean="0"/>
              <a:t> </a:t>
            </a:r>
            <a:r>
              <a:rPr lang="en-GB" dirty="0" err="1" smtClean="0"/>
              <a:t>Eliana</a:t>
            </a:r>
            <a:r>
              <a:rPr lang="en-GB" dirty="0" smtClean="0"/>
              <a:t>?</a:t>
            </a:r>
          </a:p>
          <a:p>
            <a:r>
              <a:rPr lang="en-GB" dirty="0" smtClean="0"/>
              <a:t>Si </a:t>
            </a:r>
            <a:r>
              <a:rPr lang="en-GB" dirty="0" smtClean="0">
                <a:solidFill>
                  <a:srgbClr val="FF0000"/>
                </a:solidFill>
              </a:rPr>
              <a:t>la</a:t>
            </a:r>
            <a:r>
              <a:rPr lang="en-GB" dirty="0" smtClean="0"/>
              <a:t> </a:t>
            </a:r>
            <a:r>
              <a:rPr lang="en-GB" dirty="0" err="1" smtClean="0"/>
              <a:t>conosco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Elena e Maria </a:t>
            </a:r>
            <a:r>
              <a:rPr lang="en-GB" dirty="0" err="1" smtClean="0"/>
              <a:t>conoscete</a:t>
            </a:r>
            <a:r>
              <a:rPr lang="en-GB" dirty="0" smtClean="0"/>
              <a:t> </a:t>
            </a:r>
            <a:r>
              <a:rPr lang="en-GB" dirty="0" err="1" smtClean="0"/>
              <a:t>Eliana</a:t>
            </a:r>
            <a:r>
              <a:rPr lang="en-GB" dirty="0" smtClean="0"/>
              <a:t> e Lorenzo?</a:t>
            </a:r>
          </a:p>
          <a:p>
            <a:r>
              <a:rPr lang="en-GB" dirty="0" smtClean="0"/>
              <a:t>Si </a:t>
            </a:r>
            <a:r>
              <a:rPr lang="en-GB" dirty="0" smtClean="0">
                <a:solidFill>
                  <a:srgbClr val="FF0000"/>
                </a:solidFill>
              </a:rPr>
              <a:t>li</a:t>
            </a:r>
            <a:r>
              <a:rPr lang="en-GB" dirty="0" smtClean="0"/>
              <a:t> </a:t>
            </a:r>
            <a:r>
              <a:rPr lang="en-GB" dirty="0" err="1" smtClean="0"/>
              <a:t>conosciamo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2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PRONOMI OGGETTO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Completa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lo schema con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tutti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pronomi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conosci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!!</a:t>
            </a:r>
          </a:p>
          <a:p>
            <a:pPr marL="0" indent="0">
              <a:buNone/>
            </a:pPr>
            <a:r>
              <a:rPr lang="en-GB" dirty="0" smtClean="0"/>
              <a:t>IO  → ………..</a:t>
            </a:r>
          </a:p>
          <a:p>
            <a:pPr marL="0" indent="0">
              <a:buNone/>
            </a:pPr>
            <a:r>
              <a:rPr lang="en-GB" dirty="0" smtClean="0"/>
              <a:t>TU → ………..</a:t>
            </a:r>
          </a:p>
          <a:p>
            <a:pPr marL="0" indent="0">
              <a:buNone/>
            </a:pPr>
            <a:r>
              <a:rPr lang="en-GB" dirty="0" smtClean="0"/>
              <a:t>LUI → ……….. LO</a:t>
            </a:r>
          </a:p>
          <a:p>
            <a:pPr marL="0" indent="0">
              <a:buNone/>
            </a:pPr>
            <a:r>
              <a:rPr lang="en-GB" dirty="0" smtClean="0"/>
              <a:t>LEI → ……….. LA</a:t>
            </a:r>
          </a:p>
          <a:p>
            <a:pPr marL="0" indent="0">
              <a:buNone/>
            </a:pPr>
            <a:r>
              <a:rPr lang="en-GB" dirty="0" smtClean="0"/>
              <a:t>NOI→ ………..</a:t>
            </a:r>
          </a:p>
          <a:p>
            <a:pPr marL="0" indent="0">
              <a:buNone/>
            </a:pPr>
            <a:r>
              <a:rPr lang="en-GB" dirty="0" smtClean="0"/>
              <a:t>VOI → ………..</a:t>
            </a:r>
          </a:p>
          <a:p>
            <a:pPr marL="0" indent="0">
              <a:buNone/>
            </a:pPr>
            <a:r>
              <a:rPr lang="en-GB" dirty="0" smtClean="0"/>
              <a:t>LORO → ……….. LI / 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9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PRONOMI OGGETTO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427427"/>
              </p:ext>
            </p:extLst>
          </p:nvPr>
        </p:nvGraphicFramePr>
        <p:xfrm>
          <a:off x="457200" y="2636361"/>
          <a:ext cx="8229600" cy="245364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VERDANA, GENEVA, HELVETICA"/>
                        </a:rPr>
                        <a:t>SINGULAR</a:t>
                      </a:r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>
                          <a:latin typeface="VERDANA, GENEVA, HELVETICA"/>
                        </a:rPr>
                        <a:t>PLURAL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dirty="0">
                          <a:latin typeface="VERDANA, GENEVA, HELVETICA"/>
                        </a:rPr>
                        <a:t>mi </a:t>
                      </a:r>
                      <a:r>
                        <a:rPr lang="en-GB" i="1" dirty="0">
                          <a:latin typeface="VERDANA, GENEVA, HELVETICA"/>
                        </a:rPr>
                        <a:t>me</a:t>
                      </a:r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ci </a:t>
                      </a:r>
                      <a:r>
                        <a:rPr lang="en-GB" i="1">
                          <a:latin typeface="VERDANA, GENEVA, HELVETICA"/>
                        </a:rPr>
                        <a:t>us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ti </a:t>
                      </a:r>
                      <a:r>
                        <a:rPr lang="en-GB" i="1">
                          <a:latin typeface="VERDANA, GENEVA, HELVETICA"/>
                        </a:rPr>
                        <a:t>you (informal)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vi </a:t>
                      </a:r>
                      <a:r>
                        <a:rPr lang="en-GB" i="1">
                          <a:latin typeface="VERDANA, GENEVA, HELVETICA"/>
                        </a:rPr>
                        <a:t>you (informal)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dirty="0">
                          <a:latin typeface="VERDANA, GENEVA, HELVETICA"/>
                        </a:rPr>
                        <a:t>La </a:t>
                      </a:r>
                      <a:r>
                        <a:rPr lang="en-GB" i="1" dirty="0">
                          <a:latin typeface="VERDANA, GENEVA, HELVETICA"/>
                        </a:rPr>
                        <a:t>you (formal m. and f.)</a:t>
                      </a:r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Li </a:t>
                      </a:r>
                      <a:r>
                        <a:rPr lang="en-GB" i="1">
                          <a:latin typeface="VERDANA, GENEVA, HELVETICA"/>
                        </a:rPr>
                        <a:t>you (form., m.)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Le </a:t>
                      </a:r>
                      <a:r>
                        <a:rPr lang="en-GB" i="1">
                          <a:latin typeface="VERDANA, GENEVA, HELVETICA"/>
                        </a:rPr>
                        <a:t>you (form., f.)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lo </a:t>
                      </a:r>
                      <a:r>
                        <a:rPr lang="en-GB" i="1">
                          <a:latin typeface="VERDANA, GENEVA, HELVETICA"/>
                        </a:rPr>
                        <a:t>him, it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li </a:t>
                      </a:r>
                      <a:r>
                        <a:rPr lang="en-GB" i="1">
                          <a:latin typeface="VERDANA, GENEVA, HELVETICA"/>
                        </a:rPr>
                        <a:t>them (m. and f.)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latin typeface="VERDANA, GENEVA, HELVETICA"/>
                        </a:rPr>
                        <a:t>la </a:t>
                      </a:r>
                      <a:r>
                        <a:rPr lang="en-GB" i="1">
                          <a:latin typeface="VERDANA, GENEVA, HELVETICA"/>
                        </a:rPr>
                        <a:t>her, it</a:t>
                      </a:r>
                      <a:endParaRPr lang="en-GB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VERDANA, GENEVA, HELVETICA"/>
                        </a:rPr>
                        <a:t>le </a:t>
                      </a:r>
                      <a:r>
                        <a:rPr lang="en-GB" i="1" dirty="0">
                          <a:latin typeface="VERDANA, GENEVA, HELVETICA"/>
                        </a:rPr>
                        <a:t>them (f.)</a:t>
                      </a:r>
                      <a:endParaRPr lang="en-GB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646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954360"/>
          </a:xfrm>
        </p:spPr>
        <p:txBody>
          <a:bodyPr/>
          <a:lstStyle/>
          <a:p>
            <a:pPr eaLnBrk="1" hangingPunct="1"/>
            <a:r>
              <a:rPr lang="en-US" dirty="0" err="1"/>
              <a:t>Pronomi</a:t>
            </a:r>
            <a:r>
              <a:rPr lang="en-US" dirty="0"/>
              <a:t> di </a:t>
            </a:r>
            <a:r>
              <a:rPr lang="en-US" dirty="0" err="1" smtClean="0"/>
              <a:t>Oggetto</a:t>
            </a:r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73891" y="1143000"/>
            <a:ext cx="3352800" cy="5140325"/>
          </a:xfrm>
        </p:spPr>
        <p:txBody>
          <a:bodyPr/>
          <a:lstStyle/>
          <a:p>
            <a:pPr eaLnBrk="1" hangingPunct="1"/>
            <a:r>
              <a:rPr lang="en-US" sz="2200" b="1" dirty="0">
                <a:solidFill>
                  <a:srgbClr val="FF0000"/>
                </a:solidFill>
              </a:rPr>
              <a:t>mi</a:t>
            </a:r>
          </a:p>
          <a:p>
            <a:pPr eaLnBrk="1" hangingPunct="1"/>
            <a:r>
              <a:rPr lang="en-US" sz="2200" b="1" dirty="0" err="1">
                <a:solidFill>
                  <a:srgbClr val="FF0000"/>
                </a:solidFill>
              </a:rPr>
              <a:t>ti</a:t>
            </a:r>
            <a:r>
              <a:rPr lang="en-US" sz="2200" dirty="0"/>
              <a:t>		 (SING)</a:t>
            </a:r>
          </a:p>
          <a:p>
            <a:pPr eaLnBrk="1" hangingPunct="1"/>
            <a:r>
              <a:rPr lang="en-US" sz="2200" b="1" dirty="0">
                <a:solidFill>
                  <a:srgbClr val="FF0000"/>
                </a:solidFill>
              </a:rPr>
              <a:t>lo </a:t>
            </a:r>
            <a:r>
              <a:rPr lang="en-US" sz="2200" b="1" dirty="0" err="1">
                <a:solidFill>
                  <a:srgbClr val="FF0000"/>
                </a:solidFill>
              </a:rPr>
              <a:t>l</a:t>
            </a:r>
            <a:r>
              <a:rPr lang="en-US" sz="2200" b="1" dirty="0">
                <a:solidFill>
                  <a:srgbClr val="FF0000"/>
                </a:solidFill>
              </a:rPr>
              <a:t>’ </a:t>
            </a:r>
            <a:r>
              <a:rPr lang="en-US" sz="2200" dirty="0"/>
              <a:t>+ </a:t>
            </a:r>
            <a:r>
              <a:rPr lang="en-US" sz="1800" dirty="0" err="1"/>
              <a:t>verbo</a:t>
            </a:r>
            <a:r>
              <a:rPr lang="en-US" sz="1800" dirty="0"/>
              <a:t> con </a:t>
            </a:r>
            <a:r>
              <a:rPr lang="en-US" sz="1800" dirty="0" err="1"/>
              <a:t>a,e,i,o,u</a:t>
            </a:r>
            <a:endParaRPr lang="en-US" sz="2200" dirty="0"/>
          </a:p>
          <a:p>
            <a:pPr eaLnBrk="1" hangingPunct="1"/>
            <a:r>
              <a:rPr lang="en-US" sz="2200" b="1" dirty="0">
                <a:solidFill>
                  <a:srgbClr val="FF0000"/>
                </a:solidFill>
              </a:rPr>
              <a:t>la / </a:t>
            </a:r>
            <a:r>
              <a:rPr lang="en-US" sz="2200" b="1" dirty="0" err="1">
                <a:solidFill>
                  <a:srgbClr val="FF0000"/>
                </a:solidFill>
              </a:rPr>
              <a:t>l</a:t>
            </a:r>
            <a:r>
              <a:rPr lang="en-US" sz="2200" dirty="0">
                <a:solidFill>
                  <a:srgbClr val="FF0000"/>
                </a:solidFill>
              </a:rPr>
              <a:t>’ </a:t>
            </a:r>
            <a:r>
              <a:rPr lang="en-US" sz="2200" dirty="0"/>
              <a:t>+ </a:t>
            </a:r>
            <a:r>
              <a:rPr lang="en-US" sz="1800" dirty="0" err="1"/>
              <a:t>verbo</a:t>
            </a:r>
            <a:r>
              <a:rPr lang="en-US" sz="1800" dirty="0"/>
              <a:t> con </a:t>
            </a:r>
            <a:r>
              <a:rPr lang="en-US" sz="1800" dirty="0" err="1"/>
              <a:t>a,e,i,o,u</a:t>
            </a:r>
            <a:endParaRPr lang="en-US" sz="2200" dirty="0"/>
          </a:p>
          <a:p>
            <a:pPr eaLnBrk="1" hangingPunct="1"/>
            <a:r>
              <a:rPr lang="en-US" sz="2200" b="1" dirty="0">
                <a:solidFill>
                  <a:srgbClr val="FF0000"/>
                </a:solidFill>
              </a:rPr>
              <a:t>La</a:t>
            </a:r>
            <a:r>
              <a:rPr lang="en-US" sz="2200" dirty="0"/>
              <a:t> (form.) </a:t>
            </a:r>
          </a:p>
          <a:p>
            <a:pPr eaLnBrk="1" hangingPunct="1">
              <a:buFont typeface="Wingdings" charset="2"/>
              <a:buNone/>
            </a:pPr>
            <a:r>
              <a:rPr lang="en-US" sz="2200" dirty="0"/>
              <a:t>________________</a:t>
            </a:r>
          </a:p>
          <a:p>
            <a:pPr eaLnBrk="1" hangingPunct="1"/>
            <a:r>
              <a:rPr lang="en-US" sz="2200" b="1" dirty="0" err="1">
                <a:solidFill>
                  <a:srgbClr val="FF0000"/>
                </a:solidFill>
              </a:rPr>
              <a:t>ci</a:t>
            </a:r>
            <a:endParaRPr lang="en-US" sz="2200" b="1" dirty="0">
              <a:solidFill>
                <a:srgbClr val="FF0000"/>
              </a:solidFill>
            </a:endParaRPr>
          </a:p>
          <a:p>
            <a:pPr eaLnBrk="1" hangingPunct="1"/>
            <a:r>
              <a:rPr lang="en-US" sz="2200" b="1" dirty="0">
                <a:solidFill>
                  <a:srgbClr val="FF0000"/>
                </a:solidFill>
              </a:rPr>
              <a:t>vi</a:t>
            </a:r>
            <a:r>
              <a:rPr lang="en-US" sz="2200" dirty="0"/>
              <a:t>	(PLURALE)</a:t>
            </a:r>
          </a:p>
          <a:p>
            <a:pPr eaLnBrk="1" hangingPunct="1"/>
            <a:r>
              <a:rPr lang="en-US" sz="2200" b="1" dirty="0" err="1">
                <a:solidFill>
                  <a:srgbClr val="FF0000"/>
                </a:solidFill>
              </a:rPr>
              <a:t>li</a:t>
            </a:r>
            <a:endParaRPr lang="en-US" sz="2200" b="1" dirty="0">
              <a:solidFill>
                <a:srgbClr val="FF0000"/>
              </a:solidFill>
            </a:endParaRPr>
          </a:p>
          <a:p>
            <a:pPr eaLnBrk="1" hangingPunct="1"/>
            <a:r>
              <a:rPr lang="en-US" sz="2200" b="1" dirty="0">
                <a:solidFill>
                  <a:srgbClr val="FF0000"/>
                </a:solidFill>
              </a:rPr>
              <a:t>Li</a:t>
            </a:r>
            <a:r>
              <a:rPr lang="en-US" sz="2200" dirty="0"/>
              <a:t> (form.)</a:t>
            </a:r>
          </a:p>
          <a:p>
            <a:pPr eaLnBrk="1" hangingPunct="1"/>
            <a:r>
              <a:rPr lang="en-US" sz="2200" b="1" dirty="0">
                <a:solidFill>
                  <a:srgbClr val="FF0000"/>
                </a:solidFill>
              </a:rPr>
              <a:t>le</a:t>
            </a:r>
          </a:p>
          <a:p>
            <a:pPr eaLnBrk="1" hangingPunct="1"/>
            <a:r>
              <a:rPr lang="en-US" sz="2200" b="1" dirty="0">
                <a:solidFill>
                  <a:srgbClr val="FF0000"/>
                </a:solidFill>
              </a:rPr>
              <a:t>Le</a:t>
            </a:r>
            <a:r>
              <a:rPr lang="en-US" sz="2200" dirty="0"/>
              <a:t> (form.)</a:t>
            </a:r>
          </a:p>
          <a:p>
            <a:pPr eaLnBrk="1" hangingPunct="1"/>
            <a:endParaRPr lang="en-US" sz="2200" dirty="0"/>
          </a:p>
          <a:p>
            <a:pPr eaLnBrk="1" hangingPunct="1"/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1124744"/>
            <a:ext cx="561489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err="1" smtClean="0">
                <a:solidFill>
                  <a:srgbClr val="FF0000"/>
                </a:solidFill>
              </a:rPr>
              <a:t>Mi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ascolti</a:t>
            </a:r>
            <a:r>
              <a:rPr lang="en-US" sz="2400" b="1" dirty="0" smtClean="0"/>
              <a:t>?</a:t>
            </a:r>
          </a:p>
          <a:p>
            <a:r>
              <a:rPr lang="en-US" sz="2400" b="1" dirty="0" smtClean="0"/>
              <a:t>Si </a:t>
            </a:r>
            <a:r>
              <a:rPr lang="en-US" sz="2400" b="1" dirty="0" err="1" smtClean="0">
                <a:solidFill>
                  <a:srgbClr val="FF0000"/>
                </a:solidFill>
              </a:rPr>
              <a:t>ti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ascolto</a:t>
            </a:r>
            <a:r>
              <a:rPr lang="en-US" sz="2400" b="1" dirty="0" smtClean="0"/>
              <a:t>…</a:t>
            </a:r>
          </a:p>
          <a:p>
            <a:r>
              <a:rPr lang="en-US" sz="2400" b="1" dirty="0" err="1" smtClean="0"/>
              <a:t>Hai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bevuto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tu</a:t>
            </a:r>
            <a:r>
              <a:rPr lang="en-US" sz="2400" b="1" dirty="0" smtClean="0"/>
              <a:t> la </a:t>
            </a:r>
            <a:r>
              <a:rPr lang="en-US" sz="2400" b="1" dirty="0" err="1" smtClean="0"/>
              <a:t>mia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birra</a:t>
            </a:r>
            <a:r>
              <a:rPr lang="en-US" sz="2400" b="1" dirty="0" smtClean="0"/>
              <a:t>?</a:t>
            </a:r>
          </a:p>
          <a:p>
            <a:r>
              <a:rPr lang="en-US" sz="2400" b="1" dirty="0" smtClean="0"/>
              <a:t>Si </a:t>
            </a:r>
            <a:r>
              <a:rPr lang="en-US" sz="2400" b="1" dirty="0" err="1" smtClean="0">
                <a:solidFill>
                  <a:srgbClr val="FF0000"/>
                </a:solidFill>
              </a:rPr>
              <a:t>l</a:t>
            </a:r>
            <a:r>
              <a:rPr lang="en-US" sz="2400" b="1" dirty="0" err="1" smtClean="0"/>
              <a:t>’ho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bevut</a:t>
            </a:r>
            <a:r>
              <a:rPr lang="en-US" sz="2400" b="1" dirty="0" err="1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io</a:t>
            </a:r>
            <a:r>
              <a:rPr lang="en-US" sz="2400" b="1" dirty="0" smtClean="0"/>
              <a:t>!</a:t>
            </a:r>
          </a:p>
          <a:p>
            <a:r>
              <a:rPr lang="en-US" sz="2400" b="1" dirty="0" err="1" smtClean="0"/>
              <a:t>Hai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mangiato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miei</a:t>
            </a:r>
            <a:r>
              <a:rPr lang="en-US" sz="2400" b="1" dirty="0" smtClean="0"/>
              <a:t> spaghetti? </a:t>
            </a:r>
          </a:p>
          <a:p>
            <a:r>
              <a:rPr lang="en-US" sz="2400" b="1" dirty="0" smtClean="0"/>
              <a:t>Si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li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ho </a:t>
            </a:r>
            <a:r>
              <a:rPr lang="en-US" sz="2400" b="1" dirty="0" err="1" smtClean="0"/>
              <a:t>mangiat</a:t>
            </a:r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io</a:t>
            </a:r>
            <a:r>
              <a:rPr lang="en-US" sz="2400" b="1" dirty="0" smtClean="0"/>
              <a:t>!</a:t>
            </a:r>
          </a:p>
          <a:p>
            <a:r>
              <a:rPr lang="en-US" sz="2400" b="1" dirty="0" err="1" smtClean="0"/>
              <a:t>Hai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preso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tu</a:t>
            </a:r>
            <a:r>
              <a:rPr lang="en-US" sz="2400" b="1" dirty="0" smtClean="0"/>
              <a:t> le </a:t>
            </a:r>
            <a:r>
              <a:rPr lang="en-US" sz="2400" b="1" dirty="0" err="1" smtClean="0"/>
              <a:t>salsicce</a:t>
            </a:r>
            <a:r>
              <a:rPr lang="en-US" sz="2400" b="1" dirty="0" smtClean="0"/>
              <a:t>?</a:t>
            </a:r>
          </a:p>
          <a:p>
            <a:r>
              <a:rPr lang="en-US" sz="2400" b="1" dirty="0" smtClean="0"/>
              <a:t>No </a:t>
            </a:r>
            <a:r>
              <a:rPr lang="en-US" sz="2400" b="1" dirty="0" smtClean="0">
                <a:solidFill>
                  <a:srgbClr val="FF0000"/>
                </a:solidFill>
              </a:rPr>
              <a:t>le</a:t>
            </a:r>
            <a:r>
              <a:rPr lang="en-US" sz="2400" b="1" dirty="0" smtClean="0"/>
              <a:t> ha </a:t>
            </a:r>
            <a:r>
              <a:rPr lang="en-US" sz="2400" b="1" dirty="0" err="1" smtClean="0"/>
              <a:t>prese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Lilah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il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nostro</a:t>
            </a:r>
            <a:r>
              <a:rPr lang="en-US" sz="2400" b="1" dirty="0" smtClean="0"/>
              <a:t> cane!</a:t>
            </a:r>
          </a:p>
          <a:p>
            <a:r>
              <a:rPr lang="en-US" sz="2400" b="1" dirty="0" smtClean="0"/>
              <a:t>Mia </a:t>
            </a:r>
            <a:r>
              <a:rPr lang="en-US" sz="2400" b="1" dirty="0" err="1" smtClean="0"/>
              <a:t>madre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ci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ha </a:t>
            </a:r>
            <a:r>
              <a:rPr lang="en-US" sz="2400" b="1" dirty="0" err="1" smtClean="0"/>
              <a:t>invitat</a:t>
            </a:r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r>
              <a:rPr lang="en-US" sz="2400" b="1" dirty="0" smtClean="0"/>
              <a:t> a </a:t>
            </a:r>
            <a:r>
              <a:rPr lang="en-US" sz="2400" b="1" dirty="0" err="1" smtClean="0"/>
              <a:t>pranzo</a:t>
            </a:r>
            <a:r>
              <a:rPr lang="en-US" sz="2400" b="1" dirty="0" smtClean="0"/>
              <a:t>!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Vi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avverto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io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voglio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vedere</a:t>
            </a:r>
            <a:r>
              <a:rPr lang="en-US" sz="2400" b="1" dirty="0" smtClean="0"/>
              <a:t> la partita...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06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5" grpId="4"/>
      <p:bldP spid="5" grpId="5"/>
      <p:bldP spid="5" grpId="6"/>
      <p:bldP spid="5" grpId="7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RIFLETTIAMO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Qual</a:t>
            </a:r>
            <a:r>
              <a:rPr lang="en-GB" dirty="0" smtClean="0">
                <a:solidFill>
                  <a:srgbClr val="FF0000"/>
                </a:solidFill>
              </a:rPr>
              <a:t> è la </a:t>
            </a:r>
            <a:r>
              <a:rPr lang="en-GB" dirty="0" err="1" smtClean="0">
                <a:solidFill>
                  <a:srgbClr val="FF0000"/>
                </a:solidFill>
              </a:rPr>
              <a:t>posizione</a:t>
            </a:r>
            <a:r>
              <a:rPr lang="en-GB" dirty="0" smtClean="0">
                <a:solidFill>
                  <a:srgbClr val="FF0000"/>
                </a:solidFill>
              </a:rPr>
              <a:t> del </a:t>
            </a:r>
            <a:r>
              <a:rPr lang="en-GB" dirty="0" err="1" smtClean="0">
                <a:solidFill>
                  <a:srgbClr val="FF0000"/>
                </a:solidFill>
              </a:rPr>
              <a:t>pronome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nella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frase</a:t>
            </a:r>
            <a:r>
              <a:rPr lang="en-GB" dirty="0" smtClean="0">
                <a:solidFill>
                  <a:srgbClr val="FF0000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en-GB" dirty="0" smtClean="0"/>
              <a:t>Io non </a:t>
            </a:r>
            <a:r>
              <a:rPr lang="en-GB" b="1" dirty="0" smtClean="0"/>
              <a:t>la</a:t>
            </a:r>
            <a:r>
              <a:rPr lang="en-GB" dirty="0" smtClean="0"/>
              <a:t> </a:t>
            </a:r>
            <a:r>
              <a:rPr lang="en-GB" dirty="0" err="1" smtClean="0"/>
              <a:t>conosco</a:t>
            </a:r>
            <a:r>
              <a:rPr lang="en-GB" dirty="0" smtClean="0"/>
              <a:t> </a:t>
            </a:r>
            <a:r>
              <a:rPr lang="en-GB" dirty="0" err="1" smtClean="0"/>
              <a:t>bene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err="1" smtClean="0"/>
              <a:t>Mi</a:t>
            </a:r>
            <a:r>
              <a:rPr lang="en-GB" dirty="0" smtClean="0"/>
              <a:t> </a:t>
            </a:r>
            <a:r>
              <a:rPr lang="en-GB" dirty="0" err="1" smtClean="0"/>
              <a:t>piace</a:t>
            </a:r>
            <a:r>
              <a:rPr lang="en-GB" dirty="0" smtClean="0"/>
              <a:t> </a:t>
            </a:r>
            <a:r>
              <a:rPr lang="en-GB" dirty="0" err="1" smtClean="0"/>
              <a:t>guardar</a:t>
            </a:r>
            <a:r>
              <a:rPr lang="en-GB" b="1" dirty="0" err="1" smtClean="0"/>
              <a:t>la</a:t>
            </a:r>
            <a:r>
              <a:rPr lang="en-GB" dirty="0" smtClean="0"/>
              <a:t> </a:t>
            </a:r>
            <a:r>
              <a:rPr lang="en-GB" dirty="0" err="1" smtClean="0"/>
              <a:t>spesso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dirty="0" err="1" smtClean="0"/>
              <a:t>studiato</a:t>
            </a:r>
            <a:r>
              <a:rPr lang="en-GB" dirty="0" smtClean="0"/>
              <a:t> </a:t>
            </a:r>
            <a:r>
              <a:rPr lang="en-GB" dirty="0" err="1" smtClean="0"/>
              <a:t>l’italiano</a:t>
            </a:r>
            <a:r>
              <a:rPr lang="en-GB" dirty="0" smtClean="0"/>
              <a:t> e </a:t>
            </a:r>
            <a:r>
              <a:rPr lang="en-GB" dirty="0" err="1" smtClean="0"/>
              <a:t>ora</a:t>
            </a:r>
            <a:r>
              <a:rPr lang="en-GB" dirty="0" smtClean="0"/>
              <a:t> </a:t>
            </a:r>
            <a:r>
              <a:rPr lang="en-GB" dirty="0" err="1" smtClean="0"/>
              <a:t>voglio</a:t>
            </a:r>
            <a:r>
              <a:rPr lang="en-GB" dirty="0" smtClean="0"/>
              <a:t> </a:t>
            </a:r>
            <a:r>
              <a:rPr lang="en-GB" dirty="0" err="1" smtClean="0"/>
              <a:t>praticar</a:t>
            </a:r>
            <a:r>
              <a:rPr lang="en-GB" b="1" dirty="0" err="1" smtClean="0"/>
              <a:t>lo</a:t>
            </a:r>
            <a:endParaRPr lang="en-GB" b="1" dirty="0" smtClean="0"/>
          </a:p>
          <a:p>
            <a:pPr>
              <a:buFontTx/>
              <a:buChar char="-"/>
            </a:pPr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dirty="0" err="1" smtClean="0"/>
              <a:t>studiato</a:t>
            </a:r>
            <a:r>
              <a:rPr lang="en-GB" dirty="0"/>
              <a:t> </a:t>
            </a:r>
            <a:r>
              <a:rPr lang="en-GB" dirty="0" err="1" smtClean="0"/>
              <a:t>l’italiano</a:t>
            </a:r>
            <a:r>
              <a:rPr lang="en-GB" dirty="0" smtClean="0"/>
              <a:t> e </a:t>
            </a:r>
            <a:r>
              <a:rPr lang="en-GB" dirty="0" err="1" smtClean="0"/>
              <a:t>ora</a:t>
            </a:r>
            <a:r>
              <a:rPr lang="en-GB" dirty="0" smtClean="0"/>
              <a:t> </a:t>
            </a:r>
            <a:r>
              <a:rPr lang="en-GB" b="1" dirty="0" smtClean="0"/>
              <a:t>lo</a:t>
            </a:r>
            <a:r>
              <a:rPr lang="en-GB" dirty="0" smtClean="0"/>
              <a:t> </a:t>
            </a:r>
            <a:r>
              <a:rPr lang="en-GB" dirty="0" err="1"/>
              <a:t>voglio</a:t>
            </a:r>
            <a:r>
              <a:rPr lang="en-GB" dirty="0"/>
              <a:t> </a:t>
            </a:r>
            <a:r>
              <a:rPr lang="en-GB" dirty="0" err="1"/>
              <a:t>praticare</a:t>
            </a:r>
            <a:r>
              <a:rPr lang="en-GB" dirty="0"/>
              <a:t> </a:t>
            </a:r>
            <a:endParaRPr lang="en-GB" b="1" dirty="0" smtClean="0"/>
          </a:p>
          <a:p>
            <a:pPr>
              <a:buFontTx/>
              <a:buChar char="-"/>
            </a:pPr>
            <a:r>
              <a:rPr lang="en-GB" dirty="0" err="1"/>
              <a:t>H</a:t>
            </a:r>
            <a:r>
              <a:rPr lang="en-GB" dirty="0" err="1" smtClean="0"/>
              <a:t>o</a:t>
            </a:r>
            <a:r>
              <a:rPr lang="en-GB" dirty="0" smtClean="0"/>
              <a:t> </a:t>
            </a:r>
            <a:r>
              <a:rPr lang="en-GB" dirty="0" err="1" smtClean="0"/>
              <a:t>scritto</a:t>
            </a:r>
            <a:r>
              <a:rPr lang="en-GB" dirty="0" smtClean="0"/>
              <a:t>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lettera</a:t>
            </a:r>
            <a:r>
              <a:rPr lang="en-GB" dirty="0" smtClean="0"/>
              <a:t> e </a:t>
            </a:r>
            <a:r>
              <a:rPr lang="en-GB" dirty="0" err="1" smtClean="0"/>
              <a:t>ora</a:t>
            </a:r>
            <a:r>
              <a:rPr lang="en-GB" dirty="0" smtClean="0"/>
              <a:t> </a:t>
            </a:r>
            <a:r>
              <a:rPr lang="en-GB" dirty="0" err="1" smtClean="0"/>
              <a:t>voglio</a:t>
            </a:r>
            <a:r>
              <a:rPr lang="en-GB" dirty="0" smtClean="0"/>
              <a:t> </a:t>
            </a:r>
            <a:r>
              <a:rPr lang="en-GB" dirty="0" err="1" smtClean="0"/>
              <a:t>spedir</a:t>
            </a:r>
            <a:r>
              <a:rPr lang="en-GB" b="1" dirty="0" err="1" smtClean="0"/>
              <a:t>la</a:t>
            </a:r>
            <a:endParaRPr lang="en-GB" b="1" dirty="0" smtClean="0"/>
          </a:p>
          <a:p>
            <a:pPr>
              <a:buFontTx/>
              <a:buChar char="-"/>
            </a:pPr>
            <a:r>
              <a:rPr lang="en-GB" dirty="0" smtClean="0"/>
              <a:t>Dove </a:t>
            </a:r>
            <a:r>
              <a:rPr lang="en-GB" dirty="0" err="1" smtClean="0"/>
              <a:t>sei</a:t>
            </a:r>
            <a:r>
              <a:rPr lang="en-GB" dirty="0" smtClean="0"/>
              <a:t>? </a:t>
            </a:r>
            <a:r>
              <a:rPr lang="en-GB" dirty="0" err="1" smtClean="0"/>
              <a:t>Ecco</a:t>
            </a:r>
            <a:r>
              <a:rPr lang="en-GB" b="1" dirty="0" err="1" smtClean="0"/>
              <a:t>ti</a:t>
            </a:r>
            <a:r>
              <a:rPr lang="en-GB" dirty="0" smtClean="0"/>
              <a:t>!</a:t>
            </a:r>
          </a:p>
          <a:p>
            <a:pPr>
              <a:buFontTx/>
              <a:buChar char="-"/>
            </a:pPr>
            <a:r>
              <a:rPr lang="en-GB" dirty="0" err="1" smtClean="0"/>
              <a:t>Vuoi</a:t>
            </a:r>
            <a:r>
              <a:rPr lang="en-GB" dirty="0" smtClean="0"/>
              <a:t> un </a:t>
            </a:r>
            <a:r>
              <a:rPr lang="en-GB" dirty="0" err="1" smtClean="0"/>
              <a:t>panino</a:t>
            </a:r>
            <a:r>
              <a:rPr lang="en-GB" dirty="0" smtClean="0"/>
              <a:t>? </a:t>
            </a:r>
            <a:r>
              <a:rPr lang="en-GB" dirty="0" err="1" smtClean="0"/>
              <a:t>Prendi</a:t>
            </a:r>
            <a:r>
              <a:rPr lang="en-GB" b="1" dirty="0" err="1" smtClean="0"/>
              <a:t>lo</a:t>
            </a:r>
            <a:r>
              <a:rPr lang="en-GB" dirty="0" smtClean="0"/>
              <a:t>!</a:t>
            </a:r>
          </a:p>
          <a:p>
            <a:pPr>
              <a:buFontTx/>
              <a:buChar char="-"/>
            </a:pPr>
            <a:r>
              <a:rPr lang="en-GB" dirty="0" err="1" smtClean="0"/>
              <a:t>Ascolta</a:t>
            </a:r>
            <a:r>
              <a:rPr lang="en-GB" b="1" dirty="0" err="1" smtClean="0"/>
              <a:t>mi</a:t>
            </a:r>
            <a:r>
              <a:rPr lang="en-GB" dirty="0" smtClean="0"/>
              <a:t> </a:t>
            </a: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b="1" dirty="0" err="1" smtClean="0"/>
              <a:t>ti</a:t>
            </a:r>
            <a:r>
              <a:rPr lang="en-GB" dirty="0" smtClean="0"/>
              <a:t> </a:t>
            </a:r>
            <a:r>
              <a:rPr lang="en-GB" dirty="0" err="1" smtClean="0"/>
              <a:t>parlo</a:t>
            </a:r>
            <a:r>
              <a:rPr lang="en-GB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621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osserva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In </a:t>
            </a:r>
            <a:r>
              <a:rPr lang="en-GB" dirty="0" err="1" smtClean="0">
                <a:solidFill>
                  <a:srgbClr val="FF0000"/>
                </a:solidFill>
              </a:rPr>
              <a:t>che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modo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si</a:t>
            </a:r>
            <a:r>
              <a:rPr lang="en-GB" dirty="0" smtClean="0">
                <a:solidFill>
                  <a:srgbClr val="FF0000"/>
                </a:solidFill>
              </a:rPr>
              <a:t> forma la </a:t>
            </a:r>
            <a:r>
              <a:rPr lang="en-GB" dirty="0" err="1" smtClean="0">
                <a:solidFill>
                  <a:srgbClr val="FF0000"/>
                </a:solidFill>
              </a:rPr>
              <a:t>concordanza</a:t>
            </a:r>
            <a:r>
              <a:rPr lang="en-GB" dirty="0" smtClean="0">
                <a:solidFill>
                  <a:srgbClr val="FF0000"/>
                </a:solidFill>
              </a:rPr>
              <a:t> (agreement)?</a:t>
            </a:r>
          </a:p>
          <a:p>
            <a:pPr marL="0" indent="0">
              <a:buNone/>
            </a:pPr>
            <a:r>
              <a:rPr lang="en-GB" dirty="0" err="1" smtClean="0"/>
              <a:t>Eliana</a:t>
            </a:r>
            <a:r>
              <a:rPr lang="en-GB" dirty="0" smtClean="0"/>
              <a:t> ha </a:t>
            </a:r>
            <a:r>
              <a:rPr lang="en-GB" dirty="0" err="1" smtClean="0"/>
              <a:t>scritto</a:t>
            </a:r>
            <a:r>
              <a:rPr lang="en-GB" dirty="0" smtClean="0"/>
              <a:t>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lettera</a:t>
            </a:r>
            <a:r>
              <a:rPr lang="en-GB" dirty="0" smtClean="0"/>
              <a:t> e poi e’ </a:t>
            </a:r>
            <a:r>
              <a:rPr lang="en-GB" dirty="0" err="1" smtClean="0"/>
              <a:t>andata</a:t>
            </a:r>
            <a:r>
              <a:rPr lang="en-GB" dirty="0" smtClean="0"/>
              <a:t> a </a:t>
            </a:r>
            <a:r>
              <a:rPr lang="en-GB" dirty="0" err="1" smtClean="0"/>
              <a:t>spedirla</a:t>
            </a:r>
            <a:endParaRPr lang="en-GB" dirty="0"/>
          </a:p>
          <a:p>
            <a:r>
              <a:rPr lang="en-GB" b="1" dirty="0" err="1" smtClean="0"/>
              <a:t>L</a:t>
            </a:r>
            <a:r>
              <a:rPr lang="en-GB" dirty="0" err="1" smtClean="0"/>
              <a:t>’ho</a:t>
            </a:r>
            <a:r>
              <a:rPr lang="en-GB" dirty="0" smtClean="0"/>
              <a:t> </a:t>
            </a:r>
            <a:r>
              <a:rPr lang="en-GB" dirty="0" err="1" smtClean="0"/>
              <a:t>scritt</a:t>
            </a:r>
            <a:r>
              <a:rPr lang="en-GB" dirty="0" smtClean="0"/>
              <a:t>_ e </a:t>
            </a:r>
            <a:r>
              <a:rPr lang="en-GB" dirty="0" err="1" smtClean="0"/>
              <a:t>ora</a:t>
            </a:r>
            <a:r>
              <a:rPr lang="en-GB" dirty="0" smtClean="0"/>
              <a:t> </a:t>
            </a:r>
            <a:r>
              <a:rPr lang="en-GB" b="1" dirty="0" err="1" smtClean="0"/>
              <a:t>l</a:t>
            </a:r>
            <a:r>
              <a:rPr lang="en-GB" dirty="0" err="1" smtClean="0"/>
              <a:t>’ho</a:t>
            </a:r>
            <a:r>
              <a:rPr lang="en-GB" dirty="0" smtClean="0"/>
              <a:t> </a:t>
            </a:r>
            <a:r>
              <a:rPr lang="en-GB" dirty="0" err="1" smtClean="0"/>
              <a:t>spedit</a:t>
            </a:r>
            <a:r>
              <a:rPr lang="en-GB" dirty="0" smtClean="0"/>
              <a:t>_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attenzione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dirty="0" err="1" smtClean="0"/>
              <a:t>scritt</a:t>
            </a:r>
            <a:r>
              <a:rPr lang="en-GB" b="1" dirty="0" err="1" smtClean="0"/>
              <a:t>o</a:t>
            </a:r>
            <a:r>
              <a:rPr lang="en-GB" dirty="0" smtClean="0"/>
              <a:t>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lettera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58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osserva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È </a:t>
            </a:r>
            <a:r>
              <a:rPr lang="en-GB" dirty="0" err="1" smtClean="0">
                <a:solidFill>
                  <a:srgbClr val="FF0000"/>
                </a:solidFill>
              </a:rPr>
              <a:t>necessaria</a:t>
            </a:r>
            <a:r>
              <a:rPr lang="en-GB" dirty="0" smtClean="0">
                <a:solidFill>
                  <a:srgbClr val="FF0000"/>
                </a:solidFill>
              </a:rPr>
              <a:t> qui la </a:t>
            </a:r>
            <a:r>
              <a:rPr lang="en-GB" dirty="0" err="1" smtClean="0">
                <a:solidFill>
                  <a:srgbClr val="FF0000"/>
                </a:solidFill>
              </a:rPr>
              <a:t>concordanza</a:t>
            </a:r>
            <a:r>
              <a:rPr lang="en-GB" dirty="0" smtClean="0">
                <a:solidFill>
                  <a:srgbClr val="FF0000"/>
                </a:solidFill>
              </a:rPr>
              <a:t>? </a:t>
            </a:r>
            <a:r>
              <a:rPr lang="en-GB" dirty="0" err="1" smtClean="0">
                <a:solidFill>
                  <a:srgbClr val="FF0000"/>
                </a:solidFill>
              </a:rPr>
              <a:t>Qual</a:t>
            </a:r>
            <a:r>
              <a:rPr lang="en-GB" dirty="0" smtClean="0">
                <a:solidFill>
                  <a:srgbClr val="FF0000"/>
                </a:solidFill>
              </a:rPr>
              <a:t> è la </a:t>
            </a:r>
            <a:r>
              <a:rPr lang="en-GB" dirty="0" err="1" smtClean="0">
                <a:solidFill>
                  <a:srgbClr val="FF0000"/>
                </a:solidFill>
              </a:rPr>
              <a:t>frase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esatta</a:t>
            </a:r>
            <a:r>
              <a:rPr lang="en-GB" dirty="0" smtClean="0">
                <a:solidFill>
                  <a:srgbClr val="FF0000"/>
                </a:solidFill>
              </a:rPr>
              <a:t>?</a:t>
            </a:r>
            <a:endParaRPr lang="en-GB" dirty="0" smtClean="0"/>
          </a:p>
          <a:p>
            <a:r>
              <a:rPr lang="en-GB" dirty="0" smtClean="0"/>
              <a:t>Lorenzo ha </a:t>
            </a:r>
            <a:r>
              <a:rPr lang="en-GB" dirty="0" err="1" smtClean="0"/>
              <a:t>invitato</a:t>
            </a:r>
            <a:r>
              <a:rPr lang="en-GB" dirty="0" smtClean="0"/>
              <a:t> Elena </a:t>
            </a:r>
            <a:r>
              <a:rPr lang="en-GB" dirty="0" err="1" smtClean="0"/>
              <a:t>ed</a:t>
            </a:r>
            <a:r>
              <a:rPr lang="en-GB" dirty="0" smtClean="0"/>
              <a:t> Eliana a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festa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 - Elena </a:t>
            </a:r>
            <a:r>
              <a:rPr lang="en-GB" dirty="0" err="1" smtClean="0"/>
              <a:t>ed</a:t>
            </a:r>
            <a:r>
              <a:rPr lang="en-GB" dirty="0" smtClean="0"/>
              <a:t> </a:t>
            </a:r>
            <a:r>
              <a:rPr lang="en-GB" dirty="0" err="1" smtClean="0"/>
              <a:t>Eliana</a:t>
            </a:r>
            <a:r>
              <a:rPr lang="en-GB" dirty="0" smtClean="0"/>
              <a:t>: ‘Lorenzo </a:t>
            </a:r>
            <a:r>
              <a:rPr lang="en-GB" dirty="0" smtClean="0">
                <a:solidFill>
                  <a:srgbClr val="FF0000"/>
                </a:solidFill>
              </a:rPr>
              <a:t>ci ha </a:t>
            </a:r>
            <a:r>
              <a:rPr lang="en-GB" dirty="0" err="1" smtClean="0">
                <a:solidFill>
                  <a:srgbClr val="FF0000"/>
                </a:solidFill>
              </a:rPr>
              <a:t>invitate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a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festa</a:t>
            </a:r>
            <a:r>
              <a:rPr lang="en-GB" dirty="0" smtClean="0"/>
              <a:t>’</a:t>
            </a:r>
          </a:p>
          <a:p>
            <a:pPr marL="0" indent="0">
              <a:buNone/>
            </a:pPr>
            <a:r>
              <a:rPr lang="en-GB" dirty="0"/>
              <a:t>B</a:t>
            </a:r>
            <a:r>
              <a:rPr lang="en-GB" dirty="0" smtClean="0"/>
              <a:t> – Elena </a:t>
            </a:r>
            <a:r>
              <a:rPr lang="en-GB" dirty="0" err="1" smtClean="0"/>
              <a:t>ed</a:t>
            </a:r>
            <a:r>
              <a:rPr lang="en-GB" dirty="0" smtClean="0"/>
              <a:t> </a:t>
            </a:r>
            <a:r>
              <a:rPr lang="en-GB" dirty="0" err="1" smtClean="0"/>
              <a:t>Eliana</a:t>
            </a:r>
            <a:r>
              <a:rPr lang="en-GB" dirty="0" smtClean="0"/>
              <a:t>: ‘Lorenzo </a:t>
            </a:r>
            <a:r>
              <a:rPr lang="en-GB" dirty="0" smtClean="0">
                <a:solidFill>
                  <a:srgbClr val="FF0000"/>
                </a:solidFill>
              </a:rPr>
              <a:t>ci ha </a:t>
            </a:r>
            <a:r>
              <a:rPr lang="en-GB" dirty="0" err="1" smtClean="0">
                <a:solidFill>
                  <a:srgbClr val="FF0000"/>
                </a:solidFill>
              </a:rPr>
              <a:t>invitato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a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festa</a:t>
            </a:r>
            <a:r>
              <a:rPr lang="en-GB" dirty="0" smtClean="0"/>
              <a:t>’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64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Translate…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If </a:t>
            </a:r>
            <a:r>
              <a:rPr lang="en-GB" dirty="0"/>
              <a:t>we see the boys, we'll invite them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He has bought some fruit </a:t>
            </a:r>
            <a:r>
              <a:rPr lang="en-GB" dirty="0"/>
              <a:t>and </a:t>
            </a:r>
            <a:r>
              <a:rPr lang="en-GB" dirty="0" smtClean="0"/>
              <a:t>has eaten it.</a:t>
            </a:r>
          </a:p>
          <a:p>
            <a:r>
              <a:rPr lang="en-GB" dirty="0" smtClean="0"/>
              <a:t>It </a:t>
            </a:r>
            <a:r>
              <a:rPr lang="en-GB" dirty="0"/>
              <a:t>is important to eat it every day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It's </a:t>
            </a:r>
            <a:r>
              <a:rPr lang="en-GB" dirty="0"/>
              <a:t>a good idea to invite them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They </a:t>
            </a:r>
            <a:r>
              <a:rPr lang="en-GB" dirty="0"/>
              <a:t>don't eat it</a:t>
            </a:r>
            <a:r>
              <a:rPr lang="en-GB" dirty="0" smtClean="0"/>
              <a:t>.</a:t>
            </a:r>
          </a:p>
          <a:p>
            <a:r>
              <a:rPr lang="en-GB" dirty="0" smtClean="0"/>
              <a:t>Why </a:t>
            </a:r>
            <a:r>
              <a:rPr lang="en-GB" dirty="0"/>
              <a:t>don't you invite them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8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731</Words>
  <Application>Microsoft Office PowerPoint</Application>
  <PresentationFormat>On-screen Show (4:3)</PresentationFormat>
  <Paragraphs>200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Osserva questi esempi cosa sono LO – LA – LI?</vt:lpstr>
      <vt:lpstr>PRONOMI OGGETTO</vt:lpstr>
      <vt:lpstr>PRONOMI OGGETTO</vt:lpstr>
      <vt:lpstr>Pronomi di Oggetto….</vt:lpstr>
      <vt:lpstr>RIFLETTIAMO</vt:lpstr>
      <vt:lpstr>osserva</vt:lpstr>
      <vt:lpstr>osserva</vt:lpstr>
      <vt:lpstr>Translate…</vt:lpstr>
      <vt:lpstr>Ok?</vt:lpstr>
      <vt:lpstr>What pronoun is it?</vt:lpstr>
      <vt:lpstr> ITALIAN INDIRECT OBJECT PRONOUNS </vt:lpstr>
      <vt:lpstr> VERBS THAT TAKE ON INDIRECT OBJECTS </vt:lpstr>
      <vt:lpstr>Translate …</vt:lpstr>
      <vt:lpstr>Ok?</vt:lpstr>
      <vt:lpstr> DOUBLE OBJECT PRONOUNS </vt:lpstr>
    </vt:vector>
  </TitlesOfParts>
  <Company>University of Bath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Eliana Maestri</dc:creator>
  <cp:lastModifiedBy>Maestri, Eliana</cp:lastModifiedBy>
  <cp:revision>41</cp:revision>
  <dcterms:created xsi:type="dcterms:W3CDTF">2012-11-22T19:22:21Z</dcterms:created>
  <dcterms:modified xsi:type="dcterms:W3CDTF">2014-04-28T08:59:39Z</dcterms:modified>
</cp:coreProperties>
</file>