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7" r:id="rId2"/>
    <p:sldId id="290" r:id="rId3"/>
    <p:sldId id="292" r:id="rId4"/>
    <p:sldId id="291" r:id="rId5"/>
    <p:sldId id="289" r:id="rId6"/>
    <p:sldId id="277" r:id="rId7"/>
  </p:sldIdLst>
  <p:sldSz cx="9144000" cy="6858000" type="screen4x3"/>
  <p:notesSz cx="6811963" cy="99425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48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6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650739-9594-3149-97C7-F9ADE71A01C0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07802E-AB7A-274A-BD3A-944FC8367B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5759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1A774F-7EE3-934E-A6FE-87B6A5E6C8A5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197" y="4722694"/>
            <a:ext cx="5449570" cy="4474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B7E77B-D779-FD40-B9EF-AE16ADA558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59333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8898B3C-8F24-4592-BD84-726BD1790892}" type="slidenum">
              <a:rPr lang="en-GB" smtClean="0"/>
              <a:pPr eaLnBrk="1" hangingPunct="1"/>
              <a:t>5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308206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1BE84-9843-C74A-B959-33776F405E3C}" type="datetime1">
              <a:rPr lang="en-US" smtClean="0"/>
              <a:pPr/>
              <a:t>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3FBAC-757C-D945-BCB5-BE8A523FC1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54BC9-6F6F-4841-81C6-40FA02114895}" type="datetime1">
              <a:rPr lang="en-US" smtClean="0"/>
              <a:pPr/>
              <a:t>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3FBAC-757C-D945-BCB5-BE8A523FC1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136D2-F330-2C46-99BB-D20BEC316B6E}" type="datetime1">
              <a:rPr lang="en-US" smtClean="0"/>
              <a:pPr/>
              <a:t>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3FBAC-757C-D945-BCB5-BE8A523FC1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6A3D9-51C3-D143-AD38-2A59FB7BB1D5}" type="datetime1">
              <a:rPr lang="en-US" smtClean="0"/>
              <a:pPr/>
              <a:t>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3FBAC-757C-D945-BCB5-BE8A523FC1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E0614-0F94-BE40-AB3E-6C74740BB0A2}" type="datetime1">
              <a:rPr lang="en-US" smtClean="0"/>
              <a:pPr/>
              <a:t>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3FBAC-757C-D945-BCB5-BE8A523FC1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1754A-4BCB-CF45-BB73-FB7137700F81}" type="datetime1">
              <a:rPr lang="en-US" smtClean="0"/>
              <a:pPr/>
              <a:t>2/23/2015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3FBAC-757C-D945-BCB5-BE8A523FC1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D2399-ED76-D248-84E2-67059D672DFE}" type="datetime1">
              <a:rPr lang="en-US" smtClean="0"/>
              <a:pPr/>
              <a:t>2/23/2015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3FBAC-757C-D945-BCB5-BE8A523FC1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306D0-C50A-3143-B354-4A45FC53A6C3}" type="datetime1">
              <a:rPr lang="en-US" smtClean="0"/>
              <a:pPr/>
              <a:t>2/23/2015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3FBAC-757C-D945-BCB5-BE8A523FC1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6D446-36CD-EA41-BE45-F01BC393E7D2}" type="datetime1">
              <a:rPr lang="en-US" smtClean="0"/>
              <a:pPr/>
              <a:t>2/23/2015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3FBAC-757C-D945-BCB5-BE8A523FC1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5497A-33D7-1A44-84E6-E668344F65EE}" type="datetime1">
              <a:rPr lang="en-US" smtClean="0"/>
              <a:pPr/>
              <a:t>2/23/2015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3FBAC-757C-D945-BCB5-BE8A523FC1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51E7D-C7A2-C049-B6E0-9B7A4654EA20}" type="datetime1">
              <a:rPr lang="en-US" smtClean="0"/>
              <a:pPr/>
              <a:t>2/23/2015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3FBAC-757C-D945-BCB5-BE8A523FC1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AFC959-C291-7C4B-A7B0-25FFEE177F1C}" type="datetime1">
              <a:rPr lang="en-US" smtClean="0"/>
              <a:pPr/>
              <a:t>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A3FBAC-757C-D945-BCB5-BE8A523FC1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wmf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wmf"/><Relationship Id="rId9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221163"/>
            <a:ext cx="6400800" cy="2160587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eaLnBrk="1" hangingPunct="1">
              <a:defRPr/>
            </a:pPr>
            <a:r>
              <a:rPr lang="en-GB" sz="3600" dirty="0" err="1" smtClean="0">
                <a:solidFill>
                  <a:schemeClr val="tx1"/>
                </a:solidFill>
              </a:rPr>
              <a:t>Benvenuti</a:t>
            </a:r>
            <a:r>
              <a:rPr lang="en-GB" sz="3600" dirty="0" smtClean="0">
                <a:solidFill>
                  <a:schemeClr val="tx1"/>
                </a:solidFill>
              </a:rPr>
              <a:t> </a:t>
            </a:r>
            <a:r>
              <a:rPr lang="en-GB" sz="3600" dirty="0" err="1" smtClean="0">
                <a:solidFill>
                  <a:schemeClr val="tx1"/>
                </a:solidFill>
              </a:rPr>
              <a:t>alla</a:t>
            </a:r>
            <a:r>
              <a:rPr lang="en-GB" sz="3600" dirty="0" smtClean="0">
                <a:solidFill>
                  <a:schemeClr val="tx1"/>
                </a:solidFill>
              </a:rPr>
              <a:t> </a:t>
            </a:r>
          </a:p>
          <a:p>
            <a:pPr eaLnBrk="1" hangingPunct="1">
              <a:defRPr/>
            </a:pPr>
            <a:r>
              <a:rPr lang="en-GB" sz="3600" dirty="0" smtClean="0">
                <a:solidFill>
                  <a:schemeClr val="tx1"/>
                </a:solidFill>
              </a:rPr>
              <a:t>LEZIONE SUI VERBI RIFLESSIVI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200" y="103188"/>
            <a:ext cx="4176713" cy="212365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GB" sz="4400" dirty="0" err="1" smtClean="0">
                <a:solidFill>
                  <a:srgbClr val="FF0000"/>
                </a:solidFill>
                <a:latin typeface="Baskerville Old Face" pitchFamily="18" charset="0"/>
                <a:cs typeface="Aharoni" pitchFamily="2" charset="-79"/>
              </a:rPr>
              <a:t>Italiano</a:t>
            </a:r>
            <a:r>
              <a:rPr lang="en-GB" sz="4400" dirty="0" smtClean="0">
                <a:solidFill>
                  <a:srgbClr val="FF0000"/>
                </a:solidFill>
                <a:latin typeface="Baskerville Old Face" pitchFamily="18" charset="0"/>
                <a:cs typeface="Aharoni" pitchFamily="2" charset="-79"/>
              </a:rPr>
              <a:t> 1 </a:t>
            </a:r>
          </a:p>
          <a:p>
            <a:pPr>
              <a:defRPr/>
            </a:pPr>
            <a:r>
              <a:rPr lang="en-GB" sz="4400" dirty="0" smtClean="0">
                <a:solidFill>
                  <a:srgbClr val="FF0000"/>
                </a:solidFill>
                <a:latin typeface="Baskerville Old Face" pitchFamily="18" charset="0"/>
                <a:cs typeface="Aharoni" pitchFamily="2" charset="-79"/>
              </a:rPr>
              <a:t>(</a:t>
            </a:r>
            <a:r>
              <a:rPr lang="en-GB" sz="4400" dirty="0" err="1" smtClean="0">
                <a:solidFill>
                  <a:srgbClr val="FF0000"/>
                </a:solidFill>
                <a:latin typeface="Baskerville Old Face" pitchFamily="18" charset="0"/>
                <a:cs typeface="Aharoni" pitchFamily="2" charset="-79"/>
              </a:rPr>
              <a:t>ab</a:t>
            </a:r>
            <a:r>
              <a:rPr lang="en-GB" sz="4400" dirty="0" smtClean="0">
                <a:solidFill>
                  <a:srgbClr val="FF0000"/>
                </a:solidFill>
                <a:latin typeface="Baskerville Old Face" pitchFamily="18" charset="0"/>
                <a:cs typeface="Aharoni" pitchFamily="2" charset="-79"/>
              </a:rPr>
              <a:t> initio)</a:t>
            </a:r>
          </a:p>
          <a:p>
            <a:pPr>
              <a:defRPr/>
            </a:pPr>
            <a:r>
              <a:rPr lang="en-GB" sz="4400" dirty="0" smtClean="0">
                <a:solidFill>
                  <a:srgbClr val="FF0000"/>
                </a:solidFill>
                <a:latin typeface="Baskerville Old Face" pitchFamily="18" charset="0"/>
                <a:cs typeface="Aharoni" pitchFamily="2" charset="-79"/>
              </a:rPr>
              <a:t>IT101</a:t>
            </a:r>
          </a:p>
        </p:txBody>
      </p:sp>
      <p:pic>
        <p:nvPicPr>
          <p:cNvPr id="3076" name="Picture 5" descr="C:\Users\Ricky\AppData\Local\Microsoft\Windows\Temporary Internet Files\Content.IE5\OBZRL7PL\MP900422229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174625"/>
            <a:ext cx="4405312" cy="317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  <a:solidFill>
            <a:srgbClr val="FFCC66"/>
          </a:solidFill>
        </p:spPr>
        <p:txBody>
          <a:bodyPr>
            <a:normAutofit/>
          </a:bodyPr>
          <a:lstStyle/>
          <a:p>
            <a:pPr eaLnBrk="1" hangingPunct="1"/>
            <a:r>
              <a:rPr lang="en-GB" sz="3200" dirty="0" smtClean="0"/>
              <a:t>PASSATO PROSSIMO CON </a:t>
            </a:r>
            <a:r>
              <a:rPr lang="en-GB" sz="3200" smtClean="0"/>
              <a:t>VERBI RIFLESSIVI</a:t>
            </a:r>
            <a:endParaRPr lang="en-GB" sz="3200" dirty="0" smtClean="0"/>
          </a:p>
        </p:txBody>
      </p:sp>
      <p:sp>
        <p:nvSpPr>
          <p:cNvPr id="11267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00250"/>
            <a:ext cx="4040188" cy="4857750"/>
          </a:xfrm>
          <a:solidFill>
            <a:srgbClr val="FFFF00"/>
          </a:solidFill>
        </p:spPr>
        <p:txBody>
          <a:bodyPr/>
          <a:lstStyle/>
          <a:p>
            <a:pPr eaLnBrk="1" hangingPunct="1"/>
            <a:r>
              <a:rPr lang="en-GB" sz="3200" i="1" dirty="0" smtClean="0"/>
              <a:t>DIVERTIRSI  ….</a:t>
            </a:r>
          </a:p>
          <a:p>
            <a:pPr eaLnBrk="1" hangingPunct="1"/>
            <a:r>
              <a:rPr lang="en-GB" sz="3200" i="1" dirty="0" smtClean="0"/>
              <a:t>ANNOIARSI   …..</a:t>
            </a:r>
          </a:p>
          <a:p>
            <a:pPr eaLnBrk="1" hangingPunct="1"/>
            <a:r>
              <a:rPr lang="en-GB" sz="3200" i="1" dirty="0" smtClean="0"/>
              <a:t>RIPOSARSI</a:t>
            </a:r>
          </a:p>
          <a:p>
            <a:pPr eaLnBrk="1" hangingPunct="1"/>
            <a:r>
              <a:rPr lang="en-GB" sz="3200" i="1" dirty="0" smtClean="0"/>
              <a:t>UBRIACARSI</a:t>
            </a:r>
          </a:p>
          <a:p>
            <a:pPr eaLnBrk="1" hangingPunct="1"/>
            <a:r>
              <a:rPr lang="en-GB" sz="3200" i="1" dirty="0" smtClean="0"/>
              <a:t>ABBRONZARSI</a:t>
            </a:r>
          </a:p>
          <a:p>
            <a:pPr eaLnBrk="1" hangingPunct="1"/>
            <a:r>
              <a:rPr lang="en-GB" sz="3200" i="1" dirty="0" smtClean="0"/>
              <a:t>RILASSARSI</a:t>
            </a:r>
          </a:p>
          <a:p>
            <a:pPr eaLnBrk="1" hangingPunct="1"/>
            <a:r>
              <a:rPr lang="en-GB" sz="3200" i="1" dirty="0" smtClean="0"/>
              <a:t>SEDERSI</a:t>
            </a:r>
          </a:p>
          <a:p>
            <a:pPr eaLnBrk="1" hangingPunct="1"/>
            <a:endParaRPr lang="en-GB" sz="3200" i="1" dirty="0" smtClean="0"/>
          </a:p>
          <a:p>
            <a:pPr eaLnBrk="1" hangingPunct="1"/>
            <a:endParaRPr lang="en-GB" i="1" dirty="0" smtClean="0">
              <a:solidFill>
                <a:srgbClr val="FF0000"/>
              </a:solidFill>
            </a:endParaRPr>
          </a:p>
          <a:p>
            <a:pPr eaLnBrk="1" hangingPunct="1">
              <a:buFont typeface="Arial" charset="0"/>
              <a:buNone/>
            </a:pPr>
            <a:endParaRPr lang="en-GB" dirty="0" smtClean="0">
              <a:solidFill>
                <a:srgbClr val="FF0000"/>
              </a:solidFill>
            </a:endParaRPr>
          </a:p>
          <a:p>
            <a:pPr eaLnBrk="1" hangingPunct="1"/>
            <a:endParaRPr lang="en-GB" dirty="0" smtClean="0"/>
          </a:p>
          <a:p>
            <a:pPr eaLnBrk="1" hangingPunct="1"/>
            <a:endParaRPr lang="en-GB" dirty="0" smtClean="0"/>
          </a:p>
        </p:txBody>
      </p:sp>
      <p:sp>
        <p:nvSpPr>
          <p:cNvPr id="11268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8313" y="1196975"/>
            <a:ext cx="8207375" cy="696913"/>
          </a:xfrm>
        </p:spPr>
        <p:txBody>
          <a:bodyPr/>
          <a:lstStyle/>
          <a:p>
            <a:pPr eaLnBrk="1" hangingPunct="1"/>
            <a:r>
              <a:rPr lang="en-GB" sz="3200" dirty="0" smtClean="0">
                <a:solidFill>
                  <a:srgbClr val="FF0000"/>
                </a:solidFill>
              </a:rPr>
              <a:t>                 SEMPRE  con </a:t>
            </a:r>
            <a:r>
              <a:rPr lang="en-GB" sz="3200" dirty="0" err="1" smtClean="0">
                <a:solidFill>
                  <a:srgbClr val="FF0000"/>
                </a:solidFill>
              </a:rPr>
              <a:t>ausiliare</a:t>
            </a:r>
            <a:r>
              <a:rPr lang="en-GB" sz="3200" dirty="0" smtClean="0">
                <a:solidFill>
                  <a:srgbClr val="FF0000"/>
                </a:solidFill>
              </a:rPr>
              <a:t> ????</a:t>
            </a:r>
          </a:p>
        </p:txBody>
      </p:sp>
      <p:sp>
        <p:nvSpPr>
          <p:cNvPr id="11269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00250"/>
            <a:ext cx="4041775" cy="4857750"/>
          </a:xfrm>
          <a:solidFill>
            <a:srgbClr val="CCCC00"/>
          </a:solidFill>
        </p:spPr>
        <p:txBody>
          <a:bodyPr/>
          <a:lstStyle/>
          <a:p>
            <a:pPr eaLnBrk="1" hangingPunct="1"/>
            <a:r>
              <a:rPr lang="en-GB" sz="3200" dirty="0" err="1" smtClean="0">
                <a:solidFill>
                  <a:srgbClr val="002060"/>
                </a:solidFill>
              </a:rPr>
              <a:t>Mi</a:t>
            </a:r>
            <a:r>
              <a:rPr lang="en-GB" sz="3200" dirty="0" smtClean="0">
                <a:solidFill>
                  <a:srgbClr val="002060"/>
                </a:solidFill>
              </a:rPr>
              <a:t> </a:t>
            </a:r>
            <a:r>
              <a:rPr lang="en-GB" sz="3200" dirty="0" err="1" smtClean="0">
                <a:solidFill>
                  <a:srgbClr val="002060"/>
                </a:solidFill>
              </a:rPr>
              <a:t>sono</a:t>
            </a:r>
            <a:r>
              <a:rPr lang="en-GB" sz="3200" dirty="0" smtClean="0">
                <a:solidFill>
                  <a:srgbClr val="002060"/>
                </a:solidFill>
              </a:rPr>
              <a:t> </a:t>
            </a:r>
            <a:r>
              <a:rPr lang="en-GB" sz="3200" dirty="0" err="1" smtClean="0">
                <a:solidFill>
                  <a:srgbClr val="002060"/>
                </a:solidFill>
              </a:rPr>
              <a:t>divertito</a:t>
            </a:r>
            <a:r>
              <a:rPr lang="en-GB" sz="3200" dirty="0" smtClean="0">
                <a:solidFill>
                  <a:srgbClr val="002060"/>
                </a:solidFill>
              </a:rPr>
              <a:t>/a ..</a:t>
            </a:r>
          </a:p>
          <a:p>
            <a:pPr eaLnBrk="1" hangingPunct="1"/>
            <a:r>
              <a:rPr lang="en-GB" sz="3200" dirty="0" smtClean="0">
                <a:solidFill>
                  <a:srgbClr val="002060"/>
                </a:solidFill>
              </a:rPr>
              <a:t>……………</a:t>
            </a:r>
          </a:p>
          <a:p>
            <a:pPr eaLnBrk="1" hangingPunct="1"/>
            <a:r>
              <a:rPr lang="en-GB" sz="3200" dirty="0" smtClean="0"/>
              <a:t>……………</a:t>
            </a:r>
          </a:p>
          <a:p>
            <a:pPr eaLnBrk="1" hangingPunct="1"/>
            <a:r>
              <a:rPr lang="en-GB" sz="3200" dirty="0" smtClean="0"/>
              <a:t>……………..</a:t>
            </a:r>
          </a:p>
          <a:p>
            <a:pPr eaLnBrk="1" hangingPunct="1"/>
            <a:r>
              <a:rPr lang="en-GB" sz="3200" dirty="0" smtClean="0"/>
              <a:t>…………………</a:t>
            </a:r>
          </a:p>
          <a:p>
            <a:pPr eaLnBrk="1" hangingPunct="1"/>
            <a:r>
              <a:rPr lang="en-GB" sz="3200" dirty="0" smtClean="0"/>
              <a:t>………………..</a:t>
            </a:r>
          </a:p>
          <a:p>
            <a:pPr eaLnBrk="1" hangingPunct="1"/>
            <a:r>
              <a:rPr lang="en-GB" sz="3200" dirty="0" smtClean="0"/>
              <a:t>………………..</a:t>
            </a:r>
          </a:p>
        </p:txBody>
      </p:sp>
    </p:spTree>
    <p:extLst>
      <p:ext uri="{BB962C8B-B14F-4D97-AF65-F5344CB8AC3E}">
        <p14:creationId xmlns:p14="http://schemas.microsoft.com/office/powerpoint/2010/main" val="1513301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Altri verbi riflessivi utili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4425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en-GB" b="1" dirty="0" err="1">
                <a:solidFill>
                  <a:srgbClr val="0070C0"/>
                </a:solidFill>
              </a:rPr>
              <a:t>a</a:t>
            </a:r>
            <a:r>
              <a:rPr lang="en-GB" b="1" dirty="0" err="1" smtClean="0">
                <a:solidFill>
                  <a:srgbClr val="0070C0"/>
                </a:solidFill>
              </a:rPr>
              <a:t>rrabbiarsi</a:t>
            </a:r>
            <a:r>
              <a:rPr lang="en-GB" b="1" dirty="0" smtClean="0">
                <a:solidFill>
                  <a:srgbClr val="0070C0"/>
                </a:solidFill>
              </a:rPr>
              <a:t>          </a:t>
            </a:r>
            <a:r>
              <a:rPr lang="en-GB" b="1" dirty="0" err="1" smtClean="0">
                <a:solidFill>
                  <a:srgbClr val="0070C0"/>
                </a:solidFill>
              </a:rPr>
              <a:t>annoiarsi</a:t>
            </a:r>
            <a:r>
              <a:rPr lang="en-GB" b="1" dirty="0">
                <a:solidFill>
                  <a:srgbClr val="0070C0"/>
                </a:solidFill>
              </a:rPr>
              <a:t> </a:t>
            </a:r>
            <a:r>
              <a:rPr lang="en-GB" b="1" dirty="0" smtClean="0">
                <a:solidFill>
                  <a:srgbClr val="0070C0"/>
                </a:solidFill>
              </a:rPr>
              <a:t>      </a:t>
            </a:r>
            <a:r>
              <a:rPr lang="en-GB" b="1" dirty="0" err="1" smtClean="0">
                <a:solidFill>
                  <a:srgbClr val="0070C0"/>
                </a:solidFill>
              </a:rPr>
              <a:t>allontanarsi</a:t>
            </a:r>
            <a:r>
              <a:rPr lang="en-GB" b="1" dirty="0" smtClean="0">
                <a:solidFill>
                  <a:srgbClr val="0070C0"/>
                </a:solidFill>
              </a:rPr>
              <a:t> </a:t>
            </a:r>
          </a:p>
          <a:p>
            <a:pPr marL="0" indent="0">
              <a:buFont typeface="Arial" charset="0"/>
              <a:buNone/>
              <a:defRPr/>
            </a:pPr>
            <a:r>
              <a:rPr lang="en-GB" b="1" dirty="0" smtClean="0">
                <a:solidFill>
                  <a:srgbClr val="0070C0"/>
                </a:solidFill>
              </a:rPr>
              <a:t>    </a:t>
            </a:r>
            <a:r>
              <a:rPr lang="en-GB" b="1" dirty="0" err="1" smtClean="0">
                <a:solidFill>
                  <a:srgbClr val="0070C0"/>
                </a:solidFill>
              </a:rPr>
              <a:t>ammalarsi</a:t>
            </a:r>
            <a:r>
              <a:rPr lang="en-GB" b="1" dirty="0" smtClean="0">
                <a:solidFill>
                  <a:srgbClr val="0070C0"/>
                </a:solidFill>
              </a:rPr>
              <a:t>        </a:t>
            </a:r>
            <a:r>
              <a:rPr lang="en-GB" b="1" dirty="0" err="1" smtClean="0">
                <a:solidFill>
                  <a:srgbClr val="0070C0"/>
                </a:solidFill>
              </a:rPr>
              <a:t>abbronzarsi</a:t>
            </a:r>
            <a:r>
              <a:rPr lang="en-GB" b="1" dirty="0" smtClean="0">
                <a:solidFill>
                  <a:srgbClr val="0070C0"/>
                </a:solidFill>
              </a:rPr>
              <a:t> </a:t>
            </a:r>
          </a:p>
          <a:p>
            <a:pPr marL="0" indent="0">
              <a:buNone/>
              <a:defRPr/>
            </a:pPr>
            <a:r>
              <a:rPr lang="en-GB" b="1" dirty="0" err="1" smtClean="0">
                <a:solidFill>
                  <a:srgbClr val="0070C0"/>
                </a:solidFill>
              </a:rPr>
              <a:t>divertirsi</a:t>
            </a:r>
            <a:r>
              <a:rPr lang="en-GB" b="1" dirty="0" smtClean="0">
                <a:solidFill>
                  <a:srgbClr val="0070C0"/>
                </a:solidFill>
              </a:rPr>
              <a:t>        </a:t>
            </a:r>
            <a:r>
              <a:rPr lang="en-GB" b="1" dirty="0" err="1" smtClean="0">
                <a:solidFill>
                  <a:srgbClr val="0070C0"/>
                </a:solidFill>
              </a:rPr>
              <a:t>dimenticarsi</a:t>
            </a:r>
            <a:r>
              <a:rPr lang="en-GB" b="1" dirty="0" smtClean="0">
                <a:solidFill>
                  <a:srgbClr val="0070C0"/>
                </a:solidFill>
              </a:rPr>
              <a:t> (di</a:t>
            </a:r>
            <a:r>
              <a:rPr lang="en-GB" b="1" dirty="0">
                <a:solidFill>
                  <a:srgbClr val="0070C0"/>
                </a:solidFill>
              </a:rPr>
              <a:t>) </a:t>
            </a:r>
            <a:r>
              <a:rPr lang="en-GB" b="1" dirty="0" smtClean="0">
                <a:solidFill>
                  <a:srgbClr val="0070C0"/>
                </a:solidFill>
              </a:rPr>
              <a:t> </a:t>
            </a:r>
            <a:r>
              <a:rPr lang="en-GB" b="1" dirty="0" err="1" smtClean="0">
                <a:solidFill>
                  <a:srgbClr val="0070C0"/>
                </a:solidFill>
              </a:rPr>
              <a:t>fidanzarsi</a:t>
            </a:r>
            <a:endParaRPr lang="en-GB" b="1" dirty="0">
              <a:solidFill>
                <a:srgbClr val="0070C0"/>
              </a:solidFill>
            </a:endParaRPr>
          </a:p>
          <a:p>
            <a:pPr marL="0" indent="0">
              <a:buNone/>
              <a:defRPr/>
            </a:pPr>
            <a:r>
              <a:rPr lang="en-GB" b="1" dirty="0" err="1" smtClean="0">
                <a:solidFill>
                  <a:srgbClr val="0070C0"/>
                </a:solidFill>
              </a:rPr>
              <a:t>emozionarsi</a:t>
            </a:r>
            <a:r>
              <a:rPr lang="en-GB" b="1" dirty="0" smtClean="0">
                <a:solidFill>
                  <a:srgbClr val="0070C0"/>
                </a:solidFill>
              </a:rPr>
              <a:t> 						</a:t>
            </a:r>
            <a:r>
              <a:rPr lang="en-GB" b="1" dirty="0" err="1" smtClean="0">
                <a:solidFill>
                  <a:srgbClr val="0070C0"/>
                </a:solidFill>
              </a:rPr>
              <a:t>innamorarsi</a:t>
            </a:r>
            <a:r>
              <a:rPr lang="en-GB" b="1" dirty="0" smtClean="0">
                <a:solidFill>
                  <a:srgbClr val="0070C0"/>
                </a:solidFill>
              </a:rPr>
              <a:t>           </a:t>
            </a:r>
          </a:p>
          <a:p>
            <a:pPr marL="0" indent="0">
              <a:buFont typeface="Arial" charset="0"/>
              <a:buNone/>
              <a:defRPr/>
            </a:pPr>
            <a:r>
              <a:rPr lang="en-GB" b="1" dirty="0">
                <a:solidFill>
                  <a:srgbClr val="0070C0"/>
                </a:solidFill>
              </a:rPr>
              <a:t> </a:t>
            </a:r>
            <a:r>
              <a:rPr lang="en-GB" b="1" dirty="0" smtClean="0">
                <a:solidFill>
                  <a:srgbClr val="0070C0"/>
                </a:solidFill>
              </a:rPr>
              <a:t>    </a:t>
            </a:r>
            <a:r>
              <a:rPr lang="en-GB" b="1" dirty="0" err="1" smtClean="0">
                <a:solidFill>
                  <a:srgbClr val="0070C0"/>
                </a:solidFill>
              </a:rPr>
              <a:t>ralleggrarsi</a:t>
            </a:r>
            <a:r>
              <a:rPr lang="en-GB" b="1" dirty="0" smtClean="0">
                <a:solidFill>
                  <a:srgbClr val="0070C0"/>
                </a:solidFill>
              </a:rPr>
              <a:t>         </a:t>
            </a:r>
            <a:r>
              <a:rPr lang="en-GB" b="1" dirty="0" err="1" smtClean="0">
                <a:solidFill>
                  <a:srgbClr val="0070C0"/>
                </a:solidFill>
              </a:rPr>
              <a:t>riposarsi</a:t>
            </a:r>
            <a:r>
              <a:rPr lang="en-GB" b="1" dirty="0" smtClean="0">
                <a:solidFill>
                  <a:srgbClr val="0070C0"/>
                </a:solidFill>
              </a:rPr>
              <a:t>                  </a:t>
            </a:r>
            <a:r>
              <a:rPr lang="en-GB" b="1" dirty="0" err="1" smtClean="0">
                <a:solidFill>
                  <a:srgbClr val="0070C0"/>
                </a:solidFill>
              </a:rPr>
              <a:t>rilassarsi</a:t>
            </a:r>
            <a:r>
              <a:rPr lang="en-GB" b="1" dirty="0" smtClean="0">
                <a:solidFill>
                  <a:srgbClr val="0070C0"/>
                </a:solidFill>
              </a:rPr>
              <a:t>  </a:t>
            </a:r>
          </a:p>
          <a:p>
            <a:pPr marL="0" indent="0">
              <a:buFont typeface="Arial" charset="0"/>
              <a:buNone/>
              <a:defRPr/>
            </a:pPr>
            <a:r>
              <a:rPr lang="en-GB" b="1" dirty="0" smtClean="0">
                <a:solidFill>
                  <a:srgbClr val="0070C0"/>
                </a:solidFill>
              </a:rPr>
              <a:t>     </a:t>
            </a:r>
            <a:r>
              <a:rPr lang="en-GB" b="1" dirty="0" err="1" smtClean="0">
                <a:solidFill>
                  <a:srgbClr val="0070C0"/>
                </a:solidFill>
              </a:rPr>
              <a:t>ricordarsi</a:t>
            </a:r>
            <a:r>
              <a:rPr lang="en-GB" b="1" dirty="0" smtClean="0">
                <a:solidFill>
                  <a:srgbClr val="0070C0"/>
                </a:solidFill>
              </a:rPr>
              <a:t> (di)			</a:t>
            </a:r>
            <a:r>
              <a:rPr lang="en-GB" b="1" dirty="0" err="1" smtClean="0">
                <a:solidFill>
                  <a:srgbClr val="0070C0"/>
                </a:solidFill>
              </a:rPr>
              <a:t>svagarsi</a:t>
            </a:r>
            <a:r>
              <a:rPr lang="en-GB" b="1" dirty="0" smtClean="0">
                <a:solidFill>
                  <a:srgbClr val="0070C0"/>
                </a:solidFill>
              </a:rPr>
              <a:t>		</a:t>
            </a:r>
            <a:r>
              <a:rPr lang="en-GB" b="1" dirty="0" err="1" smtClean="0">
                <a:solidFill>
                  <a:srgbClr val="0070C0"/>
                </a:solidFill>
              </a:rPr>
              <a:t>truccarsi</a:t>
            </a:r>
            <a:endParaRPr lang="en-GB" b="1" dirty="0" smtClean="0">
              <a:solidFill>
                <a:srgbClr val="0070C0"/>
              </a:solidFill>
            </a:endParaRPr>
          </a:p>
          <a:p>
            <a:pPr marL="0" indent="0">
              <a:buFont typeface="Arial" charset="0"/>
              <a:buNone/>
              <a:defRPr/>
            </a:pPr>
            <a:r>
              <a:rPr lang="en-GB" b="1" dirty="0" smtClean="0">
                <a:solidFill>
                  <a:srgbClr val="0070C0"/>
                </a:solidFill>
              </a:rPr>
              <a:t>    </a:t>
            </a:r>
            <a:r>
              <a:rPr lang="en-GB" b="1" dirty="0" err="1" smtClean="0">
                <a:solidFill>
                  <a:srgbClr val="0070C0"/>
                </a:solidFill>
              </a:rPr>
              <a:t>ubriacarsi</a:t>
            </a:r>
            <a:r>
              <a:rPr lang="en-GB" b="1" dirty="0" smtClean="0">
                <a:solidFill>
                  <a:srgbClr val="0070C0"/>
                </a:solidFill>
              </a:rPr>
              <a:t>          </a:t>
            </a:r>
            <a:r>
              <a:rPr lang="en-GB" b="1" dirty="0" err="1" smtClean="0">
                <a:solidFill>
                  <a:srgbClr val="0070C0"/>
                </a:solidFill>
              </a:rPr>
              <a:t>sposarsi</a:t>
            </a:r>
            <a:r>
              <a:rPr lang="en-GB" b="1" dirty="0" smtClean="0">
                <a:solidFill>
                  <a:srgbClr val="0070C0"/>
                </a:solidFill>
              </a:rPr>
              <a:t>   	</a:t>
            </a:r>
            <a:r>
              <a:rPr lang="en-GB" b="1" dirty="0" err="1" smtClean="0">
                <a:solidFill>
                  <a:srgbClr val="0070C0"/>
                </a:solidFill>
              </a:rPr>
              <a:t>Sbagliarsi</a:t>
            </a:r>
            <a:r>
              <a:rPr lang="en-GB" b="1" dirty="0" smtClean="0">
                <a:solidFill>
                  <a:srgbClr val="0070C0"/>
                </a:solidFill>
              </a:rPr>
              <a:t>	</a:t>
            </a:r>
          </a:p>
          <a:p>
            <a:pPr marL="0" indent="0">
              <a:buFont typeface="Arial" charset="0"/>
              <a:buNone/>
              <a:defRPr/>
            </a:pPr>
            <a:r>
              <a:rPr lang="en-GB" b="1" dirty="0" err="1" smtClean="0">
                <a:solidFill>
                  <a:srgbClr val="0070C0"/>
                </a:solidFill>
              </a:rPr>
              <a:t>Perdersi</a:t>
            </a:r>
            <a:r>
              <a:rPr lang="en-GB" b="1" dirty="0" smtClean="0">
                <a:solidFill>
                  <a:srgbClr val="0070C0"/>
                </a:solidFill>
              </a:rPr>
              <a:t>	</a:t>
            </a:r>
            <a:r>
              <a:rPr lang="en-GB" b="1" dirty="0" err="1" smtClean="0">
                <a:solidFill>
                  <a:srgbClr val="0070C0"/>
                </a:solidFill>
              </a:rPr>
              <a:t>vestirsi</a:t>
            </a:r>
            <a:r>
              <a:rPr lang="en-GB" b="1" dirty="0" smtClean="0">
                <a:solidFill>
                  <a:srgbClr val="0070C0"/>
                </a:solidFill>
              </a:rPr>
              <a:t>		</a:t>
            </a:r>
            <a:r>
              <a:rPr lang="en-GB" b="1" dirty="0" err="1" smtClean="0">
                <a:solidFill>
                  <a:srgbClr val="0070C0"/>
                </a:solidFill>
              </a:rPr>
              <a:t>svegliarsi</a:t>
            </a:r>
            <a:r>
              <a:rPr lang="en-GB" b="1" dirty="0" smtClean="0">
                <a:solidFill>
                  <a:srgbClr val="0070C0"/>
                </a:solidFill>
              </a:rPr>
              <a:t> 	</a:t>
            </a:r>
            <a:r>
              <a:rPr lang="en-GB" b="1" dirty="0" err="1" smtClean="0">
                <a:solidFill>
                  <a:srgbClr val="0070C0"/>
                </a:solidFill>
              </a:rPr>
              <a:t>alzarsi</a:t>
            </a:r>
            <a:r>
              <a:rPr lang="en-GB" b="1" dirty="0" smtClean="0">
                <a:solidFill>
                  <a:srgbClr val="0070C0"/>
                </a:solidFill>
              </a:rPr>
              <a:t>	 </a:t>
            </a:r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2026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77887"/>
          </a:xfrm>
        </p:spPr>
        <p:txBody>
          <a:bodyPr>
            <a:normAutofit fontScale="90000"/>
          </a:bodyPr>
          <a:lstStyle/>
          <a:p>
            <a:r>
              <a:rPr lang="en-GB" sz="3200" dirty="0" err="1" smtClean="0"/>
              <a:t>Quando</a:t>
            </a:r>
            <a:r>
              <a:rPr lang="en-GB" sz="3200" dirty="0" smtClean="0"/>
              <a:t> fate </a:t>
            </a:r>
            <a:r>
              <a:rPr lang="en-GB" sz="3200" dirty="0" err="1" smtClean="0"/>
              <a:t>queste</a:t>
            </a:r>
            <a:r>
              <a:rPr lang="en-GB" sz="3200" dirty="0" smtClean="0"/>
              <a:t> </a:t>
            </a:r>
            <a:r>
              <a:rPr lang="en-GB" sz="3200" dirty="0" err="1" smtClean="0"/>
              <a:t>cose</a:t>
            </a:r>
            <a:r>
              <a:rPr lang="en-GB" sz="3200" dirty="0" smtClean="0"/>
              <a:t>? </a:t>
            </a:r>
            <a:br>
              <a:rPr lang="en-GB" sz="3200" dirty="0" smtClean="0"/>
            </a:br>
            <a:r>
              <a:rPr lang="en-GB" sz="3200" dirty="0" err="1" smtClean="0"/>
              <a:t>Usate</a:t>
            </a:r>
            <a:r>
              <a:rPr lang="en-GB" sz="3200" dirty="0" smtClean="0"/>
              <a:t> </a:t>
            </a:r>
            <a:r>
              <a:rPr lang="en-GB" sz="3200" dirty="0" err="1" smtClean="0"/>
              <a:t>i</a:t>
            </a:r>
            <a:r>
              <a:rPr lang="en-GB" sz="3200" dirty="0" smtClean="0"/>
              <a:t> </a:t>
            </a:r>
            <a:r>
              <a:rPr lang="en-GB" sz="3200" dirty="0" err="1" smtClean="0"/>
              <a:t>verbi</a:t>
            </a:r>
            <a:r>
              <a:rPr lang="en-GB" sz="3200" dirty="0" smtClean="0"/>
              <a:t> </a:t>
            </a:r>
            <a:r>
              <a:rPr lang="en-GB" sz="3200" dirty="0" err="1" smtClean="0"/>
              <a:t>riflessivi</a:t>
            </a:r>
            <a:endParaRPr lang="en-GB" sz="3200" dirty="0"/>
          </a:p>
        </p:txBody>
      </p:sp>
      <p:pic>
        <p:nvPicPr>
          <p:cNvPr id="29698" name="Picture 2" descr="C:\Users\Ricky\AppData\Local\Microsoft\Windows\Temporary Internet Files\Content.IE5\V0V2XGGZ\MP900431163[1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530" y="1276349"/>
            <a:ext cx="2588719" cy="1725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699" name="Picture 3" descr="C:\Users\Ricky\AppData\Local\Microsoft\Windows\Temporary Internet Files\Content.IE5\LBJU53QY\MC900157053[1].w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2139" y="1152525"/>
            <a:ext cx="1824228" cy="1800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00" name="Picture 4" descr="C:\Users\Ricky\AppData\Local\Microsoft\Windows\Temporary Internet Files\Content.IE5\OZPB6F3H\MP900443256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3705225"/>
            <a:ext cx="2543175" cy="2322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01" name="Picture 5" descr="C:\Users\Ricky\AppData\Local\Microsoft\Windows\Temporary Internet Files\Content.IE5\DJ9WQR5S\MC900231590[1].wm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9823" y="3410239"/>
            <a:ext cx="1411775" cy="1464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02" name="Picture 6" descr="C:\Users\Ricky\AppData\Local\Microsoft\Windows\Temporary Internet Files\Content.IE5\OZPB6F3H\MC900195388[1].wm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791" y="2676155"/>
            <a:ext cx="1803197" cy="1803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04" name="Picture 8" descr="C:\Users\Ricky\AppData\Local\Microsoft\Windows\Temporary Internet Files\Content.IE5\V0V2XGGZ\MP900431678[1]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2001" y="1151119"/>
            <a:ext cx="1525036" cy="1525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05" name="Picture 9" descr="C:\Users\Ricky\AppData\Local\Microsoft\Windows\Temporary Internet Files\Content.IE5\DJ9WQR5S\MP900424432[1]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8714" y="5046684"/>
            <a:ext cx="1119756" cy="1522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06" name="Picture 10" descr="C:\Users\Ricky\AppData\Local\Microsoft\Windows\Temporary Internet Files\Content.IE5\OZPB6F3H\MP900432803[1]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6317" y="4874882"/>
            <a:ext cx="1368660" cy="1866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07" name="Picture 11" descr="C:\Users\Ricky\AppData\Local\Microsoft\Windows\Temporary Internet Files\Content.IE5\V0V2XGGZ\MP900443905[1]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9905" y="4874882"/>
            <a:ext cx="2141220" cy="1439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6839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Cosa hai fatto recentemente?</a:t>
            </a:r>
          </a:p>
        </p:txBody>
      </p:sp>
      <p:pic>
        <p:nvPicPr>
          <p:cNvPr id="10243" name="Picture 3" descr="C:\Users\Ricky\AppData\Local\Microsoft\Windows\Temporary Internet Files\Content.IE5\1ULDSSCU\MP900410052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700213"/>
            <a:ext cx="2160587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 descr="C:\Users\Ricky\AppData\Local\Microsoft\Windows\Temporary Internet Files\Content.IE5\PZH7HQ8J\MC900251473[1].wmf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867400" y="1360488"/>
            <a:ext cx="1822450" cy="1595437"/>
          </a:xfrm>
          <a:noFill/>
        </p:spPr>
      </p:pic>
      <p:pic>
        <p:nvPicPr>
          <p:cNvPr id="10245" name="Picture 7" descr="C:\Users\Ricky\AppData\Local\Microsoft\Windows\Temporary Internet Files\Content.IE5\BSKICCTG\MP900431041[1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7100" y="1651000"/>
            <a:ext cx="1682750" cy="168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8" descr="C:\Users\Ricky\AppData\Local\Microsoft\Windows\Temporary Internet Files\Content.IE5\1ULDSSCU\MP900399376[1]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8438" y="3032125"/>
            <a:ext cx="2311400" cy="153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14" descr="C:\Users\Ricky\AppData\Local\Microsoft\Windows\Temporary Internet Files\Content.IE5\OBZRL7PL\MP900308930[1]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825875"/>
            <a:ext cx="1873250" cy="283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8" name="Picture 15" descr="C:\Users\Ricky\AppData\Local\Microsoft\Windows\Temporary Internet Files\Content.IE5\OBZRL7PL\MC900154956[1].wm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3754438"/>
            <a:ext cx="1471613" cy="183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9" name="Picture 18" descr="C:\Users\Ricky\AppData\Local\Microsoft\Windows\Temporary Internet Files\Content.IE5\BSKICCTG\MP900422580[1]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017963"/>
            <a:ext cx="1631950" cy="245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0" name="Picture 26" descr="C:\Users\Ricky\AppData\Local\Microsoft\Windows\Temporary Internet Files\Content.IE5\1ULDSSCU\MP900409575[1]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6775" y="4868863"/>
            <a:ext cx="1643063" cy="164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6040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5" name="Rectangle 5"/>
          <p:cNvSpPr>
            <a:spLocks noGrp="1"/>
          </p:cNvSpPr>
          <p:nvPr>
            <p:ph type="subTitle" idx="1"/>
          </p:nvPr>
        </p:nvSpPr>
        <p:spPr>
          <a:xfrm>
            <a:off x="1516063" y="2708275"/>
            <a:ext cx="6400800" cy="3816350"/>
          </a:xfrm>
          <a:ln>
            <a:pattFill prst="dotDmnd">
              <a:fgClr>
                <a:schemeClr val="tx1"/>
              </a:fgClr>
              <a:bgClr>
                <a:srgbClr val="FFFFFF"/>
              </a:bgClr>
            </a:patt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smtClean="0">
              <a:solidFill>
                <a:srgbClr val="FF3300"/>
              </a:solidFill>
            </a:endParaRPr>
          </a:p>
          <a:p>
            <a:pPr eaLnBrk="1" hangingPunct="1"/>
            <a:endParaRPr lang="en-US" smtClean="0">
              <a:solidFill>
                <a:srgbClr val="FF3300"/>
              </a:solidFill>
            </a:endParaRPr>
          </a:p>
          <a:p>
            <a:pPr eaLnBrk="1" hangingPunct="1"/>
            <a:endParaRPr lang="en-US" smtClean="0">
              <a:solidFill>
                <a:srgbClr val="FF3300"/>
              </a:solidFill>
            </a:endParaRPr>
          </a:p>
        </p:txBody>
      </p:sp>
      <p:pic>
        <p:nvPicPr>
          <p:cNvPr id="23555" name="Picture 4" descr="C:\Users\Ricky\AppData\Local\Microsoft\Windows\Temporary Internet Files\Content.IE5\1ULDSSCU\MC90010514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668338"/>
            <a:ext cx="3024188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671217" y="2967335"/>
            <a:ext cx="5801588" cy="258532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Arrivederci</a:t>
            </a:r>
          </a:p>
          <a:p>
            <a:pPr algn="ctr">
              <a:defRPr/>
            </a:pPr>
            <a:r>
              <a:rPr lang="en-US" sz="54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</a:t>
            </a:r>
            <a:r>
              <a:rPr lang="en-US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lla</a:t>
            </a:r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</a:p>
          <a:p>
            <a:pPr algn="ctr">
              <a:defRPr/>
            </a:pPr>
            <a:r>
              <a:rPr lang="en-US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prossima</a:t>
            </a:r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en-US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lezione</a:t>
            </a:r>
            <a:endParaRPr 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6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6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5" grpId="0" build="p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Concourse.thmx</Template>
  <TotalTime>1075</TotalTime>
  <Words>74</Words>
  <Application>Microsoft Office PowerPoint</Application>
  <PresentationFormat>On-screen Show (4:3)</PresentationFormat>
  <Paragraphs>40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Aharoni</vt:lpstr>
      <vt:lpstr>Arial</vt:lpstr>
      <vt:lpstr>Baskerville Old Face</vt:lpstr>
      <vt:lpstr>Calibri</vt:lpstr>
      <vt:lpstr>Office Theme</vt:lpstr>
      <vt:lpstr>PowerPoint Presentation</vt:lpstr>
      <vt:lpstr>PASSATO PROSSIMO CON VERBI RIFLESSIVI</vt:lpstr>
      <vt:lpstr>Altri verbi riflessivi utili</vt:lpstr>
      <vt:lpstr>Quando fate queste cose?  Usate i verbi riflessivi</vt:lpstr>
      <vt:lpstr>Cosa hai fatto recentemente?</vt:lpstr>
      <vt:lpstr>PowerPoint Presentation</vt:lpstr>
    </vt:vector>
  </TitlesOfParts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Maria</dc:creator>
  <cp:lastModifiedBy>Maestri, Eliana</cp:lastModifiedBy>
  <cp:revision>54</cp:revision>
  <cp:lastPrinted>2012-11-19T12:13:32Z</cp:lastPrinted>
  <dcterms:created xsi:type="dcterms:W3CDTF">2012-11-10T11:21:04Z</dcterms:created>
  <dcterms:modified xsi:type="dcterms:W3CDTF">2015-02-23T10:30:12Z</dcterms:modified>
</cp:coreProperties>
</file>