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78" r:id="rId2"/>
    <p:sldId id="256" r:id="rId3"/>
    <p:sldId id="279" r:id="rId4"/>
    <p:sldId id="280" r:id="rId5"/>
    <p:sldId id="282" r:id="rId6"/>
    <p:sldId id="281" r:id="rId7"/>
    <p:sldId id="259" r:id="rId8"/>
    <p:sldId id="274" r:id="rId9"/>
    <p:sldId id="275" r:id="rId10"/>
    <p:sldId id="276" r:id="rId11"/>
    <p:sldId id="277" r:id="rId12"/>
    <p:sldId id="283" r:id="rId13"/>
    <p:sldId id="285" r:id="rId14"/>
    <p:sldId id="284" r:id="rId15"/>
    <p:sldId id="286" r:id="rId16"/>
    <p:sldId id="291" r:id="rId17"/>
    <p:sldId id="288" r:id="rId18"/>
    <p:sldId id="289" r:id="rId19"/>
    <p:sldId id="290" r:id="rId20"/>
    <p:sldId id="292" r:id="rId21"/>
  </p:sldIdLst>
  <p:sldSz cx="12192000" cy="6858000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E9044-1DE4-43A2-A8DE-D4BE56E74050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440ED1-20EF-4FD0-AF62-4980FD878B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785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833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177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609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64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475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70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036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757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7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740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30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E3E4B-3D21-40CA-92EA-2CB61BB50B71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34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moodle.warwick.ac.uk/course/view.php?id=18559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moodle.warwick.ac.uk/course/view.php?id=1855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turalmentestefy.it/chi-sono/" TargetMode="External"/><Relationship Id="rId2" Type="http://schemas.openxmlformats.org/officeDocument/2006/relationships/hyperlink" Target="http://www.controcorrenteblog.com/su-di-m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ariodiunmezzonerd.altervista.org/su-di-me-sul-blog/?doing_wp_cron=1474406233.9238440990447998046875" TargetMode="External"/><Relationship Id="rId5" Type="http://schemas.openxmlformats.org/officeDocument/2006/relationships/hyperlink" Target="http://www.theblondesalad.com/it/about" TargetMode="External"/><Relationship Id="rId4" Type="http://schemas.openxmlformats.org/officeDocument/2006/relationships/hyperlink" Target="http://www.lefreaks.com/about-me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IT201 MODERN ITALIAN LANGUAGE II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7495"/>
            <a:ext cx="10515600" cy="5054320"/>
          </a:xfrm>
        </p:spPr>
        <p:txBody>
          <a:bodyPr>
            <a:normAutofit fontScale="85000" lnSpcReduction="20000"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000" b="1" dirty="0" smtClean="0">
                <a:hlinkClick r:id="rId2"/>
              </a:rPr>
              <a:t>http</a:t>
            </a:r>
            <a:r>
              <a:rPr lang="en-US" sz="3000" b="1" dirty="0">
                <a:hlinkClick r:id="rId2"/>
              </a:rPr>
              <a:t>://</a:t>
            </a:r>
            <a:r>
              <a:rPr lang="en-US" sz="3000" b="1" dirty="0" smtClean="0">
                <a:hlinkClick r:id="rId2"/>
              </a:rPr>
              <a:t>moodle.warwick.ac.uk/course/view.php?id=18559</a:t>
            </a:r>
            <a:endParaRPr lang="en-US" sz="3000" b="1" dirty="0" smtClean="0"/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3000" b="1" dirty="0" smtClean="0"/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indent="0" algn="ctr">
              <a:buNone/>
            </a:pPr>
            <a:r>
              <a:rPr lang="en-US" b="1" dirty="0"/>
              <a:t>GROUP A</a:t>
            </a:r>
            <a:endParaRPr lang="en-US" dirty="0"/>
          </a:p>
          <a:p>
            <a:pPr marL="0" indent="0" algn="ctr">
              <a:buNone/>
            </a:pPr>
            <a:r>
              <a:rPr lang="en-US" dirty="0"/>
              <a:t>TRANSLATION: MON 16-17 H0.43</a:t>
            </a:r>
          </a:p>
          <a:p>
            <a:pPr marL="0" indent="0" algn="ctr">
              <a:buNone/>
            </a:pPr>
            <a:r>
              <a:rPr lang="tr-TR" dirty="0"/>
              <a:t>ORAL: TUES 13-14 H3.57</a:t>
            </a:r>
          </a:p>
          <a:p>
            <a:pPr marL="0" indent="0" algn="ctr">
              <a:buNone/>
            </a:pPr>
            <a:r>
              <a:rPr lang="en-US" dirty="0"/>
              <a:t>WRITING: THURS 12-13 H4.03</a:t>
            </a:r>
          </a:p>
          <a:p>
            <a:pPr marL="0" indent="0" algn="ctr">
              <a:buNone/>
            </a:pPr>
            <a:r>
              <a:rPr lang="en-US" b="1" dirty="0"/>
              <a:t>GROUP B</a:t>
            </a:r>
            <a:endParaRPr lang="en-US" dirty="0"/>
          </a:p>
          <a:p>
            <a:pPr marL="0" indent="0" algn="ctr">
              <a:buNone/>
            </a:pPr>
            <a:r>
              <a:rPr lang="en-US" dirty="0"/>
              <a:t>TRANSLATION: TUES 16-17 H0.03</a:t>
            </a:r>
          </a:p>
          <a:p>
            <a:pPr marL="0" indent="0" algn="ctr">
              <a:buNone/>
            </a:pPr>
            <a:r>
              <a:rPr lang="tr-TR" dirty="0"/>
              <a:t>ORAL: TUES 17-18 H0.44</a:t>
            </a:r>
          </a:p>
          <a:p>
            <a:pPr marL="0" indent="0" algn="ctr">
              <a:buNone/>
            </a:pPr>
            <a:r>
              <a:rPr lang="en-US" dirty="0"/>
              <a:t>WRITING: THURS 14-15 H2.02</a:t>
            </a:r>
          </a:p>
          <a:p>
            <a:pPr marL="0" indent="0" algn="ctr">
              <a:buNone/>
            </a:pPr>
            <a:r>
              <a:rPr lang="en-US" b="1" dirty="0"/>
              <a:t>GRAMMAR HOUR FOR BOTH GROUPS</a:t>
            </a:r>
            <a:endParaRPr lang="en-US" dirty="0"/>
          </a:p>
          <a:p>
            <a:pPr marL="0" indent="0" algn="ctr">
              <a:buNone/>
            </a:pPr>
            <a:r>
              <a:rPr lang="cs-CZ" dirty="0"/>
              <a:t>MON 14-15 R1.13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493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7417"/>
            <a:ext cx="10515600" cy="1325563"/>
          </a:xfrm>
        </p:spPr>
        <p:txBody>
          <a:bodyPr/>
          <a:lstStyle/>
          <a:p>
            <a:pPr algn="ctr"/>
            <a:r>
              <a:rPr lang="en-GB" dirty="0" err="1" smtClean="0"/>
              <a:t>L’ora</a:t>
            </a:r>
            <a:r>
              <a:rPr lang="en-GB" dirty="0" smtClean="0"/>
              <a:t> di </a:t>
            </a:r>
            <a:r>
              <a:rPr lang="en-GB" dirty="0" err="1" smtClean="0"/>
              <a:t>grammatica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935" y="1492980"/>
            <a:ext cx="11022227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4) </a:t>
            </a:r>
            <a:r>
              <a:rPr lang="en-GB" dirty="0" err="1" smtClean="0">
                <a:solidFill>
                  <a:srgbClr val="FF0000"/>
                </a:solidFill>
              </a:rPr>
              <a:t>Discuteremo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tecniche</a:t>
            </a:r>
            <a:r>
              <a:rPr lang="en-GB" dirty="0">
                <a:solidFill>
                  <a:srgbClr val="FF0000"/>
                </a:solidFill>
              </a:rPr>
              <a:t> e </a:t>
            </a:r>
            <a:r>
              <a:rPr lang="en-GB" dirty="0" err="1">
                <a:solidFill>
                  <a:srgbClr val="FF0000"/>
                </a:solidFill>
              </a:rPr>
              <a:t>strategie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utili</a:t>
            </a:r>
            <a:r>
              <a:rPr lang="en-GB" dirty="0">
                <a:solidFill>
                  <a:srgbClr val="FF0000"/>
                </a:solidFill>
              </a:rPr>
              <a:t> per </a:t>
            </a:r>
            <a:r>
              <a:rPr lang="en-GB" dirty="0" err="1">
                <a:solidFill>
                  <a:srgbClr val="FF0000"/>
                </a:solidFill>
              </a:rPr>
              <a:t>imparare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una</a:t>
            </a:r>
            <a:r>
              <a:rPr lang="en-GB" dirty="0">
                <a:solidFill>
                  <a:srgbClr val="FF0000"/>
                </a:solidFill>
              </a:rPr>
              <a:t> lingua </a:t>
            </a:r>
            <a:r>
              <a:rPr lang="en-GB" dirty="0" err="1" smtClean="0">
                <a:solidFill>
                  <a:srgbClr val="FF0000"/>
                </a:solidFill>
              </a:rPr>
              <a:t>straniera</a:t>
            </a:r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367481" y="3039762"/>
            <a:ext cx="1524000" cy="881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solidFill>
                  <a:schemeClr val="tx1"/>
                </a:solidFill>
              </a:rPr>
              <a:t>IO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07027" y="2458995"/>
            <a:ext cx="1524000" cy="881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solidFill>
                  <a:schemeClr val="tx1"/>
                </a:solidFill>
              </a:rPr>
              <a:t>TU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201032" y="3306183"/>
            <a:ext cx="1524000" cy="881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solidFill>
                  <a:schemeClr val="tx1"/>
                </a:solidFill>
              </a:rPr>
              <a:t>LUI/LEI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30130" y="4322933"/>
            <a:ext cx="1524000" cy="881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solidFill>
                  <a:schemeClr val="tx1"/>
                </a:solidFill>
              </a:rPr>
              <a:t>NOI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02577" y="2448354"/>
            <a:ext cx="1524000" cy="881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solidFill>
                  <a:schemeClr val="tx1"/>
                </a:solidFill>
              </a:rPr>
              <a:t>VOI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398477" y="4477264"/>
            <a:ext cx="1524000" cy="881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solidFill>
                  <a:schemeClr val="tx1"/>
                </a:solidFill>
              </a:rPr>
              <a:t>LORO</a:t>
            </a:r>
            <a:endParaRPr lang="en-GB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10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174" y="315696"/>
            <a:ext cx="11230231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err="1" smtClean="0"/>
              <a:t>L’ora</a:t>
            </a:r>
            <a:r>
              <a:rPr lang="en-GB" dirty="0" smtClean="0"/>
              <a:t> di </a:t>
            </a:r>
            <a:r>
              <a:rPr lang="en-GB" dirty="0" err="1" smtClean="0"/>
              <a:t>grammatica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 smtClean="0"/>
              <a:t>5) </a:t>
            </a:r>
            <a:r>
              <a:rPr lang="en-GB" sz="3600" dirty="0" err="1" smtClean="0">
                <a:solidFill>
                  <a:srgbClr val="FF0000"/>
                </a:solidFill>
              </a:rPr>
              <a:t>Impareremo</a:t>
            </a:r>
            <a:r>
              <a:rPr lang="en-GB" sz="3600" dirty="0" smtClean="0">
                <a:solidFill>
                  <a:srgbClr val="FF0000"/>
                </a:solidFill>
              </a:rPr>
              <a:t> </a:t>
            </a:r>
            <a:r>
              <a:rPr lang="en-GB" sz="3600" dirty="0">
                <a:solidFill>
                  <a:srgbClr val="FF0000"/>
                </a:solidFill>
              </a:rPr>
              <a:t>a </a:t>
            </a:r>
            <a:r>
              <a:rPr lang="en-GB" sz="3600" dirty="0" err="1">
                <a:solidFill>
                  <a:srgbClr val="FF0000"/>
                </a:solidFill>
              </a:rPr>
              <a:t>usare</a:t>
            </a:r>
            <a:r>
              <a:rPr lang="en-GB" sz="3600" dirty="0">
                <a:solidFill>
                  <a:srgbClr val="FF0000"/>
                </a:solidFill>
              </a:rPr>
              <a:t> il </a:t>
            </a:r>
            <a:r>
              <a:rPr lang="en-GB" sz="3600" dirty="0" err="1">
                <a:solidFill>
                  <a:srgbClr val="FF0000"/>
                </a:solidFill>
              </a:rPr>
              <a:t>libro</a:t>
            </a:r>
            <a:r>
              <a:rPr lang="en-GB" sz="3600" dirty="0">
                <a:solidFill>
                  <a:srgbClr val="FF0000"/>
                </a:solidFill>
              </a:rPr>
              <a:t> di </a:t>
            </a:r>
            <a:r>
              <a:rPr lang="en-GB" sz="3600" dirty="0" err="1">
                <a:solidFill>
                  <a:srgbClr val="FF0000"/>
                </a:solidFill>
              </a:rPr>
              <a:t>grammatica</a:t>
            </a:r>
            <a:r>
              <a:rPr lang="en-GB" sz="3600" dirty="0">
                <a:solidFill>
                  <a:srgbClr val="FF0000"/>
                </a:solidFill>
              </a:rPr>
              <a:t> in </a:t>
            </a:r>
            <a:r>
              <a:rPr lang="en-GB" sz="3600" dirty="0" err="1">
                <a:solidFill>
                  <a:srgbClr val="FF0000"/>
                </a:solidFill>
              </a:rPr>
              <a:t>modo</a:t>
            </a:r>
            <a:r>
              <a:rPr lang="en-GB" sz="3600" dirty="0">
                <a:solidFill>
                  <a:srgbClr val="FF0000"/>
                </a:solidFill>
              </a:rPr>
              <a:t> </a:t>
            </a:r>
            <a:r>
              <a:rPr lang="en-GB" sz="3600" dirty="0" err="1">
                <a:solidFill>
                  <a:srgbClr val="FF0000"/>
                </a:solidFill>
              </a:rPr>
              <a:t>indipendente</a:t>
            </a:r>
            <a:r>
              <a:rPr lang="en-GB" dirty="0">
                <a:solidFill>
                  <a:srgbClr val="FF0000"/>
                </a:solidFill>
              </a:rPr>
              <a:t/>
            </a:r>
            <a:br>
              <a:rPr lang="en-GB" dirty="0">
                <a:solidFill>
                  <a:srgbClr val="FF0000"/>
                </a:solidFill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427" y="1352932"/>
            <a:ext cx="11359978" cy="4932537"/>
          </a:xfrm>
        </p:spPr>
        <p:txBody>
          <a:bodyPr numCol="3">
            <a:normAutofit fontScale="77500" lnSpcReduction="20000"/>
          </a:bodyPr>
          <a:lstStyle/>
          <a:p>
            <a:pPr marL="0" indent="0">
              <a:buNone/>
            </a:pPr>
            <a:r>
              <a:rPr lang="en-GB" b="1" i="1" dirty="0" err="1" smtClean="0"/>
              <a:t>Esercizio</a:t>
            </a:r>
            <a:r>
              <a:rPr lang="en-GB" b="1" i="1" dirty="0" smtClean="0"/>
              <a:t> 1</a:t>
            </a:r>
            <a:endParaRPr lang="en-GB" b="1" i="1" dirty="0"/>
          </a:p>
          <a:p>
            <a:pPr marL="0" indent="0" algn="ctr">
              <a:buNone/>
            </a:pPr>
            <a:r>
              <a:rPr lang="en-GB" b="1" i="1" dirty="0" smtClean="0"/>
              <a:t>- </a:t>
            </a:r>
            <a:r>
              <a:rPr lang="en-GB" b="1" i="1" dirty="0" err="1" smtClean="0"/>
              <a:t>Osserviamo</a:t>
            </a:r>
            <a:r>
              <a:rPr lang="en-GB" b="1" i="1" dirty="0" smtClean="0"/>
              <a:t> </a:t>
            </a:r>
            <a:r>
              <a:rPr lang="en-GB" b="1" i="1" dirty="0" err="1" smtClean="0"/>
              <a:t>l’indice</a:t>
            </a:r>
            <a:r>
              <a:rPr lang="en-GB" b="1" i="1" dirty="0" smtClean="0"/>
              <a:t> del </a:t>
            </a:r>
            <a:r>
              <a:rPr lang="en-GB" b="1" i="1" dirty="0" err="1" smtClean="0"/>
              <a:t>libro</a:t>
            </a:r>
            <a:r>
              <a:rPr lang="en-GB" b="1" i="1" dirty="0" smtClean="0"/>
              <a:t>. In quale </a:t>
            </a:r>
            <a:r>
              <a:rPr lang="en-GB" b="1" i="1" dirty="0" err="1" smtClean="0"/>
              <a:t>capitolo</a:t>
            </a:r>
            <a:r>
              <a:rPr lang="en-GB" b="1" i="1" dirty="0" smtClean="0"/>
              <a:t> </a:t>
            </a:r>
            <a:r>
              <a:rPr lang="en-GB" b="1" i="1" dirty="0" err="1" smtClean="0"/>
              <a:t>trovo</a:t>
            </a:r>
            <a:r>
              <a:rPr lang="en-GB" b="1" i="1" dirty="0" smtClean="0"/>
              <a:t> </a:t>
            </a:r>
            <a:r>
              <a:rPr lang="en-GB" b="1" i="1" dirty="0" err="1" smtClean="0"/>
              <a:t>informazioni</a:t>
            </a:r>
            <a:r>
              <a:rPr lang="en-GB" b="1" i="1" dirty="0" smtClean="0"/>
              <a:t> </a:t>
            </a:r>
            <a:r>
              <a:rPr lang="en-GB" b="1" i="1" dirty="0" err="1" smtClean="0"/>
              <a:t>su</a:t>
            </a:r>
            <a:r>
              <a:rPr lang="en-GB" b="1" i="1" dirty="0" smtClean="0"/>
              <a:t> </a:t>
            </a:r>
            <a:r>
              <a:rPr lang="en-GB" b="1" i="1" dirty="0" err="1" smtClean="0"/>
              <a:t>ogni</a:t>
            </a:r>
            <a:r>
              <a:rPr lang="en-GB" b="1" i="1" dirty="0" smtClean="0"/>
              <a:t> </a:t>
            </a:r>
            <a:r>
              <a:rPr lang="en-GB" b="1" i="1" dirty="0" err="1" smtClean="0"/>
              <a:t>frase</a:t>
            </a:r>
            <a:r>
              <a:rPr lang="en-GB" b="1" i="1" dirty="0" smtClean="0"/>
              <a:t> </a:t>
            </a:r>
            <a:r>
              <a:rPr lang="en-GB" b="1" i="1" dirty="0" err="1" smtClean="0"/>
              <a:t>della</a:t>
            </a:r>
            <a:r>
              <a:rPr lang="en-GB" b="1" i="1" dirty="0" smtClean="0"/>
              <a:t> </a:t>
            </a:r>
            <a:r>
              <a:rPr lang="en-GB" b="1" i="1" dirty="0" err="1" smtClean="0"/>
              <a:t>fotocopia</a:t>
            </a:r>
            <a:r>
              <a:rPr lang="en-GB" b="1" i="1" dirty="0" smtClean="0"/>
              <a:t>?</a:t>
            </a:r>
          </a:p>
          <a:p>
            <a:pPr marL="0" indent="0" algn="ctr">
              <a:buNone/>
            </a:pPr>
            <a:endParaRPr lang="en-GB" b="1" i="1" dirty="0" smtClean="0"/>
          </a:p>
          <a:p>
            <a:pPr marL="0" indent="0" algn="ctr">
              <a:buNone/>
            </a:pPr>
            <a:r>
              <a:rPr lang="en-US" dirty="0" smtClean="0"/>
              <a:t>1. Nouns </a:t>
            </a:r>
          </a:p>
          <a:p>
            <a:pPr marL="0" indent="0" algn="ctr">
              <a:buNone/>
            </a:pPr>
            <a:r>
              <a:rPr lang="en-US" dirty="0" smtClean="0"/>
              <a:t>2</a:t>
            </a:r>
            <a:r>
              <a:rPr lang="en-US" dirty="0"/>
              <a:t>. Articles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3</a:t>
            </a:r>
            <a:r>
              <a:rPr lang="en-US" dirty="0"/>
              <a:t>. Descriptive adjectives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4</a:t>
            </a:r>
            <a:r>
              <a:rPr lang="en-US" dirty="0"/>
              <a:t>. Adverbs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5</a:t>
            </a:r>
            <a:r>
              <a:rPr lang="en-US" dirty="0"/>
              <a:t>. Comparatives and superlatives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6</a:t>
            </a:r>
            <a:r>
              <a:rPr lang="en-US" dirty="0"/>
              <a:t>. Suffixes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7</a:t>
            </a:r>
            <a:r>
              <a:rPr lang="en-US" dirty="0"/>
              <a:t>. Personal pronouns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8</a:t>
            </a:r>
            <a:r>
              <a:rPr lang="en-US" dirty="0"/>
              <a:t>. Possessives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9</a:t>
            </a:r>
            <a:r>
              <a:rPr lang="en-US" dirty="0"/>
              <a:t>. Demonstratives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10</a:t>
            </a:r>
            <a:r>
              <a:rPr lang="en-US" dirty="0"/>
              <a:t>. Interrogatives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11</a:t>
            </a:r>
            <a:r>
              <a:rPr lang="en-US" dirty="0"/>
              <a:t>. Exclamations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12</a:t>
            </a:r>
            <a:r>
              <a:rPr lang="en-US" dirty="0"/>
              <a:t>. Indefinites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13</a:t>
            </a:r>
            <a:r>
              <a:rPr lang="en-US" dirty="0"/>
              <a:t>. Relative pronouns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14</a:t>
            </a:r>
            <a:r>
              <a:rPr lang="en-US" dirty="0"/>
              <a:t>. Negatives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15</a:t>
            </a:r>
            <a:r>
              <a:rPr lang="en-US" dirty="0"/>
              <a:t>. Prepositions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16</a:t>
            </a:r>
            <a:r>
              <a:rPr lang="en-US" dirty="0"/>
              <a:t>. Connectives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17</a:t>
            </a:r>
            <a:r>
              <a:rPr lang="en-US" dirty="0"/>
              <a:t>. Numerals and units of measurement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18</a:t>
            </a:r>
            <a:r>
              <a:rPr lang="en-US" dirty="0"/>
              <a:t>. The present indicative tense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19</a:t>
            </a:r>
            <a:r>
              <a:rPr lang="en-US" dirty="0"/>
              <a:t>. The future tense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20 </a:t>
            </a:r>
            <a:r>
              <a:rPr lang="en-US" dirty="0"/>
              <a:t>. The past indicative tenses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21</a:t>
            </a:r>
            <a:r>
              <a:rPr lang="en-US" dirty="0"/>
              <a:t>. The </a:t>
            </a:r>
            <a:r>
              <a:rPr lang="en-US" dirty="0" smtClean="0"/>
              <a:t>conditional</a:t>
            </a:r>
          </a:p>
          <a:p>
            <a:pPr marL="0" indent="0" algn="ctr">
              <a:buNone/>
            </a:pPr>
            <a:r>
              <a:rPr lang="en-US" dirty="0" smtClean="0"/>
              <a:t>22</a:t>
            </a:r>
            <a:r>
              <a:rPr lang="en-US" dirty="0"/>
              <a:t>. The imperative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23</a:t>
            </a:r>
            <a:r>
              <a:rPr lang="en-US" dirty="0"/>
              <a:t>. Non-finite verb forms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24</a:t>
            </a:r>
            <a:r>
              <a:rPr lang="en-US" dirty="0"/>
              <a:t>. The subjunctive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25</a:t>
            </a:r>
            <a:r>
              <a:rPr lang="en-US" dirty="0"/>
              <a:t>. Special verb constructions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26</a:t>
            </a:r>
            <a:r>
              <a:rPr lang="en-US" dirty="0"/>
              <a:t>. The passive voice and related constructions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27</a:t>
            </a:r>
            <a:r>
              <a:rPr lang="en-US" dirty="0"/>
              <a:t>. Causative verbs and verbs of perception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28</a:t>
            </a:r>
            <a:r>
              <a:rPr lang="en-US" dirty="0"/>
              <a:t>. Verbs and prepositions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29</a:t>
            </a:r>
            <a:r>
              <a:rPr lang="en-US" dirty="0"/>
              <a:t>. Elements of syntax: Italian word order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Index</a:t>
            </a:r>
            <a:endParaRPr lang="en-GB" b="1" i="1" dirty="0" smtClean="0"/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78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err="1" smtClean="0">
                <a:solidFill>
                  <a:srgbClr val="FF0000"/>
                </a:solidFill>
              </a:rPr>
              <a:t>Scegli</a:t>
            </a:r>
            <a:r>
              <a:rPr lang="en-GB" sz="3600" dirty="0" smtClean="0">
                <a:solidFill>
                  <a:srgbClr val="FF0000"/>
                </a:solidFill>
              </a:rPr>
              <a:t> </a:t>
            </a:r>
            <a:r>
              <a:rPr lang="en-GB" sz="3600" dirty="0" err="1" smtClean="0">
                <a:solidFill>
                  <a:srgbClr val="FF0000"/>
                </a:solidFill>
              </a:rPr>
              <a:t>l’opzione</a:t>
            </a:r>
            <a:r>
              <a:rPr lang="en-GB" sz="3600" dirty="0" smtClean="0">
                <a:solidFill>
                  <a:srgbClr val="FF0000"/>
                </a:solidFill>
              </a:rPr>
              <a:t> </a:t>
            </a:r>
            <a:r>
              <a:rPr lang="en-GB" sz="3600" dirty="0" err="1" smtClean="0">
                <a:solidFill>
                  <a:srgbClr val="FF0000"/>
                </a:solidFill>
              </a:rPr>
              <a:t>corretta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3600" u="sng" dirty="0"/>
              <a:t>il</a:t>
            </a:r>
            <a:r>
              <a:rPr lang="it-IT" sz="3600" dirty="0"/>
              <a:t> problema/</a:t>
            </a:r>
            <a:r>
              <a:rPr lang="it-IT" sz="3600" u="sng" dirty="0"/>
              <a:t>la</a:t>
            </a:r>
            <a:r>
              <a:rPr lang="it-IT" sz="3600" dirty="0"/>
              <a:t> </a:t>
            </a:r>
            <a:r>
              <a:rPr lang="it-IT" sz="3600" dirty="0" smtClean="0"/>
              <a:t>problema</a:t>
            </a:r>
          </a:p>
          <a:p>
            <a:r>
              <a:rPr lang="it-IT" sz="3600" dirty="0" smtClean="0"/>
              <a:t>qualche </a:t>
            </a:r>
            <a:r>
              <a:rPr lang="it-IT" sz="3600" dirty="0"/>
              <a:t>suggeriment</a:t>
            </a:r>
            <a:r>
              <a:rPr lang="it-IT" sz="3600" u="sng" dirty="0"/>
              <a:t>o</a:t>
            </a:r>
            <a:r>
              <a:rPr lang="it-IT" sz="3600" dirty="0"/>
              <a:t>/qualche suggeriment</a:t>
            </a:r>
            <a:r>
              <a:rPr lang="it-IT" sz="3600" u="sng" dirty="0"/>
              <a:t>i</a:t>
            </a:r>
            <a:r>
              <a:rPr lang="it-IT" sz="3600" dirty="0"/>
              <a:t>		</a:t>
            </a:r>
            <a:endParaRPr lang="en-GB" sz="3600" dirty="0"/>
          </a:p>
          <a:p>
            <a:r>
              <a:rPr lang="it-IT" sz="3600" dirty="0"/>
              <a:t>un amico entusiast</a:t>
            </a:r>
            <a:r>
              <a:rPr lang="it-IT" sz="3600" u="sng" dirty="0"/>
              <a:t>a</a:t>
            </a:r>
            <a:r>
              <a:rPr lang="it-IT" sz="3600" dirty="0"/>
              <a:t>/un amico entusiast</a:t>
            </a:r>
            <a:r>
              <a:rPr lang="it-IT" sz="3600" u="sng" dirty="0"/>
              <a:t>o</a:t>
            </a:r>
            <a:r>
              <a:rPr lang="it-IT" sz="3600" dirty="0"/>
              <a:t>			</a:t>
            </a:r>
            <a:endParaRPr lang="en-GB" sz="3600" dirty="0"/>
          </a:p>
          <a:p>
            <a:r>
              <a:rPr lang="it-IT" sz="3600" dirty="0"/>
              <a:t>il consiglio </a:t>
            </a:r>
            <a:r>
              <a:rPr lang="it-IT" sz="3600" u="sng" dirty="0"/>
              <a:t>meglio</a:t>
            </a:r>
            <a:r>
              <a:rPr lang="it-IT" sz="3600" dirty="0"/>
              <a:t>/il consiglio </a:t>
            </a:r>
            <a:r>
              <a:rPr lang="it-IT" sz="3600" u="sng" dirty="0"/>
              <a:t>migliore</a:t>
            </a:r>
            <a:r>
              <a:rPr lang="it-IT" sz="3600" dirty="0"/>
              <a:t>			</a:t>
            </a:r>
            <a:endParaRPr lang="en-GB" sz="3600" dirty="0"/>
          </a:p>
          <a:p>
            <a:r>
              <a:rPr lang="it-IT" sz="3600" dirty="0"/>
              <a:t>– Hai sentito Mario?    – Devo telefonar</a:t>
            </a:r>
            <a:r>
              <a:rPr lang="it-IT" sz="3600" u="sng" dirty="0"/>
              <a:t>lo</a:t>
            </a:r>
            <a:r>
              <a:rPr lang="it-IT" sz="3600" dirty="0"/>
              <a:t>/telefonar</a:t>
            </a:r>
            <a:r>
              <a:rPr lang="it-IT" sz="3600" u="sng" dirty="0"/>
              <a:t>gli</a:t>
            </a:r>
            <a:r>
              <a:rPr lang="it-IT" sz="3600" dirty="0"/>
              <a:t>	</a:t>
            </a:r>
            <a:endParaRPr lang="en-GB" sz="3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490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err="1" smtClean="0">
                <a:solidFill>
                  <a:srgbClr val="FF0000"/>
                </a:solidFill>
              </a:rPr>
              <a:t>Scegli</a:t>
            </a:r>
            <a:r>
              <a:rPr lang="en-GB" sz="3600" dirty="0" smtClean="0">
                <a:solidFill>
                  <a:srgbClr val="FF0000"/>
                </a:solidFill>
              </a:rPr>
              <a:t> </a:t>
            </a:r>
            <a:r>
              <a:rPr lang="en-GB" sz="3600" dirty="0" err="1" smtClean="0">
                <a:solidFill>
                  <a:srgbClr val="FF0000"/>
                </a:solidFill>
              </a:rPr>
              <a:t>l’opzione</a:t>
            </a:r>
            <a:r>
              <a:rPr lang="en-GB" sz="3600" dirty="0" smtClean="0">
                <a:solidFill>
                  <a:srgbClr val="FF0000"/>
                </a:solidFill>
              </a:rPr>
              <a:t> </a:t>
            </a:r>
            <a:r>
              <a:rPr lang="en-GB" sz="3600" dirty="0" err="1" smtClean="0">
                <a:solidFill>
                  <a:srgbClr val="FF0000"/>
                </a:solidFill>
              </a:rPr>
              <a:t>corretta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3600" u="sng" dirty="0">
                <a:solidFill>
                  <a:srgbClr val="FF0000"/>
                </a:solidFill>
              </a:rPr>
              <a:t>il</a:t>
            </a:r>
            <a:r>
              <a:rPr lang="it-IT" sz="3600" dirty="0">
                <a:solidFill>
                  <a:srgbClr val="FF0000"/>
                </a:solidFill>
              </a:rPr>
              <a:t> </a:t>
            </a:r>
            <a:r>
              <a:rPr lang="it-IT" sz="3600" dirty="0"/>
              <a:t>problema/</a:t>
            </a:r>
            <a:r>
              <a:rPr lang="it-IT" sz="3600" u="sng" dirty="0"/>
              <a:t>la</a:t>
            </a:r>
            <a:r>
              <a:rPr lang="it-IT" sz="3600" dirty="0"/>
              <a:t> </a:t>
            </a:r>
            <a:r>
              <a:rPr lang="it-IT" sz="3600" dirty="0" smtClean="0"/>
              <a:t>problema</a:t>
            </a:r>
          </a:p>
          <a:p>
            <a:r>
              <a:rPr lang="it-IT" sz="3600" dirty="0" smtClean="0"/>
              <a:t>qualche </a:t>
            </a:r>
            <a:r>
              <a:rPr lang="it-IT" sz="3600" dirty="0">
                <a:solidFill>
                  <a:srgbClr val="FF0000"/>
                </a:solidFill>
              </a:rPr>
              <a:t>suggeriment</a:t>
            </a:r>
            <a:r>
              <a:rPr lang="it-IT" sz="3600" u="sng" dirty="0">
                <a:solidFill>
                  <a:srgbClr val="FF0000"/>
                </a:solidFill>
              </a:rPr>
              <a:t>o</a:t>
            </a:r>
            <a:r>
              <a:rPr lang="it-IT" sz="3600" dirty="0"/>
              <a:t>/qualche suggeriment</a:t>
            </a:r>
            <a:r>
              <a:rPr lang="it-IT" sz="3600" u="sng" dirty="0"/>
              <a:t>i</a:t>
            </a:r>
            <a:r>
              <a:rPr lang="it-IT" sz="3600" dirty="0"/>
              <a:t>		</a:t>
            </a:r>
            <a:endParaRPr lang="en-GB" sz="3600" dirty="0"/>
          </a:p>
          <a:p>
            <a:r>
              <a:rPr lang="it-IT" sz="3600" dirty="0"/>
              <a:t>un amico </a:t>
            </a:r>
            <a:r>
              <a:rPr lang="it-IT" sz="3600" dirty="0">
                <a:solidFill>
                  <a:srgbClr val="FF0000"/>
                </a:solidFill>
              </a:rPr>
              <a:t>entusiast</a:t>
            </a:r>
            <a:r>
              <a:rPr lang="it-IT" sz="3600" u="sng" dirty="0">
                <a:solidFill>
                  <a:srgbClr val="FF0000"/>
                </a:solidFill>
              </a:rPr>
              <a:t>a</a:t>
            </a:r>
            <a:r>
              <a:rPr lang="it-IT" sz="3600" dirty="0"/>
              <a:t>/un amico entusiast</a:t>
            </a:r>
            <a:r>
              <a:rPr lang="it-IT" sz="3600" u="sng" dirty="0"/>
              <a:t>o</a:t>
            </a:r>
            <a:r>
              <a:rPr lang="it-IT" sz="3600" dirty="0"/>
              <a:t>			</a:t>
            </a:r>
            <a:endParaRPr lang="en-GB" sz="3600" dirty="0"/>
          </a:p>
          <a:p>
            <a:r>
              <a:rPr lang="it-IT" sz="3600" dirty="0"/>
              <a:t>il consiglio </a:t>
            </a:r>
            <a:r>
              <a:rPr lang="it-IT" sz="3600" u="sng" dirty="0"/>
              <a:t>meglio</a:t>
            </a:r>
            <a:r>
              <a:rPr lang="it-IT" sz="3600" dirty="0"/>
              <a:t>/il consiglio </a:t>
            </a:r>
            <a:r>
              <a:rPr lang="it-IT" sz="3600" u="sng" dirty="0">
                <a:solidFill>
                  <a:srgbClr val="FF0000"/>
                </a:solidFill>
              </a:rPr>
              <a:t>migliore</a:t>
            </a:r>
            <a:r>
              <a:rPr lang="it-IT" sz="3600" dirty="0"/>
              <a:t>			</a:t>
            </a:r>
            <a:endParaRPr lang="en-GB" sz="3600" dirty="0"/>
          </a:p>
          <a:p>
            <a:r>
              <a:rPr lang="it-IT" sz="3600" dirty="0"/>
              <a:t>– Hai sentito Mario?    – Devo telefonar</a:t>
            </a:r>
            <a:r>
              <a:rPr lang="it-IT" sz="3600" u="sng" dirty="0"/>
              <a:t>lo</a:t>
            </a:r>
            <a:r>
              <a:rPr lang="it-IT" sz="3600" dirty="0"/>
              <a:t>/</a:t>
            </a:r>
            <a:r>
              <a:rPr lang="it-IT" sz="3600" dirty="0">
                <a:solidFill>
                  <a:srgbClr val="FF0000"/>
                </a:solidFill>
              </a:rPr>
              <a:t>telefonar</a:t>
            </a:r>
            <a:r>
              <a:rPr lang="it-IT" sz="3600" u="sng" dirty="0">
                <a:solidFill>
                  <a:srgbClr val="FF0000"/>
                </a:solidFill>
              </a:rPr>
              <a:t>gli</a:t>
            </a:r>
            <a:r>
              <a:rPr lang="it-IT" sz="3600" dirty="0"/>
              <a:t>	</a:t>
            </a:r>
            <a:endParaRPr lang="en-GB" sz="3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742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err="1">
                <a:solidFill>
                  <a:srgbClr val="FF0000"/>
                </a:solidFill>
              </a:rPr>
              <a:t>Scegli</a:t>
            </a:r>
            <a:r>
              <a:rPr lang="en-GB" sz="3600" dirty="0">
                <a:solidFill>
                  <a:srgbClr val="FF0000"/>
                </a:solidFill>
              </a:rPr>
              <a:t> </a:t>
            </a:r>
            <a:r>
              <a:rPr lang="en-GB" sz="3600" dirty="0" err="1">
                <a:solidFill>
                  <a:srgbClr val="FF0000"/>
                </a:solidFill>
              </a:rPr>
              <a:t>l’opzione</a:t>
            </a:r>
            <a:r>
              <a:rPr lang="en-GB" sz="3600" dirty="0">
                <a:solidFill>
                  <a:srgbClr val="FF0000"/>
                </a:solidFill>
              </a:rPr>
              <a:t> </a:t>
            </a:r>
            <a:r>
              <a:rPr lang="en-GB" sz="3600" dirty="0" err="1">
                <a:solidFill>
                  <a:srgbClr val="FF0000"/>
                </a:solidFill>
              </a:rPr>
              <a:t>corretta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3600" u="sng" dirty="0"/>
              <a:t>quegli</a:t>
            </a:r>
            <a:r>
              <a:rPr lang="it-IT" sz="3600" dirty="0"/>
              <a:t> edifici/</a:t>
            </a:r>
            <a:r>
              <a:rPr lang="it-IT" sz="3600" u="sng" dirty="0"/>
              <a:t>quelli</a:t>
            </a:r>
            <a:r>
              <a:rPr lang="it-IT" sz="3600" dirty="0"/>
              <a:t> edifici				</a:t>
            </a:r>
            <a:endParaRPr lang="en-GB" sz="3600" dirty="0"/>
          </a:p>
          <a:p>
            <a:r>
              <a:rPr lang="it-IT" sz="3600" u="sng" dirty="0"/>
              <a:t>qual è</a:t>
            </a:r>
            <a:r>
              <a:rPr lang="it-IT" sz="3600" dirty="0"/>
              <a:t> il tuo numero?/</a:t>
            </a:r>
            <a:r>
              <a:rPr lang="it-IT" sz="3600" u="sng" dirty="0"/>
              <a:t>qual’è</a:t>
            </a:r>
            <a:r>
              <a:rPr lang="it-IT" sz="3600" dirty="0"/>
              <a:t> il tuo numero?	</a:t>
            </a:r>
            <a:endParaRPr lang="en-GB" sz="3600" dirty="0"/>
          </a:p>
          <a:p>
            <a:r>
              <a:rPr lang="it-IT" sz="3600" dirty="0"/>
              <a:t>vado </a:t>
            </a:r>
            <a:r>
              <a:rPr lang="it-IT" sz="3600" u="sng" dirty="0"/>
              <a:t>a</a:t>
            </a:r>
            <a:r>
              <a:rPr lang="it-IT" sz="3600" dirty="0"/>
              <a:t> Parigi/vado </a:t>
            </a:r>
            <a:r>
              <a:rPr lang="it-IT" sz="3600" u="sng" dirty="0"/>
              <a:t>in</a:t>
            </a:r>
            <a:r>
              <a:rPr lang="it-IT" sz="3600" dirty="0"/>
              <a:t> Parigi				</a:t>
            </a:r>
            <a:endParaRPr lang="en-GB" sz="3600" dirty="0"/>
          </a:p>
          <a:p>
            <a:r>
              <a:rPr lang="it-IT" sz="3600" dirty="0"/>
              <a:t>quaran</a:t>
            </a:r>
            <a:r>
              <a:rPr lang="it-IT" sz="3600" u="sng" dirty="0"/>
              <a:t>tu</a:t>
            </a:r>
            <a:r>
              <a:rPr lang="it-IT" sz="3600" dirty="0"/>
              <a:t>no/quaran</a:t>
            </a:r>
            <a:r>
              <a:rPr lang="it-IT" sz="3600" u="sng" dirty="0"/>
              <a:t>tau</a:t>
            </a:r>
            <a:r>
              <a:rPr lang="it-IT" sz="3600" dirty="0"/>
              <a:t>no	</a:t>
            </a:r>
            <a:r>
              <a:rPr lang="it-IT" dirty="0"/>
              <a:t>			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3818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err="1">
                <a:solidFill>
                  <a:srgbClr val="FF0000"/>
                </a:solidFill>
              </a:rPr>
              <a:t>Scegli</a:t>
            </a:r>
            <a:r>
              <a:rPr lang="en-GB" sz="3600" dirty="0">
                <a:solidFill>
                  <a:srgbClr val="FF0000"/>
                </a:solidFill>
              </a:rPr>
              <a:t> </a:t>
            </a:r>
            <a:r>
              <a:rPr lang="en-GB" sz="3600" dirty="0" err="1">
                <a:solidFill>
                  <a:srgbClr val="FF0000"/>
                </a:solidFill>
              </a:rPr>
              <a:t>l’opzione</a:t>
            </a:r>
            <a:r>
              <a:rPr lang="en-GB" sz="3600" dirty="0">
                <a:solidFill>
                  <a:srgbClr val="FF0000"/>
                </a:solidFill>
              </a:rPr>
              <a:t> </a:t>
            </a:r>
            <a:r>
              <a:rPr lang="en-GB" sz="3600" dirty="0" err="1">
                <a:solidFill>
                  <a:srgbClr val="FF0000"/>
                </a:solidFill>
              </a:rPr>
              <a:t>corretta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3600" u="sng" dirty="0">
                <a:solidFill>
                  <a:srgbClr val="FF0000"/>
                </a:solidFill>
              </a:rPr>
              <a:t>quegli</a:t>
            </a:r>
            <a:r>
              <a:rPr lang="it-IT" sz="3600" dirty="0">
                <a:solidFill>
                  <a:srgbClr val="FF0000"/>
                </a:solidFill>
              </a:rPr>
              <a:t> edifici</a:t>
            </a:r>
            <a:r>
              <a:rPr lang="it-IT" sz="3600" dirty="0"/>
              <a:t>/</a:t>
            </a:r>
            <a:r>
              <a:rPr lang="it-IT" sz="3600" u="sng" dirty="0"/>
              <a:t>quelli</a:t>
            </a:r>
            <a:r>
              <a:rPr lang="it-IT" sz="3600" dirty="0"/>
              <a:t> edifici				</a:t>
            </a:r>
            <a:endParaRPr lang="en-GB" sz="3600" dirty="0"/>
          </a:p>
          <a:p>
            <a:r>
              <a:rPr lang="it-IT" sz="3600" u="sng" dirty="0">
                <a:solidFill>
                  <a:srgbClr val="FF0000"/>
                </a:solidFill>
              </a:rPr>
              <a:t>qual è</a:t>
            </a:r>
            <a:r>
              <a:rPr lang="it-IT" sz="3600" dirty="0"/>
              <a:t> il tuo numero?/</a:t>
            </a:r>
            <a:r>
              <a:rPr lang="it-IT" sz="3600" u="sng" dirty="0"/>
              <a:t>qual’è</a:t>
            </a:r>
            <a:r>
              <a:rPr lang="it-IT" sz="3600" dirty="0"/>
              <a:t> il tuo numero?	</a:t>
            </a:r>
            <a:endParaRPr lang="en-GB" sz="3600" dirty="0"/>
          </a:p>
          <a:p>
            <a:r>
              <a:rPr lang="it-IT" sz="3600" dirty="0"/>
              <a:t>vado </a:t>
            </a:r>
            <a:r>
              <a:rPr lang="it-IT" sz="3600" u="sng" dirty="0">
                <a:solidFill>
                  <a:srgbClr val="FF0000"/>
                </a:solidFill>
              </a:rPr>
              <a:t>a</a:t>
            </a:r>
            <a:r>
              <a:rPr lang="it-IT" sz="3600" dirty="0"/>
              <a:t> Parigi/vado </a:t>
            </a:r>
            <a:r>
              <a:rPr lang="it-IT" sz="3600" u="sng" dirty="0"/>
              <a:t>in</a:t>
            </a:r>
            <a:r>
              <a:rPr lang="it-IT" sz="3600" dirty="0"/>
              <a:t> Parigi				</a:t>
            </a:r>
            <a:endParaRPr lang="en-GB" sz="3600" dirty="0"/>
          </a:p>
          <a:p>
            <a:r>
              <a:rPr lang="it-IT" sz="3600" dirty="0"/>
              <a:t>quaran</a:t>
            </a:r>
            <a:r>
              <a:rPr lang="it-IT" sz="3600" u="sng" dirty="0">
                <a:solidFill>
                  <a:srgbClr val="FF0000"/>
                </a:solidFill>
              </a:rPr>
              <a:t>tu</a:t>
            </a:r>
            <a:r>
              <a:rPr lang="it-IT" sz="3600" dirty="0"/>
              <a:t>no/quaran</a:t>
            </a:r>
            <a:r>
              <a:rPr lang="it-IT" sz="3600" u="sng" dirty="0"/>
              <a:t>tau</a:t>
            </a:r>
            <a:r>
              <a:rPr lang="it-IT" sz="3600" dirty="0"/>
              <a:t>no	</a:t>
            </a:r>
            <a:r>
              <a:rPr lang="it-IT" dirty="0"/>
              <a:t>			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58567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err="1" smtClean="0">
                <a:solidFill>
                  <a:srgbClr val="FF0000"/>
                </a:solidFill>
              </a:rPr>
              <a:t>Trova</a:t>
            </a:r>
            <a:r>
              <a:rPr lang="en-GB" sz="3600" dirty="0" smtClean="0">
                <a:solidFill>
                  <a:srgbClr val="FF0000"/>
                </a:solidFill>
              </a:rPr>
              <a:t> </a:t>
            </a:r>
            <a:r>
              <a:rPr lang="en-GB" sz="3600" dirty="0" err="1" smtClean="0">
                <a:solidFill>
                  <a:srgbClr val="FF0000"/>
                </a:solidFill>
              </a:rPr>
              <a:t>l’errore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sz="3600" dirty="0"/>
              <a:t>a- Il film che abbiamo visto al cinema mi ha piaciuto </a:t>
            </a:r>
            <a:r>
              <a:rPr lang="it-IT" sz="3600" dirty="0" smtClean="0"/>
              <a:t>molto.</a:t>
            </a:r>
          </a:p>
          <a:p>
            <a:pPr marL="0" indent="0">
              <a:buNone/>
            </a:pPr>
            <a:endParaRPr lang="it-IT" sz="3600" dirty="0" smtClean="0"/>
          </a:p>
          <a:p>
            <a:pPr marL="0" indent="0">
              <a:buNone/>
            </a:pPr>
            <a:r>
              <a:rPr lang="it-IT" sz="3600" dirty="0"/>
              <a:t>a- Il film che abbiamo visto al cinema mi </a:t>
            </a:r>
            <a:r>
              <a:rPr lang="it-IT" sz="3600" dirty="0">
                <a:solidFill>
                  <a:srgbClr val="FF0000"/>
                </a:solidFill>
              </a:rPr>
              <a:t>è </a:t>
            </a:r>
            <a:r>
              <a:rPr lang="it-IT" sz="3600" dirty="0"/>
              <a:t>piaciuto molto.</a:t>
            </a:r>
          </a:p>
          <a:p>
            <a:pPr marL="0" indent="0">
              <a:buNone/>
            </a:pPr>
            <a:endParaRPr lang="it-IT" sz="3200" dirty="0"/>
          </a:p>
          <a:p>
            <a:pPr marL="0" indent="0">
              <a:buNone/>
            </a:pPr>
            <a:endParaRPr lang="it-IT" sz="3200" dirty="0" smtClean="0"/>
          </a:p>
        </p:txBody>
      </p:sp>
    </p:spTree>
    <p:extLst>
      <p:ext uri="{BB962C8B-B14F-4D97-AF65-F5344CB8AC3E}">
        <p14:creationId xmlns:p14="http://schemas.microsoft.com/office/powerpoint/2010/main" val="26940844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err="1" smtClean="0">
                <a:solidFill>
                  <a:srgbClr val="FF0000"/>
                </a:solidFill>
              </a:rPr>
              <a:t>Trova</a:t>
            </a:r>
            <a:r>
              <a:rPr lang="en-GB" sz="3600" dirty="0" smtClean="0">
                <a:solidFill>
                  <a:srgbClr val="FF0000"/>
                </a:solidFill>
              </a:rPr>
              <a:t> </a:t>
            </a:r>
            <a:r>
              <a:rPr lang="en-GB" sz="3600" dirty="0" err="1" smtClean="0">
                <a:solidFill>
                  <a:srgbClr val="FF0000"/>
                </a:solidFill>
              </a:rPr>
              <a:t>l’errore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3200" dirty="0"/>
              <a:t>b- Ho conosciuto Claudio da quando eravamo piccoli.	</a:t>
            </a:r>
            <a:endParaRPr lang="it-IT" sz="3200" dirty="0" smtClean="0"/>
          </a:p>
          <a:p>
            <a:pPr marL="0" indent="0">
              <a:buNone/>
            </a:pPr>
            <a:endParaRPr lang="it-IT" sz="3200" dirty="0" smtClean="0"/>
          </a:p>
          <a:p>
            <a:pPr marL="0" indent="0">
              <a:buNone/>
            </a:pPr>
            <a:r>
              <a:rPr lang="it-IT" sz="3200" dirty="0"/>
              <a:t>b- </a:t>
            </a:r>
            <a:r>
              <a:rPr lang="it-IT" sz="3200" dirty="0" smtClean="0">
                <a:solidFill>
                  <a:srgbClr val="FF0000"/>
                </a:solidFill>
              </a:rPr>
              <a:t>Conosco </a:t>
            </a:r>
            <a:r>
              <a:rPr lang="it-IT" sz="3200" dirty="0" smtClean="0"/>
              <a:t>Claudio </a:t>
            </a:r>
            <a:r>
              <a:rPr lang="it-IT" sz="3200" dirty="0"/>
              <a:t>da quando eravamo piccoli.	</a:t>
            </a:r>
          </a:p>
          <a:p>
            <a:pPr marL="0" indent="0">
              <a:buNone/>
            </a:pPr>
            <a:endParaRPr lang="it-IT" sz="3200" dirty="0" smtClean="0"/>
          </a:p>
          <a:p>
            <a:pPr marL="0" indent="0">
              <a:buNone/>
            </a:pPr>
            <a:r>
              <a:rPr lang="it-IT" sz="3200" dirty="0"/>
              <a:t>b- Ho conosciuto Claudio </a:t>
            </a:r>
            <a:r>
              <a:rPr lang="it-IT" sz="3200" strike="sngStrike" dirty="0">
                <a:solidFill>
                  <a:srgbClr val="FF0000"/>
                </a:solidFill>
              </a:rPr>
              <a:t>da</a:t>
            </a:r>
            <a:r>
              <a:rPr lang="it-IT" sz="3200" dirty="0"/>
              <a:t> </a:t>
            </a:r>
            <a:r>
              <a:rPr lang="it-IT" sz="3200" dirty="0" smtClean="0"/>
              <a:t>quando </a:t>
            </a:r>
            <a:r>
              <a:rPr lang="it-IT" sz="3200" dirty="0"/>
              <a:t>eravamo piccoli.	</a:t>
            </a:r>
          </a:p>
          <a:p>
            <a:pPr marL="0" indent="0">
              <a:buNone/>
            </a:pPr>
            <a:endParaRPr lang="it-IT" sz="3200" dirty="0"/>
          </a:p>
          <a:p>
            <a:pPr marL="0" indent="0">
              <a:buNone/>
            </a:pPr>
            <a:endParaRPr lang="it-IT" sz="3200" dirty="0"/>
          </a:p>
          <a:p>
            <a:pPr marL="0" indent="0">
              <a:buNone/>
            </a:pPr>
            <a:r>
              <a:rPr lang="it-IT" sz="32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2340814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err="1" smtClean="0">
                <a:solidFill>
                  <a:srgbClr val="FF0000"/>
                </a:solidFill>
              </a:rPr>
              <a:t>Trova</a:t>
            </a:r>
            <a:r>
              <a:rPr lang="en-GB" sz="3600" dirty="0" smtClean="0">
                <a:solidFill>
                  <a:srgbClr val="FF0000"/>
                </a:solidFill>
              </a:rPr>
              <a:t> </a:t>
            </a:r>
            <a:r>
              <a:rPr lang="en-GB" sz="3600" dirty="0" err="1" smtClean="0">
                <a:solidFill>
                  <a:srgbClr val="FF0000"/>
                </a:solidFill>
              </a:rPr>
              <a:t>l’errore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sz="3200" dirty="0"/>
              <a:t>c- Come ogni domenica, sto preparendo una torta per i miei amici.	</a:t>
            </a:r>
            <a:endParaRPr lang="en-GB" sz="3200" i="1" dirty="0"/>
          </a:p>
          <a:p>
            <a:pPr marL="0" indent="0">
              <a:buNone/>
            </a:pPr>
            <a:r>
              <a:rPr lang="it-IT" sz="3200" dirty="0" smtClean="0"/>
              <a:t>	</a:t>
            </a:r>
          </a:p>
          <a:p>
            <a:pPr marL="0" indent="0">
              <a:buNone/>
            </a:pPr>
            <a:r>
              <a:rPr lang="it-IT" sz="3200" dirty="0"/>
              <a:t>c- Come ogni domenica, sto </a:t>
            </a:r>
            <a:r>
              <a:rPr lang="it-IT" sz="3200" dirty="0" smtClean="0"/>
              <a:t>prepar</a:t>
            </a:r>
            <a:r>
              <a:rPr lang="it-IT" sz="3200" b="1" dirty="0" smtClean="0">
                <a:solidFill>
                  <a:srgbClr val="FF0000"/>
                </a:solidFill>
              </a:rPr>
              <a:t>a</a:t>
            </a:r>
            <a:r>
              <a:rPr lang="it-IT" sz="3200" dirty="0" smtClean="0"/>
              <a:t>ndo </a:t>
            </a:r>
            <a:r>
              <a:rPr lang="it-IT" sz="3200" dirty="0"/>
              <a:t>una torta per i miei amici.	</a:t>
            </a:r>
            <a:endParaRPr lang="en-GB" sz="3200" i="1" dirty="0"/>
          </a:p>
          <a:p>
            <a:pPr marL="0" indent="0">
              <a:buNone/>
            </a:pPr>
            <a:r>
              <a:rPr lang="it-IT" sz="3200" dirty="0"/>
              <a:t>	</a:t>
            </a:r>
            <a:r>
              <a:rPr lang="it-IT" sz="3200" dirty="0" smtClean="0"/>
              <a:t>	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3901356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err="1" smtClean="0">
                <a:solidFill>
                  <a:srgbClr val="FF0000"/>
                </a:solidFill>
              </a:rPr>
              <a:t>Trova</a:t>
            </a:r>
            <a:r>
              <a:rPr lang="en-GB" sz="3600" dirty="0" smtClean="0">
                <a:solidFill>
                  <a:srgbClr val="FF0000"/>
                </a:solidFill>
              </a:rPr>
              <a:t> </a:t>
            </a:r>
            <a:r>
              <a:rPr lang="en-GB" sz="3600" dirty="0" err="1" smtClean="0">
                <a:solidFill>
                  <a:srgbClr val="FF0000"/>
                </a:solidFill>
              </a:rPr>
              <a:t>l’errore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sz="3200" dirty="0"/>
              <a:t>d- Se vivrei in Italia mi piacerebbe vivere a Napoli.	</a:t>
            </a:r>
            <a:endParaRPr lang="it-IT" sz="3200" dirty="0" smtClean="0"/>
          </a:p>
          <a:p>
            <a:pPr marL="0" indent="0">
              <a:buNone/>
            </a:pPr>
            <a:endParaRPr lang="it-IT" sz="3200" dirty="0"/>
          </a:p>
          <a:p>
            <a:pPr marL="0" indent="0">
              <a:buNone/>
            </a:pPr>
            <a:r>
              <a:rPr lang="it-IT" sz="3200" dirty="0"/>
              <a:t>d- Se </a:t>
            </a:r>
            <a:r>
              <a:rPr lang="it-IT" sz="3200" dirty="0" smtClean="0">
                <a:solidFill>
                  <a:srgbClr val="FF0000"/>
                </a:solidFill>
              </a:rPr>
              <a:t>vivessi</a:t>
            </a:r>
            <a:r>
              <a:rPr lang="it-IT" sz="3200" dirty="0" smtClean="0"/>
              <a:t> </a:t>
            </a:r>
            <a:r>
              <a:rPr lang="it-IT" sz="3200" dirty="0"/>
              <a:t>in Italia mi piacerebbe vivere a Napoli.	</a:t>
            </a:r>
            <a:endParaRPr lang="en-GB" sz="3200" dirty="0"/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it-IT" sz="3200" dirty="0" smtClean="0"/>
              <a:t>	</a:t>
            </a:r>
            <a:endParaRPr lang="en-GB" sz="3200" i="1" dirty="0" smtClean="0"/>
          </a:p>
          <a:p>
            <a:pPr marL="0" indent="0">
              <a:buNone/>
            </a:pPr>
            <a:r>
              <a:rPr lang="it-IT" sz="3200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116173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IT201 </a:t>
            </a:r>
            <a:br>
              <a:rPr lang="en-GB" dirty="0" smtClean="0"/>
            </a:br>
            <a:r>
              <a:rPr lang="en-GB" dirty="0" err="1" smtClean="0"/>
              <a:t>Grammatica</a:t>
            </a:r>
            <a:r>
              <a:rPr lang="en-GB" dirty="0" smtClean="0"/>
              <a:t>, </a:t>
            </a:r>
            <a:r>
              <a:rPr lang="en-GB" dirty="0" err="1" smtClean="0"/>
              <a:t>Traduzione</a:t>
            </a:r>
            <a:r>
              <a:rPr lang="en-GB" dirty="0" smtClean="0"/>
              <a:t>, </a:t>
            </a:r>
            <a:r>
              <a:rPr lang="en-GB" dirty="0" err="1" smtClean="0"/>
              <a:t>Orale</a:t>
            </a:r>
            <a:r>
              <a:rPr lang="en-GB" dirty="0" smtClean="0"/>
              <a:t> e </a:t>
            </a:r>
            <a:r>
              <a:rPr lang="en-GB" dirty="0" err="1" smtClean="0"/>
              <a:t>Scrittura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Term 1, week 2</a:t>
            </a:r>
          </a:p>
          <a:p>
            <a:r>
              <a:rPr lang="en-GB" dirty="0" smtClean="0"/>
              <a:t>Dr Caterina </a:t>
            </a:r>
            <a:r>
              <a:rPr lang="en-GB" dirty="0" err="1" smtClean="0"/>
              <a:t>Sinibaldi</a:t>
            </a:r>
            <a:r>
              <a:rPr lang="en-GB" dirty="0" smtClean="0"/>
              <a:t>	   C.Sinibaldi@warwick.ac.uk</a:t>
            </a:r>
          </a:p>
          <a:p>
            <a:r>
              <a:rPr lang="en-GB" dirty="0" smtClean="0"/>
              <a:t>Gioia Panzarella     G.Panzarella@warwick.ac.uk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787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Homework (grammar </a:t>
            </a:r>
            <a:r>
              <a:rPr lang="en-GB" dirty="0" smtClean="0"/>
              <a:t>hour</a:t>
            </a:r>
            <a:r>
              <a:rPr lang="en-GB" smtClean="0"/>
              <a:t>, next Monday)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Ripassare</a:t>
            </a:r>
            <a:r>
              <a:rPr lang="en-GB" dirty="0" smtClean="0"/>
              <a:t> </a:t>
            </a:r>
            <a:r>
              <a:rPr lang="en-GB" dirty="0" err="1" smtClean="0"/>
              <a:t>queste</a:t>
            </a:r>
            <a:r>
              <a:rPr lang="en-GB" dirty="0" smtClean="0"/>
              <a:t> slide (week 2) e le </a:t>
            </a:r>
            <a:r>
              <a:rPr lang="en-GB" dirty="0" err="1" smtClean="0"/>
              <a:t>regole</a:t>
            </a:r>
            <a:endParaRPr lang="en-GB" dirty="0" smtClean="0"/>
          </a:p>
          <a:p>
            <a:r>
              <a:rPr lang="en-GB" dirty="0" err="1" smtClean="0"/>
              <a:t>Capitolo</a:t>
            </a:r>
            <a:r>
              <a:rPr lang="en-GB" dirty="0" smtClean="0"/>
              <a:t> 18 </a:t>
            </a:r>
            <a:r>
              <a:rPr lang="en-GB" dirty="0" smtClean="0"/>
              <a:t>(fare </a:t>
            </a:r>
            <a:r>
              <a:rPr lang="en-GB" dirty="0" err="1" smtClean="0"/>
              <a:t>gli</a:t>
            </a:r>
            <a:r>
              <a:rPr lang="en-GB" dirty="0" smtClean="0"/>
              <a:t> </a:t>
            </a:r>
            <a:r>
              <a:rPr lang="en-GB" dirty="0" err="1" smtClean="0"/>
              <a:t>esercizi</a:t>
            </a:r>
            <a:r>
              <a:rPr lang="en-GB" dirty="0" smtClean="0"/>
              <a:t> di </a:t>
            </a:r>
            <a:r>
              <a:rPr lang="en-GB" dirty="0" err="1" smtClean="0"/>
              <a:t>preparazione</a:t>
            </a:r>
            <a:r>
              <a:rPr lang="en-GB" dirty="0" smtClean="0"/>
              <a:t> </a:t>
            </a:r>
            <a:r>
              <a:rPr lang="en-GB" dirty="0" err="1" smtClean="0"/>
              <a:t>alla</a:t>
            </a:r>
            <a:r>
              <a:rPr lang="en-GB" dirty="0" smtClean="0"/>
              <a:t> week 3 </a:t>
            </a:r>
            <a:r>
              <a:rPr lang="en-GB" dirty="0" err="1" smtClean="0"/>
              <a:t>su</a:t>
            </a:r>
            <a:r>
              <a:rPr lang="en-GB" dirty="0" smtClean="0"/>
              <a:t> </a:t>
            </a:r>
            <a:r>
              <a:rPr lang="en-GB" dirty="0" err="1" smtClean="0"/>
              <a:t>moodle</a:t>
            </a:r>
            <a:r>
              <a:rPr lang="en-GB" dirty="0" smtClean="0"/>
              <a:t>:</a:t>
            </a:r>
            <a:endParaRPr lang="en-US" b="1" dirty="0" smtClean="0">
              <a:hlinkClick r:id="rId2"/>
            </a:endParaRPr>
          </a:p>
          <a:p>
            <a:pPr marL="0" indent="0">
              <a:buNone/>
            </a:pPr>
            <a:r>
              <a:rPr lang="en-US" b="1" dirty="0" smtClean="0">
                <a:hlinkClick r:id="rId2"/>
              </a:rPr>
              <a:t>http</a:t>
            </a:r>
            <a:r>
              <a:rPr lang="en-US" b="1" dirty="0">
                <a:hlinkClick r:id="rId2"/>
              </a:rPr>
              <a:t>://</a:t>
            </a:r>
            <a:r>
              <a:rPr lang="en-US" b="1" dirty="0" smtClean="0">
                <a:hlinkClick r:id="rId2"/>
              </a:rPr>
              <a:t>moodle.warwick.ac.uk/course/view.php?id=18559</a:t>
            </a:r>
            <a:r>
              <a:rPr lang="en-US" b="1" dirty="0" smtClean="0"/>
              <a:t>)</a:t>
            </a:r>
            <a:endParaRPr lang="en-US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804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L’ora</a:t>
            </a:r>
            <a:r>
              <a:rPr lang="en-US" b="1" dirty="0" smtClean="0"/>
              <a:t> di </a:t>
            </a:r>
            <a:r>
              <a:rPr lang="en-US" b="1" dirty="0" err="1"/>
              <a:t>T</a:t>
            </a:r>
            <a:r>
              <a:rPr lang="en-US" b="1" dirty="0" err="1" smtClean="0"/>
              <a:t>raduzione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114" y="1825625"/>
            <a:ext cx="10729686" cy="4351338"/>
          </a:xfrm>
        </p:spPr>
        <p:txBody>
          <a:bodyPr/>
          <a:lstStyle/>
          <a:p>
            <a:pPr algn="just"/>
            <a:r>
              <a:rPr lang="en-US" dirty="0" err="1" smtClean="0"/>
              <a:t>Perche</a:t>
            </a:r>
            <a:r>
              <a:rPr lang="en-US" dirty="0" smtClean="0"/>
              <a:t>’ </a:t>
            </a:r>
            <a:r>
              <a:rPr lang="en-US" dirty="0" err="1" smtClean="0"/>
              <a:t>traduciamo</a:t>
            </a:r>
            <a:r>
              <a:rPr lang="en-US" dirty="0" smtClean="0"/>
              <a:t>?</a:t>
            </a:r>
          </a:p>
          <a:p>
            <a:pPr algn="just"/>
            <a:r>
              <a:rPr lang="en-US" dirty="0" err="1" smtClean="0"/>
              <a:t>Traduzione</a:t>
            </a:r>
            <a:r>
              <a:rPr lang="en-US" dirty="0" smtClean="0"/>
              <a:t> </a:t>
            </a:r>
            <a:r>
              <a:rPr lang="en-US" dirty="0" err="1" smtClean="0"/>
              <a:t>dall’inglese</a:t>
            </a:r>
            <a:r>
              <a:rPr lang="en-US" dirty="0" smtClean="0"/>
              <a:t> </a:t>
            </a:r>
            <a:r>
              <a:rPr lang="en-US" dirty="0" err="1" smtClean="0"/>
              <a:t>all’italiano</a:t>
            </a:r>
            <a:r>
              <a:rPr lang="en-US" dirty="0"/>
              <a:t> </a:t>
            </a:r>
            <a:r>
              <a:rPr lang="en-US" dirty="0" smtClean="0"/>
              <a:t>/ </a:t>
            </a:r>
            <a:r>
              <a:rPr lang="en-US" dirty="0" err="1" smtClean="0"/>
              <a:t>Traduzione</a:t>
            </a:r>
            <a:r>
              <a:rPr lang="en-US" dirty="0" smtClean="0"/>
              <a:t> </a:t>
            </a:r>
            <a:r>
              <a:rPr lang="en-US" dirty="0" err="1" smtClean="0"/>
              <a:t>dall’italiano</a:t>
            </a:r>
            <a:r>
              <a:rPr lang="en-US" dirty="0" smtClean="0"/>
              <a:t> </a:t>
            </a:r>
            <a:r>
              <a:rPr lang="en-US" dirty="0" err="1" smtClean="0"/>
              <a:t>all’inglese</a:t>
            </a:r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Giulio e’ un </a:t>
            </a:r>
            <a:r>
              <a:rPr lang="en-US" dirty="0" err="1" smtClean="0"/>
              <a:t>ragazzo</a:t>
            </a:r>
            <a:r>
              <a:rPr lang="en-US" dirty="0" smtClean="0"/>
              <a:t> molto </a:t>
            </a:r>
            <a:r>
              <a:rPr lang="en-US" dirty="0" err="1" smtClean="0"/>
              <a:t>educato</a:t>
            </a:r>
            <a:endParaRPr lang="en-US" dirty="0" smtClean="0"/>
          </a:p>
          <a:p>
            <a:pPr algn="just"/>
            <a:r>
              <a:rPr lang="en-US" dirty="0" err="1" smtClean="0"/>
              <a:t>Puoi</a:t>
            </a:r>
            <a:r>
              <a:rPr lang="en-US" dirty="0" smtClean="0"/>
              <a:t> </a:t>
            </a:r>
            <a:r>
              <a:rPr lang="en-US" dirty="0" err="1" smtClean="0"/>
              <a:t>comprare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tuoi</a:t>
            </a:r>
            <a:r>
              <a:rPr lang="en-US" dirty="0" smtClean="0"/>
              <a:t> </a:t>
            </a:r>
            <a:r>
              <a:rPr lang="en-US" dirty="0" err="1" smtClean="0"/>
              <a:t>libri</a:t>
            </a:r>
            <a:r>
              <a:rPr lang="en-US" dirty="0" smtClean="0"/>
              <a:t> di </a:t>
            </a:r>
            <a:r>
              <a:rPr lang="en-US" dirty="0" err="1" smtClean="0"/>
              <a:t>italiano</a:t>
            </a:r>
            <a:r>
              <a:rPr lang="en-US" dirty="0" smtClean="0"/>
              <a:t> </a:t>
            </a:r>
            <a:r>
              <a:rPr lang="en-US" dirty="0" err="1" smtClean="0"/>
              <a:t>dalla</a:t>
            </a:r>
            <a:r>
              <a:rPr lang="en-US" dirty="0" smtClean="0"/>
              <a:t> </a:t>
            </a:r>
            <a:r>
              <a:rPr lang="en-US" dirty="0" err="1" smtClean="0"/>
              <a:t>libreria</a:t>
            </a:r>
            <a:r>
              <a:rPr lang="en-US" dirty="0" smtClean="0"/>
              <a:t> </a:t>
            </a:r>
            <a:r>
              <a:rPr lang="en-US" dirty="0" err="1" smtClean="0"/>
              <a:t>universitaria</a:t>
            </a:r>
            <a:endParaRPr lang="en-US" dirty="0" smtClean="0"/>
          </a:p>
          <a:p>
            <a:pPr algn="just"/>
            <a:r>
              <a:rPr lang="en-US" dirty="0" err="1" smtClean="0"/>
              <a:t>Alcune</a:t>
            </a:r>
            <a:r>
              <a:rPr lang="en-US" dirty="0" smtClean="0"/>
              <a:t> volte </a:t>
            </a:r>
            <a:r>
              <a:rPr lang="en-US" dirty="0" err="1" smtClean="0"/>
              <a:t>mio</a:t>
            </a:r>
            <a:r>
              <a:rPr lang="en-US" dirty="0" smtClean="0"/>
              <a:t> </a:t>
            </a:r>
            <a:r>
              <a:rPr lang="en-US" dirty="0" err="1" smtClean="0"/>
              <a:t>fratello</a:t>
            </a:r>
            <a:r>
              <a:rPr lang="en-US" dirty="0" smtClean="0"/>
              <a:t> e’ </a:t>
            </a:r>
            <a:r>
              <a:rPr lang="en-US" dirty="0" err="1" smtClean="0"/>
              <a:t>fastidioso</a:t>
            </a:r>
            <a:endParaRPr lang="en-US" dirty="0" smtClean="0"/>
          </a:p>
          <a:p>
            <a:pPr algn="just"/>
            <a:r>
              <a:rPr lang="en-US" dirty="0" smtClean="0"/>
              <a:t>Eventually, she will find a solution</a:t>
            </a:r>
          </a:p>
          <a:p>
            <a:pPr algn="just"/>
            <a:r>
              <a:rPr lang="en-US" dirty="0" smtClean="0"/>
              <a:t>Actually, she doesn’t know what to do</a:t>
            </a:r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168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L’ora</a:t>
            </a:r>
            <a:r>
              <a:rPr lang="en-US" b="1" dirty="0" smtClean="0"/>
              <a:t> di </a:t>
            </a:r>
            <a:r>
              <a:rPr lang="en-US" b="1" dirty="0" err="1" smtClean="0"/>
              <a:t>Orale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 smtClean="0"/>
              <a:t>Gli</a:t>
            </a:r>
            <a:r>
              <a:rPr lang="en-US" b="1" dirty="0" smtClean="0"/>
              <a:t> </a:t>
            </a:r>
            <a:r>
              <a:rPr lang="en-US" b="1" dirty="0" err="1" smtClean="0"/>
              <a:t>stereotipi</a:t>
            </a:r>
            <a:r>
              <a:rPr lang="en-US" b="1" dirty="0" smtClean="0"/>
              <a:t> </a:t>
            </a:r>
            <a:r>
              <a:rPr lang="en-US" b="1" dirty="0" err="1" smtClean="0"/>
              <a:t>nazionali</a:t>
            </a:r>
            <a:endParaRPr lang="en-US" b="1" dirty="0" smtClean="0"/>
          </a:p>
          <a:p>
            <a:endParaRPr lang="en-US" dirty="0"/>
          </a:p>
          <a:p>
            <a:r>
              <a:rPr lang="en-US" dirty="0" err="1" smtClean="0"/>
              <a:t>Gli</a:t>
            </a:r>
            <a:r>
              <a:rPr lang="en-US" dirty="0" smtClean="0"/>
              <a:t> </a:t>
            </a:r>
            <a:r>
              <a:rPr lang="en-US" dirty="0" err="1" smtClean="0"/>
              <a:t>italiani</a:t>
            </a:r>
            <a:r>
              <a:rPr lang="en-US" dirty="0" smtClean="0"/>
              <a:t> </a:t>
            </a:r>
            <a:r>
              <a:rPr lang="en-US" dirty="0" err="1" smtClean="0"/>
              <a:t>sono</a:t>
            </a:r>
            <a:r>
              <a:rPr lang="is-IS" dirty="0" smtClean="0"/>
              <a:t>…</a:t>
            </a:r>
          </a:p>
          <a:p>
            <a:r>
              <a:rPr lang="is-IS" dirty="0" smtClean="0"/>
              <a:t>Gli inglesi sono...</a:t>
            </a:r>
          </a:p>
          <a:p>
            <a:r>
              <a:rPr lang="en-US" dirty="0" smtClean="0"/>
              <a:t>I</a:t>
            </a:r>
            <a:r>
              <a:rPr lang="is-IS" dirty="0" smtClean="0"/>
              <a:t> tedeschi sono...</a:t>
            </a:r>
          </a:p>
          <a:p>
            <a:endParaRPr lang="is-IS" dirty="0"/>
          </a:p>
          <a:p>
            <a:pPr marL="0" indent="0">
              <a:buNone/>
            </a:pPr>
            <a:r>
              <a:rPr lang="is-IS" dirty="0" smtClean="0"/>
              <a:t>Arricchire il vocabolario; imparare a esprimersi; acquisire sicurezza di </a:t>
            </a:r>
            <a:r>
              <a:rPr lang="en-US" dirty="0" err="1"/>
              <a:t>sé</a:t>
            </a:r>
            <a:r>
              <a:rPr lang="en-US" b="1" dirty="0"/>
              <a:t> </a:t>
            </a:r>
            <a:r>
              <a:rPr lang="is-IS" dirty="0" smtClean="0"/>
              <a:t>in Italiano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036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L’ora</a:t>
            </a:r>
            <a:r>
              <a:rPr lang="en-US" b="1" dirty="0" smtClean="0"/>
              <a:t> di </a:t>
            </a:r>
            <a:r>
              <a:rPr lang="en-US" b="1" dirty="0" err="1" smtClean="0"/>
              <a:t>scrittura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Per </a:t>
            </a:r>
            <a:r>
              <a:rPr lang="en-US" b="1" dirty="0" err="1" smtClean="0"/>
              <a:t>capire</a:t>
            </a:r>
            <a:r>
              <a:rPr lang="en-US" b="1" dirty="0" smtClean="0"/>
              <a:t> un </a:t>
            </a:r>
            <a:r>
              <a:rPr lang="en-US" b="1" dirty="0" err="1" smtClean="0"/>
              <a:t>testo</a:t>
            </a:r>
            <a:r>
              <a:rPr lang="en-US" dirty="0" smtClean="0"/>
              <a:t>, </a:t>
            </a:r>
            <a:r>
              <a:rPr lang="en-US" dirty="0" err="1" smtClean="0"/>
              <a:t>cosa</a:t>
            </a:r>
            <a:r>
              <a:rPr lang="en-US" dirty="0" smtClean="0"/>
              <a:t> e’ </a:t>
            </a:r>
            <a:r>
              <a:rPr lang="en-US" dirty="0" err="1" smtClean="0"/>
              <a:t>piu</a:t>
            </a:r>
            <a:r>
              <a:rPr lang="en-US" dirty="0" smtClean="0"/>
              <a:t>’ </a:t>
            </a:r>
            <a:r>
              <a:rPr lang="en-US" dirty="0" err="1" smtClean="0"/>
              <a:t>importante</a:t>
            </a:r>
            <a:r>
              <a:rPr lang="en-US" dirty="0" smtClean="0"/>
              <a:t>?</a:t>
            </a:r>
          </a:p>
          <a:p>
            <a:pPr marR="0" lvl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err="1" smtClean="0"/>
              <a:t>Vocabolario</a:t>
            </a:r>
            <a:endParaRPr lang="en-US" dirty="0" smtClean="0"/>
          </a:p>
          <a:p>
            <a:pPr marR="0" lvl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err="1" smtClean="0"/>
              <a:t>Struttura</a:t>
            </a:r>
            <a:r>
              <a:rPr lang="en-US" dirty="0" smtClean="0"/>
              <a:t> </a:t>
            </a:r>
            <a:r>
              <a:rPr lang="en-US" dirty="0" err="1" smtClean="0"/>
              <a:t>grammaticale</a:t>
            </a:r>
            <a:r>
              <a:rPr lang="en-US" dirty="0" smtClean="0"/>
              <a:t> (tempi </a:t>
            </a:r>
            <a:r>
              <a:rPr lang="en-US" dirty="0" err="1" smtClean="0"/>
              <a:t>verbali</a:t>
            </a:r>
            <a:r>
              <a:rPr lang="en-US" dirty="0" smtClean="0"/>
              <a:t>, </a:t>
            </a:r>
            <a:r>
              <a:rPr lang="en-US" dirty="0" err="1" smtClean="0"/>
              <a:t>struttura</a:t>
            </a:r>
            <a:r>
              <a:rPr lang="en-US" dirty="0" smtClean="0"/>
              <a:t>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frase</a:t>
            </a:r>
            <a:r>
              <a:rPr lang="en-US" dirty="0" smtClean="0"/>
              <a:t>)</a:t>
            </a:r>
          </a:p>
          <a:p>
            <a:pPr marR="0" lvl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err="1" smtClean="0"/>
              <a:t>Conoscenza</a:t>
            </a:r>
            <a:r>
              <a:rPr lang="en-US" dirty="0" smtClean="0"/>
              <a:t> </a:t>
            </a:r>
            <a:r>
              <a:rPr lang="en-US" dirty="0" err="1" smtClean="0"/>
              <a:t>dell’argomento</a:t>
            </a:r>
            <a:endParaRPr lang="en-US" dirty="0"/>
          </a:p>
          <a:p>
            <a:pPr marR="0" lvl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dirty="0" smtClean="0"/>
              <a:t>E per </a:t>
            </a:r>
            <a:r>
              <a:rPr lang="en-US" b="1" dirty="0" err="1" smtClean="0"/>
              <a:t>scrivere</a:t>
            </a:r>
            <a:r>
              <a:rPr lang="en-US" b="1" dirty="0" smtClean="0"/>
              <a:t> un </a:t>
            </a:r>
            <a:r>
              <a:rPr lang="en-US" b="1" dirty="0" err="1" smtClean="0"/>
              <a:t>testo</a:t>
            </a:r>
            <a:r>
              <a:rPr lang="en-US" dirty="0" smtClean="0"/>
              <a:t>?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 smtClean="0"/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832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Compiti</a:t>
            </a:r>
            <a:r>
              <a:rPr lang="en-US" dirty="0" smtClean="0"/>
              <a:t> per </a:t>
            </a:r>
            <a:r>
              <a:rPr lang="en-US" dirty="0" err="1" smtClean="0"/>
              <a:t>Giovedi</a:t>
            </a:r>
            <a:r>
              <a:rPr lang="en-US" dirty="0" smtClean="0"/>
              <a:t>’ – </a:t>
            </a:r>
            <a:r>
              <a:rPr lang="en-US" dirty="0" err="1" smtClean="0"/>
              <a:t>Scrittura</a:t>
            </a:r>
            <a:r>
              <a:rPr lang="en-US" dirty="0" smtClean="0"/>
              <a:t> (Writing)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 smtClean="0">
                <a:hlinkClick r:id="rId2"/>
              </a:rPr>
              <a:t>http</a:t>
            </a:r>
            <a:r>
              <a:rPr lang="en-US" b="1" dirty="0">
                <a:hlinkClick r:id="rId2"/>
              </a:rPr>
              <a:t>://www.controcorrenteblog.com/su-di-me/</a:t>
            </a:r>
            <a:endParaRPr lang="en-US" dirty="0">
              <a:hlinkClick r:id="rId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b="1" dirty="0">
                <a:hlinkClick r:id="rId3"/>
              </a:rPr>
              <a:t>http://www.naturalmentestefy.it/chi-sono/</a:t>
            </a:r>
            <a:endParaRPr lang="en-US" dirty="0">
              <a:hlinkClick r:id="rId3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b="1" dirty="0">
                <a:hlinkClick r:id="rId4"/>
              </a:rPr>
              <a:t>http://www.lefreaks.com/about-me/</a:t>
            </a:r>
            <a:endParaRPr lang="en-US" dirty="0">
              <a:hlinkClick r:id="rId4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b="1" dirty="0">
                <a:hlinkClick r:id="rId5"/>
              </a:rPr>
              <a:t>http://www.theblondesalad.com/it/about</a:t>
            </a:r>
            <a:endParaRPr lang="en-US" dirty="0">
              <a:hlinkClick r:id="rId5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b="1" dirty="0">
                <a:hlinkClick r:id="rId6"/>
              </a:rPr>
              <a:t>http://diariodiunmezzonerd.altervista.org/su-di-me-sul-blog/?doing_wp_cron=1474406233.9238440990447998046875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764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741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dirty="0" err="1" smtClean="0"/>
              <a:t>L’ora</a:t>
            </a:r>
            <a:r>
              <a:rPr lang="en-GB" dirty="0" smtClean="0"/>
              <a:t> di </a:t>
            </a:r>
            <a:r>
              <a:rPr lang="en-GB" dirty="0" err="1" smtClean="0"/>
              <a:t>grammatica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935" y="1492980"/>
            <a:ext cx="11022227" cy="4351338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en-GB" dirty="0" err="1" smtClean="0">
                <a:solidFill>
                  <a:srgbClr val="FF0000"/>
                </a:solidFill>
              </a:rPr>
              <a:t>Ripasseremo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costrutti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studiati</a:t>
            </a:r>
            <a:r>
              <a:rPr lang="en-GB" dirty="0" smtClean="0">
                <a:solidFill>
                  <a:srgbClr val="FF0000"/>
                </a:solidFill>
              </a:rPr>
              <a:t> in </a:t>
            </a:r>
            <a:r>
              <a:rPr lang="en-GB" dirty="0" err="1" smtClean="0">
                <a:solidFill>
                  <a:srgbClr val="FF0000"/>
                </a:solidFill>
              </a:rPr>
              <a:t>passato</a:t>
            </a:r>
            <a:endParaRPr lang="en-GB" dirty="0" smtClean="0">
              <a:solidFill>
                <a:srgbClr val="FF0000"/>
              </a:solidFill>
            </a:endParaRPr>
          </a:p>
          <a:p>
            <a:pPr marL="514350" indent="-514350">
              <a:buAutoNum type="arabicParenR"/>
            </a:pP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dirty="0" err="1" smtClean="0"/>
              <a:t>Quando</a:t>
            </a:r>
            <a:r>
              <a:rPr lang="en-GB" dirty="0" smtClean="0"/>
              <a:t> </a:t>
            </a:r>
            <a:r>
              <a:rPr lang="en-GB" dirty="0" err="1" smtClean="0"/>
              <a:t>ero</a:t>
            </a:r>
            <a:r>
              <a:rPr lang="en-GB" dirty="0" smtClean="0"/>
              <a:t> piccolo </a:t>
            </a:r>
            <a:r>
              <a:rPr lang="en-GB" dirty="0" err="1" smtClean="0"/>
              <a:t>vivevo</a:t>
            </a:r>
            <a:r>
              <a:rPr lang="en-GB" dirty="0" smtClean="0"/>
              <a:t> a </a:t>
            </a:r>
            <a:r>
              <a:rPr lang="en-GB" dirty="0" err="1" smtClean="0"/>
              <a:t>Parigi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 algn="r">
              <a:buNone/>
            </a:pPr>
            <a:r>
              <a:rPr lang="en-GB" dirty="0" err="1" smtClean="0"/>
              <a:t>Usi</a:t>
            </a:r>
            <a:r>
              <a:rPr lang="en-GB" dirty="0" smtClean="0"/>
              <a:t> del tempo </a:t>
            </a:r>
            <a:r>
              <a:rPr lang="en-GB" dirty="0" err="1" smtClean="0"/>
              <a:t>imperfetto</a:t>
            </a:r>
            <a:r>
              <a:rPr lang="en-GB" dirty="0"/>
              <a:t> (</a:t>
            </a:r>
            <a:r>
              <a:rPr lang="en-GB" i="1" dirty="0" err="1"/>
              <a:t>Soluzioni</a:t>
            </a:r>
            <a:r>
              <a:rPr lang="en-GB" dirty="0"/>
              <a:t>, p.378)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>
              <a:buFontTx/>
              <a:buChar char="-"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97197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7417"/>
            <a:ext cx="10515600" cy="1325563"/>
          </a:xfrm>
        </p:spPr>
        <p:txBody>
          <a:bodyPr/>
          <a:lstStyle/>
          <a:p>
            <a:pPr algn="ctr"/>
            <a:r>
              <a:rPr lang="en-GB" dirty="0" err="1" smtClean="0"/>
              <a:t>L’ora</a:t>
            </a:r>
            <a:r>
              <a:rPr lang="en-GB" dirty="0" smtClean="0"/>
              <a:t> di </a:t>
            </a:r>
            <a:r>
              <a:rPr lang="en-GB" dirty="0" err="1" smtClean="0"/>
              <a:t>grammatica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935" y="1492980"/>
            <a:ext cx="11022227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2) </a:t>
            </a:r>
            <a:r>
              <a:rPr lang="en-GB" dirty="0" err="1" smtClean="0">
                <a:solidFill>
                  <a:srgbClr val="FF0000"/>
                </a:solidFill>
              </a:rPr>
              <a:t>Studieremo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costrutti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più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avanzati</a:t>
            </a: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Prima che mi </a:t>
            </a:r>
            <a:r>
              <a:rPr lang="en-GB" dirty="0" err="1" smtClean="0"/>
              <a:t>dimentichi</a:t>
            </a:r>
            <a:r>
              <a:rPr lang="en-GB" dirty="0" smtClean="0"/>
              <a:t>, </a:t>
            </a:r>
            <a:r>
              <a:rPr lang="en-GB" dirty="0" err="1" smtClean="0"/>
              <a:t>dobbiamo</a:t>
            </a:r>
            <a:r>
              <a:rPr lang="en-GB" dirty="0" smtClean="0"/>
              <a:t> </a:t>
            </a:r>
            <a:r>
              <a:rPr lang="en-GB" dirty="0" err="1" smtClean="0"/>
              <a:t>richiamare</a:t>
            </a:r>
            <a:r>
              <a:rPr lang="en-GB" dirty="0" smtClean="0"/>
              <a:t> Claudia.</a:t>
            </a:r>
          </a:p>
          <a:p>
            <a:pPr marL="0" indent="0">
              <a:buNone/>
            </a:pPr>
            <a:endParaRPr lang="en-GB" dirty="0"/>
          </a:p>
          <a:p>
            <a:pPr marL="0" indent="0" algn="r">
              <a:buNone/>
            </a:pPr>
            <a:r>
              <a:rPr lang="en-GB" dirty="0" smtClean="0"/>
              <a:t>Prima che + </a:t>
            </a:r>
            <a:r>
              <a:rPr lang="en-GB" dirty="0" err="1" smtClean="0"/>
              <a:t>congiuntivo</a:t>
            </a:r>
            <a:r>
              <a:rPr lang="en-GB" dirty="0" smtClean="0"/>
              <a:t> (</a:t>
            </a:r>
            <a:r>
              <a:rPr lang="en-GB" i="1" dirty="0" err="1" smtClean="0"/>
              <a:t>Soluzioni</a:t>
            </a:r>
            <a:r>
              <a:rPr lang="en-GB" dirty="0" smtClean="0"/>
              <a:t>, p.378)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6166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7417"/>
            <a:ext cx="10515600" cy="1325563"/>
          </a:xfrm>
        </p:spPr>
        <p:txBody>
          <a:bodyPr/>
          <a:lstStyle/>
          <a:p>
            <a:pPr algn="ctr"/>
            <a:r>
              <a:rPr lang="en-GB" dirty="0" err="1" smtClean="0"/>
              <a:t>L’ora</a:t>
            </a:r>
            <a:r>
              <a:rPr lang="en-GB" dirty="0" smtClean="0"/>
              <a:t> di </a:t>
            </a:r>
            <a:r>
              <a:rPr lang="en-GB" dirty="0" err="1" smtClean="0"/>
              <a:t>grammatica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935" y="1492980"/>
            <a:ext cx="11022227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3) </a:t>
            </a:r>
            <a:r>
              <a:rPr lang="en-GB" dirty="0" err="1" smtClean="0">
                <a:solidFill>
                  <a:srgbClr val="FF0000"/>
                </a:solidFill>
              </a:rPr>
              <a:t>Rifletteremo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insieme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sulla</a:t>
            </a:r>
            <a:r>
              <a:rPr lang="en-GB" dirty="0">
                <a:solidFill>
                  <a:srgbClr val="FF0000"/>
                </a:solidFill>
              </a:rPr>
              <a:t> lingua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i="1" dirty="0" err="1" smtClean="0"/>
              <a:t>Esercizio</a:t>
            </a:r>
            <a:r>
              <a:rPr lang="en-GB" i="1" dirty="0" smtClean="0"/>
              <a:t>: come </a:t>
            </a:r>
            <a:r>
              <a:rPr lang="en-GB" i="1" dirty="0" err="1" smtClean="0"/>
              <a:t>diresti</a:t>
            </a:r>
            <a:r>
              <a:rPr lang="en-GB" i="1" dirty="0" smtClean="0"/>
              <a:t> </a:t>
            </a:r>
            <a:r>
              <a:rPr lang="en-GB" i="1" dirty="0" err="1" smtClean="0"/>
              <a:t>questa</a:t>
            </a:r>
            <a:r>
              <a:rPr lang="en-GB" i="1" dirty="0" smtClean="0"/>
              <a:t> </a:t>
            </a:r>
            <a:r>
              <a:rPr lang="en-GB" i="1" dirty="0" err="1" smtClean="0"/>
              <a:t>frase</a:t>
            </a:r>
            <a:r>
              <a:rPr lang="en-GB" i="1" dirty="0" smtClean="0"/>
              <a:t> in </a:t>
            </a:r>
            <a:r>
              <a:rPr lang="en-GB" i="1" dirty="0" err="1" smtClean="0"/>
              <a:t>inglese</a:t>
            </a:r>
            <a:r>
              <a:rPr lang="en-GB" i="1" dirty="0" smtClean="0"/>
              <a:t>? </a:t>
            </a:r>
            <a:r>
              <a:rPr lang="en-GB" i="1" dirty="0" err="1" smtClean="0"/>
              <a:t>Quali</a:t>
            </a:r>
            <a:r>
              <a:rPr lang="en-GB" i="1" dirty="0" smtClean="0"/>
              <a:t> sono le </a:t>
            </a:r>
            <a:r>
              <a:rPr lang="en-GB" i="1" dirty="0" err="1" smtClean="0"/>
              <a:t>differenze</a:t>
            </a:r>
            <a:r>
              <a:rPr lang="en-GB" i="1" dirty="0" smtClean="0"/>
              <a:t> con </a:t>
            </a:r>
            <a:r>
              <a:rPr lang="en-GB" i="1" dirty="0" err="1" smtClean="0"/>
              <a:t>l’italiano</a:t>
            </a:r>
            <a:r>
              <a:rPr lang="en-GB" i="1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67265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589</Words>
  <Application>Microsoft Office PowerPoint</Application>
  <PresentationFormat>Widescreen</PresentationFormat>
  <Paragraphs>165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IT201 MODERN ITALIAN LANGUAGE II</vt:lpstr>
      <vt:lpstr>  IT201  Grammatica, Traduzione, Orale e Scrittura</vt:lpstr>
      <vt:lpstr>L’ora di Traduzione</vt:lpstr>
      <vt:lpstr>L’ora di Orale</vt:lpstr>
      <vt:lpstr>L’ora di scrittura</vt:lpstr>
      <vt:lpstr>Compiti per Giovedi’ – Scrittura (Writing)</vt:lpstr>
      <vt:lpstr>L’ora di grammatica</vt:lpstr>
      <vt:lpstr>L’ora di grammatica</vt:lpstr>
      <vt:lpstr>L’ora di grammatica</vt:lpstr>
      <vt:lpstr>L’ora di grammatica</vt:lpstr>
      <vt:lpstr>L’ora di grammatica 5) Impareremo a usare il libro di grammatica in modo indipendente </vt:lpstr>
      <vt:lpstr>Scegli l’opzione corretta</vt:lpstr>
      <vt:lpstr>Scegli l’opzione corretta</vt:lpstr>
      <vt:lpstr>Scegli l’opzione corretta</vt:lpstr>
      <vt:lpstr>Scegli l’opzione corretta</vt:lpstr>
      <vt:lpstr>Trova l’errore</vt:lpstr>
      <vt:lpstr>Trova l’errore</vt:lpstr>
      <vt:lpstr>Trova l’errore</vt:lpstr>
      <vt:lpstr>Trova l’errore</vt:lpstr>
      <vt:lpstr>Homework (grammar hour, next Monday)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Noun-Article-Adjective  Forms and agreements</dc:title>
  <dc:creator>Panzarella, Gioia</dc:creator>
  <cp:lastModifiedBy>Panzarella, Gioia</cp:lastModifiedBy>
  <cp:revision>61</cp:revision>
  <cp:lastPrinted>2016-10-10T12:25:10Z</cp:lastPrinted>
  <dcterms:created xsi:type="dcterms:W3CDTF">2015-10-18T18:15:27Z</dcterms:created>
  <dcterms:modified xsi:type="dcterms:W3CDTF">2016-10-10T18:09:55Z</dcterms:modified>
</cp:coreProperties>
</file>