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96" r:id="rId2"/>
    <p:sldId id="287" r:id="rId3"/>
    <p:sldId id="289" r:id="rId4"/>
    <p:sldId id="291" r:id="rId5"/>
    <p:sldId id="279" r:id="rId6"/>
    <p:sldId id="286" r:id="rId7"/>
    <p:sldId id="290" r:id="rId8"/>
    <p:sldId id="292" r:id="rId9"/>
    <p:sldId id="294" r:id="rId10"/>
  </p:sldIdLst>
  <p:sldSz cx="12192000" cy="6858000"/>
  <p:notesSz cx="7102475" cy="10233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3428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1"/>
            <a:ext cx="3077739" cy="513428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19598"/>
            <a:ext cx="3077739" cy="513427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5300" dirty="0" smtClean="0"/>
              <a:t>Introduzione al congiuntivo – il congiuntivo presente</a:t>
            </a:r>
            <a:endParaRPr lang="it-IT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1, week 8</a:t>
            </a:r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7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 </a:t>
            </a:r>
            <a:r>
              <a:rPr lang="en-GB" dirty="0" err="1" smtClean="0"/>
              <a:t>congiuntivo</a:t>
            </a:r>
            <a:r>
              <a:rPr lang="en-GB" dirty="0" smtClean="0"/>
              <a:t> – </a:t>
            </a:r>
            <a:r>
              <a:rPr lang="en-GB" dirty="0" smtClean="0">
                <a:solidFill>
                  <a:srgbClr val="FF0000"/>
                </a:solidFill>
              </a:rPr>
              <a:t>QUIZ!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 smtClean="0">
                <a:solidFill>
                  <a:srgbClr val="FF0000"/>
                </a:solidFill>
              </a:rPr>
              <a:t>Quanti</a:t>
            </a:r>
            <a:r>
              <a:rPr lang="en-GB" dirty="0" smtClean="0">
                <a:solidFill>
                  <a:srgbClr val="FF0000"/>
                </a:solidFill>
              </a:rPr>
              <a:t> tempi ci sono?</a:t>
            </a:r>
          </a:p>
          <a:p>
            <a:r>
              <a:rPr lang="en-GB" dirty="0" smtClean="0"/>
              <a:t>	due, </a:t>
            </a:r>
            <a:r>
              <a:rPr lang="en-GB" dirty="0" err="1" smtClean="0"/>
              <a:t>presente</a:t>
            </a:r>
            <a:r>
              <a:rPr lang="en-GB" dirty="0" smtClean="0"/>
              <a:t> e </a:t>
            </a:r>
            <a:r>
              <a:rPr lang="en-GB" dirty="0" err="1" smtClean="0"/>
              <a:t>passato</a:t>
            </a:r>
            <a:endParaRPr lang="en-GB" dirty="0" smtClean="0"/>
          </a:p>
          <a:p>
            <a:r>
              <a:rPr lang="en-GB" dirty="0" smtClean="0"/>
              <a:t>	</a:t>
            </a:r>
            <a:r>
              <a:rPr lang="en-GB" dirty="0" err="1" smtClean="0"/>
              <a:t>quattro</a:t>
            </a:r>
            <a:r>
              <a:rPr lang="en-GB" dirty="0" smtClean="0"/>
              <a:t>, </a:t>
            </a:r>
            <a:r>
              <a:rPr lang="en-GB" dirty="0" err="1" smtClean="0"/>
              <a:t>presente</a:t>
            </a:r>
            <a:r>
              <a:rPr lang="en-GB" dirty="0" smtClean="0"/>
              <a:t> </a:t>
            </a:r>
            <a:r>
              <a:rPr lang="en-GB" dirty="0" err="1" smtClean="0"/>
              <a:t>passato</a:t>
            </a:r>
            <a:r>
              <a:rPr lang="en-GB" dirty="0" smtClean="0"/>
              <a:t> </a:t>
            </a:r>
            <a:r>
              <a:rPr lang="en-GB" dirty="0" err="1" smtClean="0"/>
              <a:t>imperfetto</a:t>
            </a:r>
            <a:r>
              <a:rPr lang="en-GB" dirty="0" smtClean="0"/>
              <a:t> </a:t>
            </a:r>
            <a:r>
              <a:rPr lang="en-GB" dirty="0" err="1" smtClean="0"/>
              <a:t>trapassato</a:t>
            </a:r>
            <a:endParaRPr lang="en-GB" dirty="0" smtClean="0"/>
          </a:p>
          <a:p>
            <a:r>
              <a:rPr lang="en-GB" dirty="0" smtClean="0"/>
              <a:t>	</a:t>
            </a:r>
            <a:r>
              <a:rPr lang="en-GB" dirty="0" err="1" smtClean="0"/>
              <a:t>uno</a:t>
            </a:r>
            <a:r>
              <a:rPr lang="en-GB" dirty="0" smtClean="0"/>
              <a:t>, </a:t>
            </a:r>
            <a:r>
              <a:rPr lang="en-GB" dirty="0" err="1" smtClean="0"/>
              <a:t>presente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zero, il </a:t>
            </a:r>
            <a:r>
              <a:rPr lang="en-GB" dirty="0" err="1" smtClean="0"/>
              <a:t>congiuntivo</a:t>
            </a:r>
            <a:r>
              <a:rPr lang="en-GB" dirty="0" smtClean="0"/>
              <a:t> non </a:t>
            </a:r>
            <a:r>
              <a:rPr lang="en-GB" dirty="0" err="1" smtClean="0"/>
              <a:t>esiste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002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 </a:t>
            </a:r>
            <a:r>
              <a:rPr lang="en-GB" dirty="0" err="1" smtClean="0"/>
              <a:t>congiuntivo</a:t>
            </a:r>
            <a:r>
              <a:rPr lang="en-GB" dirty="0" smtClean="0"/>
              <a:t> – </a:t>
            </a:r>
            <a:r>
              <a:rPr lang="en-GB" dirty="0" smtClean="0">
                <a:solidFill>
                  <a:srgbClr val="FF0000"/>
                </a:solidFill>
              </a:rPr>
              <a:t>QUIZ!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Quale di </a:t>
            </a:r>
            <a:r>
              <a:rPr lang="en-GB" dirty="0" err="1" smtClean="0">
                <a:solidFill>
                  <a:srgbClr val="FF0000"/>
                </a:solidFill>
              </a:rPr>
              <a:t>queste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forme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è un </a:t>
            </a:r>
            <a:r>
              <a:rPr lang="en-GB" dirty="0" err="1" smtClean="0">
                <a:solidFill>
                  <a:srgbClr val="FF0000"/>
                </a:solidFill>
              </a:rPr>
              <a:t>congiuntivo</a:t>
            </a:r>
            <a:r>
              <a:rPr lang="en-GB" dirty="0" smtClean="0">
                <a:solidFill>
                  <a:srgbClr val="FF0000"/>
                </a:solidFill>
              </a:rPr>
              <a:t> ?</a:t>
            </a:r>
          </a:p>
          <a:p>
            <a:r>
              <a:rPr lang="en-GB" dirty="0" smtClean="0"/>
              <a:t>	</a:t>
            </a:r>
            <a:r>
              <a:rPr lang="en-GB" dirty="0" err="1" smtClean="0"/>
              <a:t>vendiamo</a:t>
            </a:r>
            <a:endParaRPr lang="en-GB" dirty="0" smtClean="0"/>
          </a:p>
          <a:p>
            <a:r>
              <a:rPr lang="en-GB" dirty="0" smtClean="0"/>
              <a:t>	</a:t>
            </a:r>
            <a:r>
              <a:rPr lang="en-GB" dirty="0" err="1" smtClean="0"/>
              <a:t>vendevo</a:t>
            </a:r>
            <a:endParaRPr lang="en-GB" dirty="0" smtClean="0"/>
          </a:p>
          <a:p>
            <a:r>
              <a:rPr lang="en-GB" dirty="0" smtClean="0"/>
              <a:t>	</a:t>
            </a:r>
            <a:r>
              <a:rPr lang="en-GB" dirty="0" err="1" smtClean="0"/>
              <a:t>venderemo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err="1" smtClean="0"/>
              <a:t>venderemmo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876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 </a:t>
            </a:r>
            <a:r>
              <a:rPr lang="en-GB" dirty="0" err="1" smtClean="0"/>
              <a:t>forme</a:t>
            </a:r>
            <a:r>
              <a:rPr lang="en-GB" dirty="0" smtClean="0"/>
              <a:t> del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presente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parl</a:t>
            </a:r>
            <a:r>
              <a:rPr lang="en-GB" dirty="0" err="1" smtClean="0">
                <a:solidFill>
                  <a:srgbClr val="FF0000"/>
                </a:solidFill>
              </a:rPr>
              <a:t>are</a:t>
            </a:r>
            <a:r>
              <a:rPr lang="en-GB" dirty="0" smtClean="0"/>
              <a:t>			</a:t>
            </a:r>
            <a:r>
              <a:rPr lang="en-GB" dirty="0" err="1" smtClean="0"/>
              <a:t>parlo</a:t>
            </a:r>
            <a:r>
              <a:rPr lang="en-GB" dirty="0" smtClean="0"/>
              <a:t>				 …che </a:t>
            </a:r>
            <a:r>
              <a:rPr lang="en-GB" dirty="0" err="1" smtClean="0"/>
              <a:t>io</a:t>
            </a:r>
            <a:r>
              <a:rPr lang="en-GB" dirty="0" smtClean="0"/>
              <a:t> </a:t>
            </a:r>
            <a:r>
              <a:rPr lang="en-GB" dirty="0" err="1" smtClean="0"/>
              <a:t>parl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r>
              <a:rPr lang="en-GB" dirty="0" err="1" smtClean="0"/>
              <a:t>vend</a:t>
            </a:r>
            <a:r>
              <a:rPr lang="en-GB" dirty="0" err="1" smtClean="0">
                <a:solidFill>
                  <a:srgbClr val="FF0000"/>
                </a:solidFill>
              </a:rPr>
              <a:t>ere</a:t>
            </a:r>
            <a:r>
              <a:rPr lang="en-GB" dirty="0" smtClean="0"/>
              <a:t>			</a:t>
            </a:r>
            <a:r>
              <a:rPr lang="en-GB" dirty="0" err="1" smtClean="0"/>
              <a:t>vendo</a:t>
            </a:r>
            <a:r>
              <a:rPr lang="en-GB" dirty="0" smtClean="0"/>
              <a:t>				</a:t>
            </a:r>
            <a:r>
              <a:rPr lang="en-GB" dirty="0"/>
              <a:t> …che </a:t>
            </a:r>
            <a:r>
              <a:rPr lang="en-GB" dirty="0" err="1"/>
              <a:t>io</a:t>
            </a:r>
            <a:r>
              <a:rPr lang="en-GB" dirty="0"/>
              <a:t> </a:t>
            </a:r>
            <a:r>
              <a:rPr lang="en-GB" dirty="0" err="1" smtClean="0"/>
              <a:t>vend</a:t>
            </a:r>
            <a:r>
              <a:rPr lang="en-GB" dirty="0" err="1" smtClean="0">
                <a:solidFill>
                  <a:srgbClr val="FF0000"/>
                </a:solidFill>
              </a:rPr>
              <a:t>a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r>
              <a:rPr lang="en-GB" dirty="0" err="1" smtClean="0"/>
              <a:t>dorm</a:t>
            </a:r>
            <a:r>
              <a:rPr lang="en-GB" dirty="0" err="1" smtClean="0">
                <a:solidFill>
                  <a:srgbClr val="FF0000"/>
                </a:solidFill>
              </a:rPr>
              <a:t>ire</a:t>
            </a:r>
            <a:r>
              <a:rPr lang="en-GB" dirty="0" smtClean="0"/>
              <a:t>			</a:t>
            </a:r>
            <a:r>
              <a:rPr lang="en-GB" dirty="0" err="1" smtClean="0"/>
              <a:t>dormo</a:t>
            </a:r>
            <a:r>
              <a:rPr lang="en-GB" dirty="0" smtClean="0"/>
              <a:t>			</a:t>
            </a:r>
            <a:r>
              <a:rPr lang="en-GB" dirty="0"/>
              <a:t> …che </a:t>
            </a:r>
            <a:r>
              <a:rPr lang="en-GB" dirty="0" err="1"/>
              <a:t>io</a:t>
            </a:r>
            <a:r>
              <a:rPr lang="en-GB" dirty="0"/>
              <a:t> </a:t>
            </a:r>
            <a:r>
              <a:rPr lang="en-GB" dirty="0" err="1" smtClean="0"/>
              <a:t>dorm</a:t>
            </a:r>
            <a:r>
              <a:rPr lang="en-GB" dirty="0" err="1" smtClean="0">
                <a:solidFill>
                  <a:srgbClr val="FF0000"/>
                </a:solidFill>
              </a:rPr>
              <a:t>a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r>
              <a:rPr lang="en-GB" dirty="0" err="1" smtClean="0"/>
              <a:t>fin</a:t>
            </a:r>
            <a:r>
              <a:rPr lang="en-GB" dirty="0" err="1" smtClean="0">
                <a:solidFill>
                  <a:srgbClr val="FF0000"/>
                </a:solidFill>
              </a:rPr>
              <a:t>ire</a:t>
            </a:r>
            <a:r>
              <a:rPr lang="en-GB" dirty="0" smtClean="0"/>
              <a:t>			</a:t>
            </a:r>
            <a:r>
              <a:rPr lang="en-GB" dirty="0" err="1" smtClean="0"/>
              <a:t>finisco</a:t>
            </a:r>
            <a:r>
              <a:rPr lang="en-GB" dirty="0" smtClean="0"/>
              <a:t>			</a:t>
            </a:r>
            <a:r>
              <a:rPr lang="en-GB" dirty="0"/>
              <a:t> …che </a:t>
            </a:r>
            <a:r>
              <a:rPr lang="en-GB" dirty="0" err="1"/>
              <a:t>io</a:t>
            </a:r>
            <a:r>
              <a:rPr lang="en-GB" dirty="0"/>
              <a:t> </a:t>
            </a:r>
            <a:r>
              <a:rPr lang="en-GB" dirty="0" err="1" smtClean="0"/>
              <a:t>fin</a:t>
            </a:r>
            <a:r>
              <a:rPr lang="en-GB" dirty="0" err="1" smtClean="0">
                <a:solidFill>
                  <a:srgbClr val="FF0000"/>
                </a:solidFill>
              </a:rPr>
              <a:t>isca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84324" y="5807676"/>
            <a:ext cx="5165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+ </a:t>
            </a:r>
            <a:r>
              <a:rPr lang="en-GB" dirty="0" err="1" smtClean="0">
                <a:solidFill>
                  <a:srgbClr val="FF0000"/>
                </a:solidFill>
              </a:rPr>
              <a:t>forme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irregolari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pagina</a:t>
            </a:r>
            <a:r>
              <a:rPr lang="en-GB" dirty="0" smtClean="0">
                <a:solidFill>
                  <a:srgbClr val="FF0000"/>
                </a:solidFill>
              </a:rPr>
              <a:t> 373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864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28000"/>
            <a:ext cx="10515600" cy="132556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Il </a:t>
            </a:r>
            <a:r>
              <a:rPr lang="en-GB" dirty="0" err="1" smtClean="0">
                <a:solidFill>
                  <a:srgbClr val="FF0000"/>
                </a:solidFill>
              </a:rPr>
              <a:t>congiuntivo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presente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8681" y="919460"/>
            <a:ext cx="1114785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/>
              <a:t>1. Credo che (essere) ............................... ora di telefonare al ristorante.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2</a:t>
            </a:r>
            <a:r>
              <a:rPr lang="it-IT" dirty="0"/>
              <a:t>. Immagino che voi (avere) ............................... voglia di andare in vacanza.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3</a:t>
            </a:r>
            <a:r>
              <a:rPr lang="it-IT" dirty="0"/>
              <a:t>. E' bene che tu (chiedere) ............................... a che ora arriverà il treno.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4</a:t>
            </a:r>
            <a:r>
              <a:rPr lang="it-IT" dirty="0"/>
              <a:t>. Spero che oggi lei (andare) ............................... a fare shopping.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5</a:t>
            </a:r>
            <a:r>
              <a:rPr lang="it-IT" dirty="0"/>
              <a:t>. E' giusto che lui (dire) ............................... quale università </a:t>
            </a:r>
            <a:r>
              <a:rPr lang="it-IT" dirty="0" smtClean="0"/>
              <a:t>vuole frequentare</a:t>
            </a:r>
            <a:r>
              <a:rPr lang="it-IT" dirty="0"/>
              <a:t>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6</a:t>
            </a:r>
            <a:r>
              <a:rPr lang="it-IT" dirty="0"/>
              <a:t>. Sognano che la loro squadra (vincere) ............................... il campionato di calcio.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7</a:t>
            </a:r>
            <a:r>
              <a:rPr lang="it-IT" dirty="0"/>
              <a:t>. Ci dispiace che voi non (restare) ............................... anche a cena.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8</a:t>
            </a:r>
            <a:r>
              <a:rPr lang="it-IT" dirty="0"/>
              <a:t>. E' necessario che tu (chiedere) ............................... il rimborso del biglietto aereo. 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42882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Il </a:t>
            </a:r>
            <a:r>
              <a:rPr lang="en-GB" dirty="0" err="1" smtClean="0">
                <a:solidFill>
                  <a:srgbClr val="FF0000"/>
                </a:solidFill>
              </a:rPr>
              <a:t>congiuntivo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presente</a:t>
            </a:r>
            <a:r>
              <a:rPr lang="en-GB" dirty="0" smtClean="0">
                <a:solidFill>
                  <a:srgbClr val="FF0000"/>
                </a:solidFill>
              </a:rPr>
              <a:t>   (</a:t>
            </a:r>
            <a:r>
              <a:rPr lang="en-GB" dirty="0" err="1" smtClean="0">
                <a:solidFill>
                  <a:srgbClr val="FF0000"/>
                </a:solidFill>
              </a:rPr>
              <a:t>soluzioni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/>
              <a:t>1. Credo che (essere) </a:t>
            </a:r>
            <a:r>
              <a:rPr lang="it-IT" dirty="0" smtClean="0"/>
              <a:t>..........sia........... </a:t>
            </a:r>
            <a:r>
              <a:rPr lang="it-IT" dirty="0"/>
              <a:t>ora di telefonare al ristorante.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2</a:t>
            </a:r>
            <a:r>
              <a:rPr lang="it-IT" dirty="0"/>
              <a:t>. Immagino che voi (avere) </a:t>
            </a:r>
            <a:r>
              <a:rPr lang="it-IT" dirty="0" smtClean="0"/>
              <a:t>.........abbiate............. </a:t>
            </a:r>
            <a:r>
              <a:rPr lang="it-IT" dirty="0"/>
              <a:t>voglia di andare in vacanza.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3</a:t>
            </a:r>
            <a:r>
              <a:rPr lang="it-IT" dirty="0"/>
              <a:t>. E' bene che tu (chiedere) </a:t>
            </a:r>
            <a:r>
              <a:rPr lang="it-IT" dirty="0" smtClean="0"/>
              <a:t>..........chieda........... </a:t>
            </a:r>
            <a:r>
              <a:rPr lang="it-IT" dirty="0"/>
              <a:t>a che ora arriverà il treno.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4</a:t>
            </a:r>
            <a:r>
              <a:rPr lang="it-IT" dirty="0"/>
              <a:t>. Spero che oggi lei (andare) </a:t>
            </a:r>
            <a:r>
              <a:rPr lang="it-IT" dirty="0" smtClean="0"/>
              <a:t>.........vada............... </a:t>
            </a:r>
            <a:r>
              <a:rPr lang="it-IT" dirty="0"/>
              <a:t>a fare shopping.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5</a:t>
            </a:r>
            <a:r>
              <a:rPr lang="it-IT" dirty="0"/>
              <a:t>. E' giusto che lui (dire) </a:t>
            </a:r>
            <a:r>
              <a:rPr lang="it-IT" dirty="0" smtClean="0"/>
              <a:t>..........dica............... </a:t>
            </a:r>
            <a:r>
              <a:rPr lang="it-IT" dirty="0"/>
              <a:t>quale università vuole frequentare.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6</a:t>
            </a:r>
            <a:r>
              <a:rPr lang="it-IT" dirty="0"/>
              <a:t>. Sognano che la loro squadra (vincere) </a:t>
            </a:r>
            <a:r>
              <a:rPr lang="it-IT" dirty="0" smtClean="0"/>
              <a:t>.......vinca............... </a:t>
            </a:r>
            <a:r>
              <a:rPr lang="it-IT" dirty="0"/>
              <a:t>il campionato di calcio.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7</a:t>
            </a:r>
            <a:r>
              <a:rPr lang="it-IT" dirty="0"/>
              <a:t>. Ci dispiace che voi non (restare) </a:t>
            </a:r>
            <a:r>
              <a:rPr lang="it-IT" dirty="0" smtClean="0"/>
              <a:t>.......restiate................ </a:t>
            </a:r>
            <a:r>
              <a:rPr lang="it-IT" dirty="0"/>
              <a:t>anche a cena.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8</a:t>
            </a:r>
            <a:r>
              <a:rPr lang="it-IT" dirty="0"/>
              <a:t>. E' necessario che tu (chiedere) </a:t>
            </a:r>
            <a:r>
              <a:rPr lang="it-IT" dirty="0" smtClean="0"/>
              <a:t>............chieda............. </a:t>
            </a:r>
            <a:r>
              <a:rPr lang="it-IT" dirty="0"/>
              <a:t>il rimborso del biglietto aereo. 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88798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Congiuntivo</a:t>
            </a:r>
            <a:r>
              <a:rPr lang="en-GB" dirty="0" smtClean="0"/>
              <a:t>: </a:t>
            </a:r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usa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160"/>
            <a:ext cx="10515600" cy="482231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</a:t>
            </a:r>
            <a:r>
              <a:rPr lang="en-GB" dirty="0" err="1" smtClean="0">
                <a:solidFill>
                  <a:srgbClr val="FF0000"/>
                </a:solidFill>
              </a:rPr>
              <a:t>alcune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frasi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indipendenti</a:t>
            </a:r>
            <a:r>
              <a:rPr lang="en-GB" dirty="0" smtClean="0">
                <a:solidFill>
                  <a:srgbClr val="FF0000"/>
                </a:solidFill>
              </a:rPr>
              <a:t> (p. 375)</a:t>
            </a:r>
          </a:p>
          <a:p>
            <a:r>
              <a:rPr lang="en-GB" dirty="0" err="1" smtClean="0"/>
              <a:t>Faccia</a:t>
            </a:r>
            <a:r>
              <a:rPr lang="en-GB" dirty="0" smtClean="0"/>
              <a:t> </a:t>
            </a:r>
            <a:r>
              <a:rPr lang="en-GB" dirty="0" err="1" smtClean="0"/>
              <a:t>quello</a:t>
            </a:r>
            <a:r>
              <a:rPr lang="en-GB" dirty="0" smtClean="0"/>
              <a:t> che </a:t>
            </a:r>
            <a:r>
              <a:rPr lang="en-GB" dirty="0" err="1" smtClean="0"/>
              <a:t>crede</a:t>
            </a:r>
            <a:r>
              <a:rPr lang="en-GB" dirty="0" smtClean="0"/>
              <a:t>, …</a:t>
            </a:r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Ci sono </a:t>
            </a:r>
            <a:r>
              <a:rPr lang="en-GB" dirty="0" err="1" smtClean="0">
                <a:solidFill>
                  <a:srgbClr val="FF0000"/>
                </a:solidFill>
              </a:rPr>
              <a:t>alcuni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verbi</a:t>
            </a:r>
            <a:r>
              <a:rPr lang="en-GB" dirty="0" smtClean="0">
                <a:solidFill>
                  <a:srgbClr val="FF0000"/>
                </a:solidFill>
              </a:rPr>
              <a:t> che </a:t>
            </a:r>
            <a:r>
              <a:rPr lang="en-GB" dirty="0" err="1" smtClean="0">
                <a:solidFill>
                  <a:srgbClr val="FF0000"/>
                </a:solidFill>
              </a:rPr>
              <a:t>introducono</a:t>
            </a:r>
            <a:r>
              <a:rPr lang="en-GB" dirty="0" smtClean="0">
                <a:solidFill>
                  <a:srgbClr val="FF0000"/>
                </a:solidFill>
              </a:rPr>
              <a:t> il </a:t>
            </a:r>
            <a:r>
              <a:rPr lang="en-GB" dirty="0" err="1" smtClean="0">
                <a:solidFill>
                  <a:srgbClr val="FF0000"/>
                </a:solidFill>
              </a:rPr>
              <a:t>congiuntivo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 p.377)</a:t>
            </a:r>
          </a:p>
          <a:p>
            <a:r>
              <a:rPr lang="en-GB" dirty="0" smtClean="0"/>
              <a:t>Credo che, </a:t>
            </a:r>
            <a:r>
              <a:rPr lang="en-GB" dirty="0" err="1" smtClean="0"/>
              <a:t>spero</a:t>
            </a:r>
            <a:r>
              <a:rPr lang="en-GB" dirty="0" smtClean="0"/>
              <a:t> che, </a:t>
            </a:r>
            <a:r>
              <a:rPr lang="en-GB" dirty="0" err="1" smtClean="0"/>
              <a:t>immagino</a:t>
            </a:r>
            <a:r>
              <a:rPr lang="en-GB" dirty="0" smtClean="0"/>
              <a:t> che, </a:t>
            </a:r>
            <a:r>
              <a:rPr lang="en-GB" dirty="0" err="1" smtClean="0"/>
              <a:t>desidero</a:t>
            </a:r>
            <a:r>
              <a:rPr lang="en-GB" dirty="0" smtClean="0"/>
              <a:t> che, </a:t>
            </a:r>
            <a:r>
              <a:rPr lang="en-GB" dirty="0" err="1" smtClean="0"/>
              <a:t>temo</a:t>
            </a:r>
            <a:r>
              <a:rPr lang="en-GB" dirty="0" smtClean="0"/>
              <a:t> che…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alcune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espressioni</a:t>
            </a:r>
            <a:r>
              <a:rPr lang="en-GB" dirty="0" smtClean="0">
                <a:solidFill>
                  <a:srgbClr val="FF0000"/>
                </a:solidFill>
              </a:rPr>
              <a:t> (</a:t>
            </a:r>
            <a:r>
              <a:rPr lang="en-GB" dirty="0" err="1" smtClean="0">
                <a:solidFill>
                  <a:srgbClr val="FF0000"/>
                </a:solidFill>
              </a:rPr>
              <a:t>vedi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pagine</a:t>
            </a:r>
            <a:r>
              <a:rPr lang="en-GB" dirty="0" smtClean="0">
                <a:solidFill>
                  <a:srgbClr val="FF0000"/>
                </a:solidFill>
              </a:rPr>
              <a:t> 375-377)</a:t>
            </a:r>
          </a:p>
          <a:p>
            <a:r>
              <a:rPr lang="en-GB" dirty="0" smtClean="0"/>
              <a:t>Ho </a:t>
            </a:r>
            <a:r>
              <a:rPr lang="en-GB" dirty="0" err="1" smtClean="0"/>
              <a:t>bisogno</a:t>
            </a:r>
            <a:r>
              <a:rPr lang="en-GB" dirty="0" smtClean="0"/>
              <a:t> che, </a:t>
            </a:r>
            <a:r>
              <a:rPr lang="en-GB" dirty="0" err="1" smtClean="0"/>
              <a:t>si</a:t>
            </a:r>
            <a:r>
              <a:rPr lang="en-GB" dirty="0" smtClean="0"/>
              <a:t> dice che</a:t>
            </a:r>
            <a:r>
              <a:rPr lang="en-GB" dirty="0"/>
              <a:t>, </a:t>
            </a:r>
            <a:r>
              <a:rPr lang="en-GB" dirty="0" smtClean="0"/>
              <a:t>è </a:t>
            </a:r>
            <a:r>
              <a:rPr lang="en-GB" dirty="0" err="1" smtClean="0"/>
              <a:t>naturale</a:t>
            </a:r>
            <a:r>
              <a:rPr lang="en-GB" dirty="0" smtClean="0"/>
              <a:t> che, …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Alcuni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connettivi</a:t>
            </a:r>
            <a:r>
              <a:rPr lang="en-GB" dirty="0" smtClean="0">
                <a:solidFill>
                  <a:srgbClr val="FF0000"/>
                </a:solidFill>
              </a:rPr>
              <a:t> (p.387/388)</a:t>
            </a:r>
          </a:p>
          <a:p>
            <a:r>
              <a:rPr lang="en-GB" dirty="0" err="1" smtClean="0"/>
              <a:t>Affinche</a:t>
            </a:r>
            <a:r>
              <a:rPr lang="en-GB" dirty="0" smtClean="0"/>
              <a:t>’, </a:t>
            </a:r>
            <a:r>
              <a:rPr lang="en-GB" dirty="0" err="1" smtClean="0"/>
              <a:t>sebbene</a:t>
            </a:r>
            <a:r>
              <a:rPr lang="en-GB" dirty="0" smtClean="0"/>
              <a:t>, …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Con </a:t>
            </a:r>
            <a:r>
              <a:rPr lang="en-GB" dirty="0" err="1" smtClean="0">
                <a:solidFill>
                  <a:srgbClr val="FF0000"/>
                </a:solidFill>
              </a:rPr>
              <a:t>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indefiniti</a:t>
            </a:r>
            <a:r>
              <a:rPr lang="en-GB" dirty="0" smtClean="0">
                <a:solidFill>
                  <a:srgbClr val="FF0000"/>
                </a:solidFill>
              </a:rPr>
              <a:t> (p.390)</a:t>
            </a:r>
          </a:p>
          <a:p>
            <a:r>
              <a:rPr lang="en-GB" dirty="0" err="1" smtClean="0"/>
              <a:t>Nessuno</a:t>
            </a:r>
            <a:r>
              <a:rPr lang="en-GB" dirty="0" smtClean="0"/>
              <a:t> che, </a:t>
            </a:r>
            <a:r>
              <a:rPr lang="en-GB" dirty="0" err="1" smtClean="0"/>
              <a:t>qualunque</a:t>
            </a:r>
            <a:r>
              <a:rPr lang="en-GB" dirty="0" smtClean="0"/>
              <a:t>, </a:t>
            </a:r>
            <a:r>
              <a:rPr lang="en-GB" dirty="0" err="1" smtClean="0"/>
              <a:t>niente</a:t>
            </a:r>
            <a:r>
              <a:rPr lang="en-GB" dirty="0" smtClean="0"/>
              <a:t> che, …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Con i </a:t>
            </a:r>
            <a:r>
              <a:rPr lang="en-GB" dirty="0" err="1" smtClean="0">
                <a:solidFill>
                  <a:srgbClr val="FF0000"/>
                </a:solidFill>
              </a:rPr>
              <a:t>superlativi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rgbClr val="FF0000"/>
                </a:solidFill>
              </a:rPr>
              <a:t>p.390)</a:t>
            </a:r>
          </a:p>
          <a:p>
            <a:r>
              <a:rPr lang="en-GB" dirty="0" smtClean="0"/>
              <a:t>‘la </a:t>
            </a:r>
            <a:r>
              <a:rPr lang="en-GB" dirty="0" err="1" smtClean="0"/>
              <a:t>ragazza</a:t>
            </a:r>
            <a:r>
              <a:rPr lang="en-GB" dirty="0"/>
              <a:t> </a:t>
            </a:r>
            <a:r>
              <a:rPr lang="en-GB" dirty="0" err="1" smtClean="0"/>
              <a:t>più</a:t>
            </a:r>
            <a:r>
              <a:rPr lang="en-GB" dirty="0" smtClean="0"/>
              <a:t> </a:t>
            </a:r>
            <a:r>
              <a:rPr lang="en-GB" dirty="0" err="1" smtClean="0"/>
              <a:t>simpatica</a:t>
            </a:r>
            <a:r>
              <a:rPr lang="en-GB" dirty="0" smtClean="0"/>
              <a:t> che </a:t>
            </a:r>
            <a:r>
              <a:rPr lang="en-GB" dirty="0" err="1" smtClean="0"/>
              <a:t>io</a:t>
            </a:r>
            <a:r>
              <a:rPr lang="en-GB" dirty="0" smtClean="0"/>
              <a:t> </a:t>
            </a:r>
            <a:r>
              <a:rPr lang="en-GB" dirty="0" err="1" smtClean="0"/>
              <a:t>conosca</a:t>
            </a:r>
            <a:r>
              <a:rPr lang="en-GB" dirty="0" smtClean="0"/>
              <a:t>’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433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Ragioniamo</a:t>
            </a:r>
            <a:r>
              <a:rPr lang="en-GB" dirty="0" smtClean="0"/>
              <a:t> </a:t>
            </a:r>
            <a:r>
              <a:rPr lang="en-GB" dirty="0" err="1" smtClean="0"/>
              <a:t>sul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range of </a:t>
            </a:r>
            <a:r>
              <a:rPr lang="en-GB" dirty="0" smtClean="0">
                <a:solidFill>
                  <a:srgbClr val="FF0000"/>
                </a:solidFill>
              </a:rPr>
              <a:t>grammar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Esercizio</a:t>
            </a:r>
            <a:r>
              <a:rPr lang="en-GB" dirty="0" smtClean="0"/>
              <a:t> p. 390 </a:t>
            </a:r>
            <a:r>
              <a:rPr lang="en-GB" dirty="0" err="1" smtClean="0"/>
              <a:t>numero</a:t>
            </a:r>
            <a:r>
              <a:rPr lang="en-GB" dirty="0" smtClean="0"/>
              <a:t> 1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318053" y="2578443"/>
            <a:ext cx="757881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A- </a:t>
            </a:r>
            <a:r>
              <a:rPr lang="en-GB" sz="2400" dirty="0" err="1" smtClean="0"/>
              <a:t>Sebbene</a:t>
            </a:r>
            <a:r>
              <a:rPr lang="en-GB" sz="2400" dirty="0" smtClean="0"/>
              <a:t> non </a:t>
            </a:r>
            <a:r>
              <a:rPr lang="en-GB" sz="2400" dirty="0" err="1" smtClean="0"/>
              <a:t>abbia</a:t>
            </a:r>
            <a:r>
              <a:rPr lang="en-GB" sz="2400" dirty="0" smtClean="0"/>
              <a:t> </a:t>
            </a:r>
            <a:r>
              <a:rPr lang="en-GB" sz="2400" dirty="0" err="1" smtClean="0"/>
              <a:t>fatto</a:t>
            </a:r>
            <a:r>
              <a:rPr lang="en-GB" sz="2400" dirty="0" smtClean="0"/>
              <a:t>… </a:t>
            </a:r>
          </a:p>
          <a:p>
            <a:r>
              <a:rPr lang="en-GB" sz="2400" dirty="0" smtClean="0"/>
              <a:t>B- a </a:t>
            </a:r>
            <a:r>
              <a:rPr lang="en-GB" sz="2400" dirty="0" err="1" smtClean="0"/>
              <a:t>condizione</a:t>
            </a:r>
            <a:r>
              <a:rPr lang="en-GB" sz="2400" dirty="0" smtClean="0"/>
              <a:t> che non </a:t>
            </a:r>
            <a:r>
              <a:rPr lang="en-GB" sz="2400" dirty="0" err="1" smtClean="0"/>
              <a:t>faccia</a:t>
            </a:r>
            <a:r>
              <a:rPr lang="en-GB" sz="2400" dirty="0"/>
              <a:t> …</a:t>
            </a:r>
            <a:endParaRPr lang="en-GB" sz="2400" dirty="0" smtClean="0"/>
          </a:p>
          <a:p>
            <a:r>
              <a:rPr lang="en-GB" sz="2400" dirty="0" smtClean="0"/>
              <a:t>C- a </a:t>
            </a:r>
            <a:r>
              <a:rPr lang="en-GB" sz="2400" dirty="0" err="1" smtClean="0"/>
              <a:t>meno</a:t>
            </a:r>
            <a:r>
              <a:rPr lang="en-GB" sz="2400" dirty="0" smtClean="0"/>
              <a:t> che </a:t>
            </a:r>
            <a:r>
              <a:rPr lang="en-GB" sz="2400" dirty="0" err="1" smtClean="0"/>
              <a:t>tu</a:t>
            </a:r>
            <a:r>
              <a:rPr lang="en-GB" sz="2400" dirty="0" smtClean="0"/>
              <a:t> non </a:t>
            </a:r>
            <a:r>
              <a:rPr lang="en-GB" sz="2400" dirty="0" err="1" smtClean="0"/>
              <a:t>voglia</a:t>
            </a:r>
            <a:r>
              <a:rPr lang="en-GB" sz="2400" dirty="0"/>
              <a:t> …</a:t>
            </a:r>
            <a:endParaRPr lang="en-GB" sz="2400" dirty="0" smtClean="0"/>
          </a:p>
          <a:p>
            <a:r>
              <a:rPr lang="en-GB" sz="2400" dirty="0" smtClean="0"/>
              <a:t>D- senza che </a:t>
            </a:r>
            <a:r>
              <a:rPr lang="en-GB" sz="2400" dirty="0" err="1" smtClean="0"/>
              <a:t>nessuno</a:t>
            </a:r>
            <a:r>
              <a:rPr lang="en-GB" sz="2400" dirty="0" smtClean="0"/>
              <a:t> lo </a:t>
            </a:r>
            <a:r>
              <a:rPr lang="en-GB" sz="2400" dirty="0" err="1" smtClean="0"/>
              <a:t>sappia</a:t>
            </a:r>
            <a:r>
              <a:rPr lang="en-GB" sz="2400" dirty="0" smtClean="0"/>
              <a:t> </a:t>
            </a:r>
            <a:r>
              <a:rPr lang="en-GB" sz="2400" dirty="0"/>
              <a:t>…</a:t>
            </a:r>
            <a:endParaRPr lang="en-GB" sz="2400" dirty="0" smtClean="0"/>
          </a:p>
          <a:p>
            <a:r>
              <a:rPr lang="en-GB" sz="2400" dirty="0" smtClean="0"/>
              <a:t>E- </a:t>
            </a:r>
            <a:r>
              <a:rPr lang="en-GB" sz="2400" dirty="0" err="1" smtClean="0"/>
              <a:t>nel</a:t>
            </a:r>
            <a:r>
              <a:rPr lang="en-GB" sz="2400" dirty="0" smtClean="0"/>
              <a:t> </a:t>
            </a:r>
            <a:r>
              <a:rPr lang="en-GB" sz="2400" dirty="0" err="1" smtClean="0"/>
              <a:t>caso</a:t>
            </a:r>
            <a:r>
              <a:rPr lang="en-GB" sz="2400" dirty="0" smtClean="0"/>
              <a:t> in cui ne </a:t>
            </a:r>
            <a:r>
              <a:rPr lang="en-GB" sz="2400" dirty="0" err="1" smtClean="0"/>
              <a:t>abbia</a:t>
            </a:r>
            <a:r>
              <a:rPr lang="en-GB" sz="2400" dirty="0" smtClean="0"/>
              <a:t> </a:t>
            </a:r>
            <a:r>
              <a:rPr lang="en-GB" sz="2400" dirty="0" err="1" smtClean="0"/>
              <a:t>bisogno</a:t>
            </a:r>
            <a:r>
              <a:rPr lang="en-GB" sz="2400" dirty="0"/>
              <a:t> …</a:t>
            </a:r>
            <a:endParaRPr lang="en-GB" sz="2400" dirty="0" smtClean="0"/>
          </a:p>
          <a:p>
            <a:r>
              <a:rPr lang="en-GB" sz="2400" dirty="0" smtClean="0"/>
              <a:t>F- </a:t>
            </a:r>
            <a:r>
              <a:rPr lang="en-GB" sz="2400" dirty="0" err="1" smtClean="0"/>
              <a:t>nonostante</a:t>
            </a:r>
            <a:r>
              <a:rPr lang="en-GB" sz="2400" dirty="0" smtClean="0"/>
              <a:t> </a:t>
            </a:r>
            <a:r>
              <a:rPr lang="en-GB" sz="2400" dirty="0" err="1" smtClean="0"/>
              <a:t>sia</a:t>
            </a:r>
            <a:r>
              <a:rPr lang="en-GB" sz="2400" dirty="0" smtClean="0"/>
              <a:t> </a:t>
            </a:r>
            <a:r>
              <a:rPr lang="en-GB" sz="2400" dirty="0" err="1" smtClean="0"/>
              <a:t>antipatico</a:t>
            </a:r>
            <a:r>
              <a:rPr lang="en-GB" sz="2400" dirty="0"/>
              <a:t> …</a:t>
            </a:r>
            <a:endParaRPr lang="en-GB" sz="2400" dirty="0" smtClean="0"/>
          </a:p>
          <a:p>
            <a:r>
              <a:rPr lang="en-GB" sz="2400" dirty="0" smtClean="0"/>
              <a:t>G- </a:t>
            </a:r>
            <a:r>
              <a:rPr lang="en-GB" sz="2400" dirty="0" err="1" smtClean="0"/>
              <a:t>caso</a:t>
            </a:r>
            <a:r>
              <a:rPr lang="en-GB" sz="2400" dirty="0" smtClean="0"/>
              <a:t> </a:t>
            </a:r>
            <a:r>
              <a:rPr lang="en-GB" sz="2400" dirty="0" err="1" smtClean="0"/>
              <a:t>mai</a:t>
            </a:r>
            <a:r>
              <a:rPr lang="en-GB" sz="2400" dirty="0" smtClean="0"/>
              <a:t> </a:t>
            </a:r>
            <a:r>
              <a:rPr lang="en-GB" sz="2400" dirty="0" err="1" smtClean="0"/>
              <a:t>piova</a:t>
            </a:r>
            <a:r>
              <a:rPr lang="en-GB" sz="2400" dirty="0"/>
              <a:t> …</a:t>
            </a:r>
            <a:endParaRPr lang="en-GB" sz="2400" dirty="0" smtClean="0"/>
          </a:p>
          <a:p>
            <a:r>
              <a:rPr lang="en-GB" sz="2400" dirty="0" smtClean="0"/>
              <a:t>H- </a:t>
            </a:r>
            <a:r>
              <a:rPr lang="en-GB" sz="2400" dirty="0" err="1" smtClean="0"/>
              <a:t>mettiamo</a:t>
            </a:r>
            <a:r>
              <a:rPr lang="en-GB" sz="2400" dirty="0" smtClean="0"/>
              <a:t> il </a:t>
            </a:r>
            <a:r>
              <a:rPr lang="en-GB" sz="2400" dirty="0" err="1" smtClean="0"/>
              <a:t>caso</a:t>
            </a:r>
            <a:r>
              <a:rPr lang="en-GB" sz="2400" dirty="0" smtClean="0"/>
              <a:t> che </a:t>
            </a:r>
            <a:r>
              <a:rPr lang="en-GB" sz="2400" dirty="0" err="1" smtClean="0"/>
              <a:t>tu</a:t>
            </a:r>
            <a:r>
              <a:rPr lang="en-GB" sz="2400" dirty="0" smtClean="0"/>
              <a:t> </a:t>
            </a:r>
            <a:r>
              <a:rPr lang="en-GB" sz="2400" dirty="0" err="1" smtClean="0"/>
              <a:t>marito</a:t>
            </a:r>
            <a:r>
              <a:rPr lang="en-GB" sz="2400" dirty="0" smtClean="0"/>
              <a:t> </a:t>
            </a:r>
            <a:r>
              <a:rPr lang="en-GB" sz="2400" dirty="0" err="1" smtClean="0"/>
              <a:t>chieda</a:t>
            </a:r>
            <a:r>
              <a:rPr lang="en-GB" sz="2400" dirty="0"/>
              <a:t> </a:t>
            </a:r>
            <a:r>
              <a:rPr lang="en-GB" sz="2400" dirty="0" smtClean="0"/>
              <a:t>…</a:t>
            </a:r>
          </a:p>
          <a:p>
            <a:r>
              <a:rPr lang="en-GB" sz="2400" dirty="0" smtClean="0"/>
              <a:t>I- </a:t>
            </a:r>
            <a:r>
              <a:rPr lang="en-GB" sz="2400" dirty="0" err="1" smtClean="0"/>
              <a:t>Ammesso</a:t>
            </a:r>
            <a:r>
              <a:rPr lang="en-GB" sz="2400" dirty="0" smtClean="0"/>
              <a:t> che </a:t>
            </a:r>
            <a:r>
              <a:rPr lang="en-GB" sz="2400" dirty="0" err="1" smtClean="0"/>
              <a:t>sia</a:t>
            </a:r>
            <a:r>
              <a:rPr lang="en-GB" sz="2400" dirty="0" smtClean="0"/>
              <a:t> </a:t>
            </a:r>
            <a:r>
              <a:rPr lang="en-GB" sz="2400" dirty="0" err="1" smtClean="0"/>
              <a:t>d’accordo</a:t>
            </a:r>
            <a:r>
              <a:rPr lang="en-GB" sz="2400" dirty="0" smtClean="0"/>
              <a:t>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83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Week 9: </a:t>
            </a:r>
          </a:p>
          <a:p>
            <a:pPr marL="0" indent="0">
              <a:buNone/>
            </a:pPr>
            <a:r>
              <a:rPr lang="en-GB" dirty="0" err="1" smtClean="0"/>
              <a:t>Capitolo</a:t>
            </a:r>
            <a:r>
              <a:rPr lang="en-GB" dirty="0" smtClean="0"/>
              <a:t> </a:t>
            </a:r>
            <a:r>
              <a:rPr lang="en-GB" dirty="0" smtClean="0"/>
              <a:t>7: </a:t>
            </a:r>
            <a:r>
              <a:rPr lang="en-GB" dirty="0" err="1" smtClean="0"/>
              <a:t>pronomi</a:t>
            </a:r>
            <a:r>
              <a:rPr lang="en-GB" dirty="0" smtClean="0"/>
              <a:t> </a:t>
            </a:r>
            <a:r>
              <a:rPr lang="en-GB" dirty="0" err="1" smtClean="0"/>
              <a:t>personali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Esercizi</a:t>
            </a:r>
            <a:r>
              <a:rPr lang="en-GB" dirty="0" smtClean="0"/>
              <a:t>: </a:t>
            </a:r>
            <a:r>
              <a:rPr lang="en-GB" dirty="0" err="1" smtClean="0"/>
              <a:t>tutti</a:t>
            </a:r>
            <a:r>
              <a:rPr lang="en-GB" dirty="0" smtClean="0"/>
              <a:t> 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Capitolo</a:t>
            </a:r>
            <a:r>
              <a:rPr lang="en-GB" dirty="0" smtClean="0"/>
              <a:t> 12: </a:t>
            </a:r>
            <a:r>
              <a:rPr lang="en-GB" dirty="0" err="1" smtClean="0"/>
              <a:t>indefiniti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Esercizi</a:t>
            </a:r>
            <a:r>
              <a:rPr lang="en-GB" dirty="0" smtClean="0"/>
              <a:t>: </a:t>
            </a:r>
            <a:r>
              <a:rPr lang="en-GB" dirty="0" err="1" smtClean="0"/>
              <a:t>tutti</a:t>
            </a:r>
            <a:r>
              <a:rPr lang="en-GB" smtClean="0"/>
              <a:t> 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2671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523</Words>
  <Application>Microsoft Office PowerPoint</Application>
  <PresentationFormat>Widescreen</PresentationFormat>
  <Paragraphs>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Introduzione al congiuntivo – il congiuntivo presente</vt:lpstr>
      <vt:lpstr>Il congiuntivo – QUIZ!</vt:lpstr>
      <vt:lpstr>Il congiuntivo – QUIZ!</vt:lpstr>
      <vt:lpstr>Le forme del congiuntivo presente</vt:lpstr>
      <vt:lpstr>Il congiuntivo presente</vt:lpstr>
      <vt:lpstr>Il congiuntivo presente   (soluzioni)</vt:lpstr>
      <vt:lpstr>Congiuntivo: quando si usa</vt:lpstr>
      <vt:lpstr>Ragioniamo sul range of grammar</vt:lpstr>
      <vt:lpstr>HW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112</cp:revision>
  <cp:lastPrinted>2016-01-11T14:42:14Z</cp:lastPrinted>
  <dcterms:created xsi:type="dcterms:W3CDTF">2015-10-18T18:15:27Z</dcterms:created>
  <dcterms:modified xsi:type="dcterms:W3CDTF">2016-11-21T19:41:52Z</dcterms:modified>
</cp:coreProperties>
</file>