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308" r:id="rId3"/>
    <p:sldId id="309" r:id="rId4"/>
    <p:sldId id="311" r:id="rId5"/>
    <p:sldId id="310" r:id="rId6"/>
    <p:sldId id="313" r:id="rId7"/>
    <p:sldId id="314" r:id="rId8"/>
    <p:sldId id="312" r:id="rId9"/>
    <p:sldId id="315" r:id="rId10"/>
    <p:sldId id="316" r:id="rId11"/>
    <p:sldId id="319" r:id="rId12"/>
    <p:sldId id="318" r:id="rId13"/>
    <p:sldId id="321" r:id="rId14"/>
    <p:sldId id="320" r:id="rId15"/>
    <p:sldId id="322" r:id="rId16"/>
    <p:sldId id="323" r:id="rId17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99091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3"/>
            <a:ext cx="2971800" cy="499091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940E9044-1DE4-43A2-A8DE-D4BE56E74050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7"/>
            <a:ext cx="2971800" cy="499090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7"/>
            <a:ext cx="2971800" cy="499090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AF440ED1-20EF-4FD0-AF62-4980FD878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8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17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0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64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7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036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5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40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0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3E4B-3D21-40CA-92EA-2CB61BB50B71}" type="datetimeFigureOut">
              <a:rPr lang="en-GB" smtClean="0"/>
              <a:t>28/11/2016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FC03A-E02E-49F6-8F45-4F460B310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4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435" y="1059610"/>
            <a:ext cx="10381129" cy="2387600"/>
          </a:xfrm>
        </p:spPr>
        <p:txBody>
          <a:bodyPr>
            <a:normAutofit/>
          </a:bodyPr>
          <a:lstStyle/>
          <a:p>
            <a:r>
              <a:rPr lang="en-GB" sz="4800" dirty="0" err="1" smtClean="0"/>
              <a:t>Pronomi</a:t>
            </a:r>
            <a:r>
              <a:rPr lang="en-GB" sz="4800" dirty="0" smtClean="0"/>
              <a:t> </a:t>
            </a:r>
            <a:r>
              <a:rPr lang="en-GB" sz="4800" dirty="0" err="1" smtClean="0"/>
              <a:t>personali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Term </a:t>
            </a:r>
            <a:r>
              <a:rPr lang="en-GB" smtClean="0"/>
              <a:t>1, </a:t>
            </a:r>
            <a:r>
              <a:rPr lang="en-GB" smtClean="0"/>
              <a:t>week </a:t>
            </a:r>
            <a:r>
              <a:rPr lang="en-GB" smtClean="0"/>
              <a:t>9</a:t>
            </a:r>
            <a:endParaRPr lang="en-GB" dirty="0" smtClean="0"/>
          </a:p>
          <a:p>
            <a:r>
              <a:rPr lang="en-GB" dirty="0" smtClean="0"/>
              <a:t>Gioia Panzarella     G.Panzarella@warwick.ac.uk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8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Esercizio</a:t>
            </a:r>
            <a:r>
              <a:rPr lang="en-GB" dirty="0" smtClean="0"/>
              <a:t> 3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822" y="15290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1. Il dottore non c’è. Quando torna, </a:t>
            </a:r>
            <a:r>
              <a:rPr lang="it-IT" dirty="0">
                <a:solidFill>
                  <a:srgbClr val="FF0000"/>
                </a:solidFill>
              </a:rPr>
              <a:t>gli </a:t>
            </a:r>
            <a:r>
              <a:rPr lang="it-IT" dirty="0"/>
              <a:t>/ le dirò che hai telefonato.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Vorrei una maglietta. Me / </a:t>
            </a:r>
            <a:r>
              <a:rPr lang="it-IT" dirty="0">
                <a:solidFill>
                  <a:srgbClr val="FF0000"/>
                </a:solidFill>
              </a:rPr>
              <a:t>Mi</a:t>
            </a:r>
            <a:r>
              <a:rPr lang="it-IT" dirty="0"/>
              <a:t> piacerebbe viola.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È arrivato lo zio. Lo / </a:t>
            </a:r>
            <a:r>
              <a:rPr lang="it-IT" dirty="0">
                <a:solidFill>
                  <a:srgbClr val="FF0000"/>
                </a:solidFill>
              </a:rPr>
              <a:t>Gli</a:t>
            </a:r>
            <a:r>
              <a:rPr lang="it-IT" dirty="0"/>
              <a:t> / Li hai già parlato? 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Sono andato dalla professoressa e</a:t>
            </a:r>
            <a:r>
              <a:rPr lang="it-IT" dirty="0">
                <a:solidFill>
                  <a:srgbClr val="FF0000"/>
                </a:solidFill>
              </a:rPr>
              <a:t> le </a:t>
            </a:r>
            <a:r>
              <a:rPr lang="it-IT" dirty="0"/>
              <a:t>/ la /ci ho raccontato tutto.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Luca è offeso con te. Devi chieder</a:t>
            </a:r>
            <a:r>
              <a:rPr lang="it-IT" dirty="0">
                <a:solidFill>
                  <a:srgbClr val="FF0000"/>
                </a:solidFill>
              </a:rPr>
              <a:t>gli </a:t>
            </a:r>
            <a:r>
              <a:rPr lang="it-IT" dirty="0"/>
              <a:t>/chiederle / chiederlo scusa.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Se volete</a:t>
            </a:r>
            <a:r>
              <a:rPr lang="it-IT" dirty="0">
                <a:solidFill>
                  <a:srgbClr val="FF0000"/>
                </a:solidFill>
              </a:rPr>
              <a:t> vi </a:t>
            </a:r>
            <a:r>
              <a:rPr lang="it-IT" dirty="0"/>
              <a:t>/ ve presto le mie cassette.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7. Giulia è insopportabile. Parla di lei /</a:t>
            </a:r>
            <a:r>
              <a:rPr lang="it-IT" dirty="0">
                <a:solidFill>
                  <a:srgbClr val="FF0000"/>
                </a:solidFill>
              </a:rPr>
              <a:t> sé </a:t>
            </a:r>
            <a:r>
              <a:rPr lang="it-IT" dirty="0"/>
              <a:t>continuamente</a:t>
            </a:r>
            <a:r>
              <a:rPr lang="it-IT" dirty="0" smtClean="0"/>
              <a:t>. </a:t>
            </a:r>
            <a:r>
              <a:rPr lang="it-IT" dirty="0" smtClean="0">
                <a:solidFill>
                  <a:srgbClr val="FF0000"/>
                </a:solidFill>
              </a:rPr>
              <a:t>(</a:t>
            </a:r>
            <a:r>
              <a:rPr lang="it-IT" dirty="0" smtClean="0">
                <a:solidFill>
                  <a:srgbClr val="FF0000"/>
                </a:solidFill>
              </a:rPr>
              <a:t>p.146)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t-IT" dirty="0"/>
              <a:t>8. Tutti vogliono venire con</a:t>
            </a:r>
            <a:r>
              <a:rPr lang="it-IT" dirty="0">
                <a:solidFill>
                  <a:srgbClr val="FF0000"/>
                </a:solidFill>
              </a:rPr>
              <a:t> te </a:t>
            </a:r>
            <a:r>
              <a:rPr lang="it-IT" dirty="0"/>
              <a:t>/ ti / tu perché sei molto simpatico.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987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NE</a:t>
            </a:r>
            <a:r>
              <a:rPr lang="en-GB" dirty="0" smtClean="0"/>
              <a:t> 						pp </a:t>
            </a:r>
            <a:r>
              <a:rPr lang="en-GB" dirty="0" smtClean="0"/>
              <a:t>138-140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3443" y="1496111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parlare</a:t>
            </a:r>
            <a:r>
              <a:rPr lang="en-GB" dirty="0" smtClean="0"/>
              <a:t> a Claudio </a:t>
            </a:r>
            <a:r>
              <a:rPr lang="en-GB" dirty="0" err="1" smtClean="0"/>
              <a:t>dell’esame</a:t>
            </a:r>
            <a:r>
              <a:rPr lang="en-GB" dirty="0" smtClean="0"/>
              <a:t> di </a:t>
            </a:r>
            <a:r>
              <a:rPr lang="en-GB" dirty="0" err="1" smtClean="0"/>
              <a:t>italiano</a:t>
            </a:r>
            <a:endParaRPr lang="en-GB" dirty="0" smtClean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parlargli</a:t>
            </a:r>
            <a:r>
              <a:rPr lang="en-GB" dirty="0" smtClean="0"/>
              <a:t> </a:t>
            </a:r>
            <a:r>
              <a:rPr lang="en-GB" dirty="0" err="1" smtClean="0"/>
              <a:t>dell’esame</a:t>
            </a:r>
            <a:r>
              <a:rPr lang="en-GB" dirty="0" smtClean="0"/>
              <a:t> di </a:t>
            </a:r>
            <a:r>
              <a:rPr lang="en-GB" dirty="0" err="1" smtClean="0"/>
              <a:t>italiano</a:t>
            </a:r>
            <a:endParaRPr lang="en-GB" dirty="0" smtClean="0"/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parlar</a:t>
            </a:r>
            <a:r>
              <a:rPr lang="en-GB" dirty="0" err="1" smtClean="0">
                <a:solidFill>
                  <a:srgbClr val="FF0000"/>
                </a:solidFill>
              </a:rPr>
              <a:t>ne</a:t>
            </a:r>
            <a:r>
              <a:rPr lang="en-GB" dirty="0" smtClean="0"/>
              <a:t> a Claudio </a:t>
            </a:r>
          </a:p>
          <a:p>
            <a:r>
              <a:rPr lang="en-GB" dirty="0" err="1" smtClean="0"/>
              <a:t>Devo</a:t>
            </a:r>
            <a:r>
              <a:rPr lang="en-GB" dirty="0" smtClean="0"/>
              <a:t> </a:t>
            </a:r>
            <a:r>
              <a:rPr lang="en-GB" dirty="0" err="1" smtClean="0"/>
              <a:t>parlar</a:t>
            </a:r>
            <a:r>
              <a:rPr lang="en-GB" dirty="0" err="1" smtClean="0">
                <a:solidFill>
                  <a:srgbClr val="FF0000"/>
                </a:solidFill>
              </a:rPr>
              <a:t>gliene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Sto</a:t>
            </a:r>
            <a:r>
              <a:rPr lang="en-GB" dirty="0" smtClean="0"/>
              <a:t> </a:t>
            </a:r>
            <a:r>
              <a:rPr lang="en-GB" dirty="0" err="1" smtClean="0"/>
              <a:t>mangiando</a:t>
            </a:r>
            <a:r>
              <a:rPr lang="en-GB" dirty="0" smtClean="0"/>
              <a:t> </a:t>
            </a:r>
            <a:r>
              <a:rPr lang="en-GB" dirty="0" err="1" smtClean="0"/>
              <a:t>caramelle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ne</a:t>
            </a:r>
            <a:r>
              <a:rPr lang="en-GB" dirty="0" smtClean="0"/>
              <a:t> </a:t>
            </a:r>
            <a:r>
              <a:rPr lang="en-GB" dirty="0" err="1" smtClean="0"/>
              <a:t>vuoi</a:t>
            </a:r>
            <a:r>
              <a:rPr lang="en-GB" dirty="0" smtClean="0"/>
              <a:t>?                                   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Che </a:t>
            </a:r>
            <a:r>
              <a:rPr lang="en-GB" dirty="0" smtClean="0">
                <a:solidFill>
                  <a:srgbClr val="FF0000"/>
                </a:solidFill>
              </a:rPr>
              <a:t>ne</a:t>
            </a:r>
            <a:r>
              <a:rPr lang="en-GB" dirty="0" smtClean="0"/>
              <a:t> </a:t>
            </a:r>
            <a:r>
              <a:rPr lang="en-GB" dirty="0" err="1" smtClean="0"/>
              <a:t>pensi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 smtClean="0"/>
              <a:t>Non me </a:t>
            </a:r>
            <a:r>
              <a:rPr lang="en-GB" dirty="0" smtClean="0">
                <a:solidFill>
                  <a:srgbClr val="FF0000"/>
                </a:solidFill>
              </a:rPr>
              <a:t>ne</a:t>
            </a:r>
            <a:r>
              <a:rPr lang="en-GB" dirty="0" smtClean="0"/>
              <a:t> </a:t>
            </a:r>
            <a:r>
              <a:rPr lang="en-GB" dirty="0" err="1" smtClean="0"/>
              <a:t>parlare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101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CI</a:t>
            </a:r>
            <a:r>
              <a:rPr lang="en-GB" dirty="0" smtClean="0"/>
              <a:t>  						pp </a:t>
            </a:r>
            <a:r>
              <a:rPr lang="en-GB" dirty="0" smtClean="0"/>
              <a:t>140-141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No, non </a:t>
            </a:r>
            <a:r>
              <a:rPr lang="en-GB" dirty="0" smtClean="0">
                <a:solidFill>
                  <a:srgbClr val="FF0000"/>
                </a:solidFill>
              </a:rPr>
              <a:t>ci</a:t>
            </a:r>
            <a:r>
              <a:rPr lang="en-GB" dirty="0" smtClean="0"/>
              <a:t> </a:t>
            </a:r>
            <a:r>
              <a:rPr lang="en-GB" dirty="0" err="1" smtClean="0"/>
              <a:t>vado</a:t>
            </a:r>
            <a:r>
              <a:rPr lang="en-GB" dirty="0" smtClean="0"/>
              <a:t>  (a Roma, in Italia</a:t>
            </a:r>
            <a:r>
              <a:rPr lang="en-GB" dirty="0"/>
              <a:t>, </a:t>
            </a:r>
            <a:r>
              <a:rPr lang="en-GB" dirty="0" err="1" smtClean="0"/>
              <a:t>all’università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- </a:t>
            </a:r>
            <a:r>
              <a:rPr lang="en-GB" dirty="0" err="1" smtClean="0"/>
              <a:t>Sei</a:t>
            </a:r>
            <a:r>
              <a:rPr lang="en-GB" dirty="0" smtClean="0"/>
              <a:t> </a:t>
            </a:r>
            <a:r>
              <a:rPr lang="en-GB" dirty="0" err="1" smtClean="0"/>
              <a:t>riuscito</a:t>
            </a:r>
            <a:r>
              <a:rPr lang="en-GB" dirty="0" smtClean="0"/>
              <a:t> </a:t>
            </a:r>
            <a:r>
              <a:rPr lang="en-GB" b="1" dirty="0" smtClean="0"/>
              <a:t>a</a:t>
            </a:r>
            <a:r>
              <a:rPr lang="en-GB" dirty="0" smtClean="0"/>
              <a:t> </a:t>
            </a:r>
            <a:r>
              <a:rPr lang="en-GB" dirty="0" err="1" smtClean="0"/>
              <a:t>finire</a:t>
            </a:r>
            <a:r>
              <a:rPr lang="en-GB" dirty="0" smtClean="0"/>
              <a:t> la </a:t>
            </a:r>
            <a:r>
              <a:rPr lang="en-GB" dirty="0" err="1" smtClean="0"/>
              <a:t>traduzione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r>
              <a:rPr lang="en-GB" dirty="0" smtClean="0"/>
              <a:t>   - </a:t>
            </a:r>
            <a:r>
              <a:rPr lang="en-GB" dirty="0" err="1" smtClean="0"/>
              <a:t>Sì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ci</a:t>
            </a:r>
            <a:r>
              <a:rPr lang="en-GB" dirty="0" smtClean="0"/>
              <a:t> sono </a:t>
            </a:r>
            <a:r>
              <a:rPr lang="en-GB" dirty="0" err="1" smtClean="0"/>
              <a:t>riuscito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err="1" smtClean="0"/>
              <a:t>Quanto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ci</a:t>
            </a:r>
            <a:r>
              <a:rPr lang="en-GB" dirty="0" smtClean="0"/>
              <a:t> </a:t>
            </a:r>
            <a:r>
              <a:rPr lang="en-GB" dirty="0" err="1" smtClean="0"/>
              <a:t>metti</a:t>
            </a:r>
            <a:r>
              <a:rPr lang="en-GB" dirty="0" smtClean="0"/>
              <a:t> per </a:t>
            </a:r>
            <a:r>
              <a:rPr lang="en-GB" dirty="0" err="1" smtClean="0"/>
              <a:t>arrivare</a:t>
            </a:r>
            <a:r>
              <a:rPr lang="en-GB" dirty="0" smtClean="0"/>
              <a:t>?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25689" y="4637224"/>
            <a:ext cx="60314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FF0000"/>
                </a:solidFill>
              </a:rPr>
              <a:t>Attenzione</a:t>
            </a:r>
            <a:r>
              <a:rPr lang="en-GB" sz="2000" dirty="0" smtClean="0">
                <a:solidFill>
                  <a:srgbClr val="FF0000"/>
                </a:solidFill>
              </a:rPr>
              <a:t>! </a:t>
            </a:r>
            <a:r>
              <a:rPr lang="en-GB" sz="2000" b="1" dirty="0">
                <a:solidFill>
                  <a:srgbClr val="FF0000"/>
                </a:solidFill>
              </a:rPr>
              <a:t>Ci </a:t>
            </a:r>
            <a:r>
              <a:rPr lang="en-GB" sz="2000" dirty="0" smtClean="0">
                <a:solidFill>
                  <a:srgbClr val="FF0000"/>
                </a:solidFill>
              </a:rPr>
              <a:t>è </a:t>
            </a:r>
            <a:r>
              <a:rPr lang="en-GB" sz="2000" dirty="0" err="1" smtClean="0">
                <a:solidFill>
                  <a:srgbClr val="FF0000"/>
                </a:solidFill>
              </a:rPr>
              <a:t>anche</a:t>
            </a:r>
            <a:r>
              <a:rPr lang="en-GB" sz="2000" dirty="0" smtClean="0">
                <a:solidFill>
                  <a:srgbClr val="FF0000"/>
                </a:solidFill>
              </a:rPr>
              <a:t> il </a:t>
            </a:r>
          </a:p>
          <a:p>
            <a:r>
              <a:rPr lang="en-GB" sz="2000" dirty="0" err="1" smtClean="0">
                <a:solidFill>
                  <a:srgbClr val="FF0000"/>
                </a:solidFill>
              </a:rPr>
              <a:t>pronome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riflessivo</a:t>
            </a:r>
            <a:r>
              <a:rPr lang="en-GB" sz="2000" dirty="0" smtClean="0">
                <a:solidFill>
                  <a:srgbClr val="FF0000"/>
                </a:solidFill>
              </a:rPr>
              <a:t>, </a:t>
            </a:r>
            <a:r>
              <a:rPr lang="en-GB" sz="2000" dirty="0" err="1" smtClean="0">
                <a:solidFill>
                  <a:srgbClr val="FF0000"/>
                </a:solidFill>
              </a:rPr>
              <a:t>pronome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oggetto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diretto</a:t>
            </a:r>
            <a:r>
              <a:rPr lang="en-GB" sz="2000" dirty="0" smtClean="0">
                <a:solidFill>
                  <a:srgbClr val="FF0000"/>
                </a:solidFill>
              </a:rPr>
              <a:t> e </a:t>
            </a:r>
            <a:r>
              <a:rPr lang="en-GB" sz="2000" dirty="0" err="1" smtClean="0">
                <a:solidFill>
                  <a:srgbClr val="FF0000"/>
                </a:solidFill>
              </a:rPr>
              <a:t>indiretto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err="1" smtClean="0">
                <a:solidFill>
                  <a:srgbClr val="FF0000"/>
                </a:solidFill>
              </a:rPr>
              <a:t>seconda</a:t>
            </a:r>
            <a:r>
              <a:rPr lang="en-GB" sz="2000" dirty="0" smtClean="0">
                <a:solidFill>
                  <a:srgbClr val="FF0000"/>
                </a:solidFill>
              </a:rPr>
              <a:t> persona </a:t>
            </a:r>
            <a:r>
              <a:rPr lang="en-GB" sz="2000" dirty="0" err="1" smtClean="0">
                <a:solidFill>
                  <a:srgbClr val="FF0000"/>
                </a:solidFill>
              </a:rPr>
              <a:t>plurale</a:t>
            </a:r>
            <a:r>
              <a:rPr lang="en-GB" sz="2000" dirty="0" smtClean="0">
                <a:solidFill>
                  <a:srgbClr val="FF0000"/>
                </a:solidFill>
              </a:rPr>
              <a:t>!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85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Esercizio</a:t>
            </a:r>
            <a:r>
              <a:rPr lang="en-GB" dirty="0" smtClean="0"/>
              <a:t> 4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822" y="15290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1. Quando . . </a:t>
            </a:r>
            <a:r>
              <a:rPr lang="it-IT" dirty="0" smtClean="0">
                <a:solidFill>
                  <a:srgbClr val="FF0000"/>
                </a:solidFill>
              </a:rPr>
              <a:t>Ci/mi/gli/le/ecc</a:t>
            </a:r>
            <a:r>
              <a:rPr lang="it-IT" dirty="0" smtClean="0"/>
              <a:t> </a:t>
            </a:r>
            <a:r>
              <a:rPr lang="it-IT" dirty="0"/>
              <a:t>. . porti le fotografie delle vacanze?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Domani vai a Milano in macchina?  No, . . </a:t>
            </a:r>
            <a:r>
              <a:rPr lang="it-IT" dirty="0" smtClean="0">
                <a:solidFill>
                  <a:srgbClr val="FF0000"/>
                </a:solidFill>
              </a:rPr>
              <a:t>ci</a:t>
            </a:r>
            <a:r>
              <a:rPr lang="it-IT" dirty="0" smtClean="0"/>
              <a:t>. </a:t>
            </a:r>
            <a:r>
              <a:rPr lang="it-IT" dirty="0"/>
              <a:t>. vado in treno.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I miei fratelli sono in America e . . </a:t>
            </a:r>
            <a:r>
              <a:rPr lang="it-IT" dirty="0" smtClean="0">
                <a:solidFill>
                  <a:srgbClr val="FF0000"/>
                </a:solidFill>
              </a:rPr>
              <a:t>ne</a:t>
            </a:r>
            <a:r>
              <a:rPr lang="it-IT" dirty="0" smtClean="0"/>
              <a:t> </a:t>
            </a:r>
            <a:r>
              <a:rPr lang="it-IT" dirty="0"/>
              <a:t>. . sento molto la mancanza.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Avete visto il fidanzato di Valeria? Che cosa . . </a:t>
            </a:r>
            <a:r>
              <a:rPr lang="it-IT" dirty="0" smtClean="0">
                <a:solidFill>
                  <a:srgbClr val="FF0000"/>
                </a:solidFill>
              </a:rPr>
              <a:t>ne</a:t>
            </a:r>
            <a:r>
              <a:rPr lang="it-IT" dirty="0" smtClean="0"/>
              <a:t> </a:t>
            </a:r>
            <a:r>
              <a:rPr lang="it-IT" dirty="0"/>
              <a:t>. . dite?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Non ho voglia di andare a quel pranzo. E tu . . </a:t>
            </a:r>
            <a:r>
              <a:rPr lang="it-IT" dirty="0" smtClean="0">
                <a:solidFill>
                  <a:srgbClr val="FF0000"/>
                </a:solidFill>
              </a:rPr>
              <a:t>ci</a:t>
            </a:r>
            <a:r>
              <a:rPr lang="it-IT" dirty="0" smtClean="0"/>
              <a:t> </a:t>
            </a:r>
            <a:r>
              <a:rPr lang="it-IT" dirty="0"/>
              <a:t>. . vuoi andare?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Ti piace questo agnello arrosto?. . </a:t>
            </a:r>
            <a:r>
              <a:rPr lang="it-IT" dirty="0" smtClean="0">
                <a:solidFill>
                  <a:srgbClr val="FF0000"/>
                </a:solidFill>
              </a:rPr>
              <a:t>Ne</a:t>
            </a:r>
            <a:r>
              <a:rPr lang="it-IT" dirty="0" smtClean="0"/>
              <a:t>. </a:t>
            </a:r>
            <a:r>
              <a:rPr lang="it-IT" dirty="0"/>
              <a:t>. vuoi ancora?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656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</a:t>
            </a:r>
            <a:r>
              <a:rPr lang="en-GB" dirty="0" err="1" smtClean="0"/>
              <a:t>pronomi</a:t>
            </a:r>
            <a:r>
              <a:rPr lang="en-GB" dirty="0" smtClean="0"/>
              <a:t> </a:t>
            </a:r>
            <a:r>
              <a:rPr lang="en-GB" dirty="0" err="1" smtClean="0"/>
              <a:t>combinati</a:t>
            </a:r>
            <a:r>
              <a:rPr lang="en-GB" dirty="0" smtClean="0"/>
              <a:t> pp. </a:t>
            </a:r>
            <a:r>
              <a:rPr lang="en-GB" dirty="0" smtClean="0"/>
              <a:t>147-155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FF0000"/>
                </a:solidFill>
              </a:rPr>
              <a:t>Glielo</a:t>
            </a:r>
            <a:r>
              <a:rPr lang="en-GB" dirty="0" smtClean="0"/>
              <a:t> </a:t>
            </a:r>
            <a:r>
              <a:rPr lang="en-GB" dirty="0" err="1" smtClean="0"/>
              <a:t>dico</a:t>
            </a:r>
            <a:r>
              <a:rPr lang="en-GB" dirty="0"/>
              <a:t> </a:t>
            </a:r>
            <a:r>
              <a:rPr lang="en-GB" dirty="0" err="1" smtClean="0"/>
              <a:t>martedì</a:t>
            </a:r>
            <a:r>
              <a:rPr lang="en-GB" dirty="0" smtClean="0"/>
              <a:t>                      </a:t>
            </a:r>
            <a:r>
              <a:rPr lang="en-GB" dirty="0" err="1" smtClean="0">
                <a:solidFill>
                  <a:srgbClr val="FF0000"/>
                </a:solidFill>
              </a:rPr>
              <a:t>Gliene</a:t>
            </a:r>
            <a:r>
              <a:rPr lang="en-GB" dirty="0" smtClean="0"/>
              <a:t> </a:t>
            </a:r>
            <a:r>
              <a:rPr lang="en-GB" dirty="0" err="1" smtClean="0"/>
              <a:t>parlo</a:t>
            </a:r>
            <a:r>
              <a:rPr lang="en-GB" dirty="0"/>
              <a:t> </a:t>
            </a:r>
            <a:r>
              <a:rPr lang="en-GB" dirty="0" err="1"/>
              <a:t>martedì</a:t>
            </a:r>
            <a:r>
              <a:rPr lang="en-GB" dirty="0"/>
              <a:t>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Me lo</a:t>
            </a:r>
            <a:r>
              <a:rPr lang="en-GB" dirty="0" smtClean="0"/>
              <a:t> </a:t>
            </a:r>
            <a:r>
              <a:rPr lang="en-GB" dirty="0" err="1" smtClean="0"/>
              <a:t>ricordo</a:t>
            </a:r>
            <a:r>
              <a:rPr lang="en-GB" dirty="0" smtClean="0"/>
              <a:t> </a:t>
            </a:r>
            <a:r>
              <a:rPr lang="en-GB" dirty="0" err="1" smtClean="0"/>
              <a:t>benissimo</a:t>
            </a:r>
            <a:r>
              <a:rPr lang="en-GB" dirty="0" smtClean="0"/>
              <a:t>!</a:t>
            </a:r>
          </a:p>
          <a:p>
            <a:endParaRPr lang="en-GB" dirty="0"/>
          </a:p>
          <a:p>
            <a:r>
              <a:rPr lang="en-GB" dirty="0" err="1" smtClean="0">
                <a:solidFill>
                  <a:srgbClr val="FF0000"/>
                </a:solidFill>
              </a:rPr>
              <a:t>Ve</a:t>
            </a:r>
            <a:r>
              <a:rPr lang="en-GB" dirty="0" smtClean="0">
                <a:solidFill>
                  <a:srgbClr val="FF0000"/>
                </a:solidFill>
              </a:rPr>
              <a:t> ne </a:t>
            </a:r>
            <a:r>
              <a:rPr lang="en-GB" dirty="0" err="1" smtClean="0"/>
              <a:t>parlavo</a:t>
            </a:r>
            <a:r>
              <a:rPr lang="en-GB" dirty="0" smtClean="0"/>
              <a:t> la </a:t>
            </a:r>
            <a:r>
              <a:rPr lang="en-GB" dirty="0" err="1" smtClean="0"/>
              <a:t>settimana</a:t>
            </a:r>
            <a:r>
              <a:rPr lang="en-GB" dirty="0" smtClean="0"/>
              <a:t> </a:t>
            </a:r>
            <a:r>
              <a:rPr lang="en-GB" dirty="0" err="1" smtClean="0"/>
              <a:t>scorsa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Se le </a:t>
            </a:r>
            <a:r>
              <a:rPr lang="en-GB" dirty="0" smtClean="0"/>
              <a:t>lava sempre prima di </a:t>
            </a:r>
            <a:r>
              <a:rPr lang="en-GB" dirty="0" err="1" smtClean="0"/>
              <a:t>mangiare</a:t>
            </a:r>
            <a:r>
              <a:rPr lang="en-GB" dirty="0" smtClean="0"/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2728" y="5738340"/>
            <a:ext cx="378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Prova</a:t>
            </a:r>
            <a:r>
              <a:rPr lang="en-GB" dirty="0" smtClean="0">
                <a:solidFill>
                  <a:srgbClr val="FF0000"/>
                </a:solidFill>
              </a:rPr>
              <a:t> a </a:t>
            </a:r>
            <a:r>
              <a:rPr lang="en-GB" dirty="0" err="1" smtClean="0">
                <a:solidFill>
                  <a:srgbClr val="FF0000"/>
                </a:solidFill>
              </a:rPr>
              <a:t>tradurre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queste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frasi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inglese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798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Esercizio</a:t>
            </a:r>
            <a:r>
              <a:rPr lang="en-GB" dirty="0" smtClean="0"/>
              <a:t> 5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822" y="1529063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/>
              <a:t>1. Chi porta le fotocopie al preside?  – . . . . . </a:t>
            </a:r>
            <a:r>
              <a:rPr lang="it-IT" dirty="0" smtClean="0">
                <a:solidFill>
                  <a:srgbClr val="FF0000"/>
                </a:solidFill>
              </a:rPr>
              <a:t>Gliele</a:t>
            </a:r>
            <a:r>
              <a:rPr lang="it-IT" dirty="0" smtClean="0"/>
              <a:t>. </a:t>
            </a:r>
            <a:r>
              <a:rPr lang="it-IT" dirty="0"/>
              <a:t>. . porto io mentre vado in segreteria.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Chi restituisce i soldi agli zii?  – . . . . . </a:t>
            </a:r>
            <a:r>
              <a:rPr lang="it-IT" dirty="0" smtClean="0">
                <a:solidFill>
                  <a:srgbClr val="FF0000"/>
                </a:solidFill>
              </a:rPr>
              <a:t>Glieli</a:t>
            </a:r>
            <a:r>
              <a:rPr lang="it-IT" dirty="0" smtClean="0"/>
              <a:t> </a:t>
            </a:r>
            <a:r>
              <a:rPr lang="it-IT" dirty="0"/>
              <a:t>. . . . restituiremo noi domenica.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Chi scrive un biglietto di auguri a Marta?  – . . . . . . </a:t>
            </a:r>
            <a:r>
              <a:rPr lang="it-IT" dirty="0" smtClean="0"/>
              <a:t>.</a:t>
            </a:r>
            <a:r>
              <a:rPr lang="it-IT" dirty="0" smtClean="0">
                <a:solidFill>
                  <a:srgbClr val="FF0000"/>
                </a:solidFill>
              </a:rPr>
              <a:t>Glielo</a:t>
            </a:r>
            <a:r>
              <a:rPr lang="it-IT" dirty="0" smtClean="0"/>
              <a:t> </a:t>
            </a:r>
            <a:r>
              <a:rPr lang="it-IT" dirty="0"/>
              <a:t>. . . . . scrivo io volentieri.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Chi prepara la merenda ai bambini? – . . . . . </a:t>
            </a:r>
            <a:r>
              <a:rPr lang="it-IT" dirty="0" smtClean="0">
                <a:solidFill>
                  <a:srgbClr val="FF0000"/>
                </a:solidFill>
              </a:rPr>
              <a:t>Gliela</a:t>
            </a:r>
            <a:r>
              <a:rPr lang="it-IT" dirty="0" smtClean="0"/>
              <a:t> </a:t>
            </a:r>
            <a:r>
              <a:rPr lang="it-IT" dirty="0"/>
              <a:t>. . . prepara mia mamma.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Mi presti il libro di geografia? – Oggi mi serve; . . . </a:t>
            </a:r>
            <a:r>
              <a:rPr lang="it-IT" dirty="0" smtClean="0">
                <a:solidFill>
                  <a:srgbClr val="FF0000"/>
                </a:solidFill>
              </a:rPr>
              <a:t>te lo</a:t>
            </a:r>
            <a:r>
              <a:rPr lang="it-IT" dirty="0" smtClean="0"/>
              <a:t> . </a:t>
            </a:r>
            <a:r>
              <a:rPr lang="it-IT" dirty="0"/>
              <a:t>. . . presterò domani.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Ho sete, berrei una bibita. – Andiamo al bar, . . . . </a:t>
            </a:r>
            <a:r>
              <a:rPr lang="it-IT" dirty="0" smtClean="0"/>
              <a:t>.</a:t>
            </a:r>
            <a:r>
              <a:rPr lang="it-IT" dirty="0" smtClean="0">
                <a:solidFill>
                  <a:srgbClr val="FF0000"/>
                </a:solidFill>
              </a:rPr>
              <a:t>te la</a:t>
            </a:r>
            <a:r>
              <a:rPr lang="it-IT" dirty="0" smtClean="0"/>
              <a:t>. </a:t>
            </a:r>
            <a:r>
              <a:rPr lang="it-IT" dirty="0"/>
              <a:t>. . . . offro io.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7. Quando mi regali un videogioco nuovo? </a:t>
            </a:r>
            <a:r>
              <a:rPr lang="it-IT" dirty="0" smtClean="0"/>
              <a:t> – </a:t>
            </a:r>
            <a:r>
              <a:rPr lang="it-IT" dirty="0"/>
              <a:t>. . . . . </a:t>
            </a:r>
            <a:r>
              <a:rPr lang="it-IT" dirty="0" smtClean="0">
                <a:solidFill>
                  <a:srgbClr val="FF0000"/>
                </a:solidFill>
              </a:rPr>
              <a:t>Te lo</a:t>
            </a:r>
            <a:r>
              <a:rPr lang="it-IT" dirty="0" smtClean="0"/>
              <a:t> </a:t>
            </a:r>
            <a:r>
              <a:rPr lang="it-IT" dirty="0"/>
              <a:t>. . . . . regalerò per il tuo compleanno.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518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 </a:t>
            </a:r>
            <a:r>
              <a:rPr lang="en-GB" dirty="0" smtClean="0"/>
              <a:t>week 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0207"/>
            <a:ext cx="10515600" cy="4351338"/>
          </a:xfrm>
        </p:spPr>
        <p:txBody>
          <a:bodyPr/>
          <a:lstStyle/>
          <a:p>
            <a:r>
              <a:rPr lang="en-GB" dirty="0" smtClean="0"/>
              <a:t>Il </a:t>
            </a:r>
            <a:r>
              <a:rPr lang="en-GB" dirty="0" err="1" smtClean="0"/>
              <a:t>condizionale</a:t>
            </a:r>
            <a:r>
              <a:rPr lang="en-GB" dirty="0" smtClean="0"/>
              <a:t> (</a:t>
            </a:r>
            <a:r>
              <a:rPr lang="en-GB" dirty="0" err="1" smtClean="0"/>
              <a:t>capitolo</a:t>
            </a:r>
            <a:r>
              <a:rPr lang="en-GB" dirty="0" smtClean="0"/>
              <a:t> 21)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63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 </a:t>
            </a:r>
            <a:r>
              <a:rPr lang="en-GB" dirty="0" err="1" smtClean="0"/>
              <a:t>pronomi</a:t>
            </a:r>
            <a:r>
              <a:rPr lang="en-GB" dirty="0" smtClean="0"/>
              <a:t> </a:t>
            </a:r>
            <a:r>
              <a:rPr lang="en-GB" dirty="0" err="1" smtClean="0"/>
              <a:t>personali</a:t>
            </a:r>
            <a:r>
              <a:rPr lang="en-GB" dirty="0" smtClean="0"/>
              <a:t> </a:t>
            </a:r>
            <a:r>
              <a:rPr lang="en-GB" dirty="0" err="1" smtClean="0"/>
              <a:t>soggetto</a:t>
            </a:r>
            <a:r>
              <a:rPr lang="en-GB" dirty="0" smtClean="0"/>
              <a:t> (</a:t>
            </a:r>
            <a:r>
              <a:rPr lang="en-GB" dirty="0" smtClean="0"/>
              <a:t>pp124-126)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1</a:t>
            </a:r>
            <a:r>
              <a:rPr lang="it-IT" dirty="0"/>
              <a:t>. </a:t>
            </a:r>
            <a:r>
              <a:rPr lang="it-IT" strike="sngStrike" dirty="0"/>
              <a:t>Io</a:t>
            </a:r>
            <a:r>
              <a:rPr lang="it-IT" dirty="0"/>
              <a:t> sono italiano, e tu?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</a:t>
            </a:r>
            <a:r>
              <a:rPr lang="it-IT" strike="sngStrike" dirty="0"/>
              <a:t>Io</a:t>
            </a:r>
            <a:r>
              <a:rPr lang="it-IT" dirty="0"/>
              <a:t> avevo un gatto che si chiamava Ulisse e </a:t>
            </a:r>
            <a:r>
              <a:rPr lang="it-IT" strike="sngStrike" dirty="0"/>
              <a:t>lui</a:t>
            </a:r>
            <a:r>
              <a:rPr lang="it-IT" dirty="0"/>
              <a:t> era rosso e bianco.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Oggi </a:t>
            </a:r>
            <a:r>
              <a:rPr lang="it-IT" strike="sngStrike" dirty="0"/>
              <a:t>io</a:t>
            </a:r>
            <a:r>
              <a:rPr lang="it-IT" dirty="0"/>
              <a:t> devo lavare i piatti.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Oggi devo lavare i piatti io.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</a:t>
            </a:r>
            <a:r>
              <a:rPr lang="it-IT" strike="sngStrike" dirty="0"/>
              <a:t>Noi</a:t>
            </a:r>
            <a:r>
              <a:rPr lang="it-IT" dirty="0"/>
              <a:t> abbiamo affittato una casa nuova e </a:t>
            </a:r>
            <a:r>
              <a:rPr lang="it-IT" strike="sngStrike" dirty="0"/>
              <a:t>noi</a:t>
            </a:r>
            <a:r>
              <a:rPr lang="it-IT" dirty="0"/>
              <a:t> domani traslocheremo.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6. Non è lui che ha vinto la gara, ma quel ragazzo biondo che è seduto là.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943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Pronomi</a:t>
            </a:r>
            <a:r>
              <a:rPr lang="en-GB" dirty="0" smtClean="0"/>
              <a:t> </a:t>
            </a:r>
            <a:r>
              <a:rPr lang="en-GB" dirty="0" err="1" smtClean="0"/>
              <a:t>riflessivi</a:t>
            </a:r>
            <a:r>
              <a:rPr lang="en-GB" dirty="0" smtClean="0"/>
              <a:t> e </a:t>
            </a:r>
            <a:r>
              <a:rPr lang="en-GB" dirty="0" err="1" smtClean="0">
                <a:solidFill>
                  <a:srgbClr val="FF0000"/>
                </a:solidFill>
              </a:rPr>
              <a:t>reciproci</a:t>
            </a:r>
            <a:r>
              <a:rPr lang="en-GB" dirty="0" smtClean="0"/>
              <a:t> (</a:t>
            </a:r>
            <a:r>
              <a:rPr lang="en-GB" dirty="0" smtClean="0"/>
              <a:t>pp127-129)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Mi</a:t>
            </a:r>
            <a:r>
              <a:rPr lang="en-GB" dirty="0" smtClean="0"/>
              <a:t> </a:t>
            </a:r>
            <a:r>
              <a:rPr lang="en-GB" dirty="0" err="1" smtClean="0"/>
              <a:t>specchio</a:t>
            </a:r>
            <a:endParaRPr lang="en-GB" dirty="0" smtClean="0"/>
          </a:p>
          <a:p>
            <a:r>
              <a:rPr lang="en-GB" dirty="0" smtClean="0"/>
              <a:t>Ti </a:t>
            </a:r>
            <a:r>
              <a:rPr lang="en-GB" dirty="0" err="1" smtClean="0"/>
              <a:t>specchi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Si</a:t>
            </a:r>
            <a:r>
              <a:rPr lang="en-GB" dirty="0" smtClean="0"/>
              <a:t> </a:t>
            </a:r>
            <a:r>
              <a:rPr lang="en-GB" dirty="0" err="1" smtClean="0"/>
              <a:t>specchia</a:t>
            </a:r>
            <a:endParaRPr lang="en-GB" dirty="0" smtClean="0"/>
          </a:p>
          <a:p>
            <a:r>
              <a:rPr lang="en-GB" dirty="0" smtClean="0"/>
              <a:t>Ci </a:t>
            </a:r>
            <a:r>
              <a:rPr lang="en-GB" dirty="0" err="1" smtClean="0"/>
              <a:t>specchiamo</a:t>
            </a:r>
            <a:endParaRPr lang="en-GB" dirty="0" smtClean="0"/>
          </a:p>
          <a:p>
            <a:r>
              <a:rPr lang="en-GB" dirty="0" smtClean="0"/>
              <a:t>Vi </a:t>
            </a:r>
            <a:r>
              <a:rPr lang="en-GB" dirty="0" err="1" smtClean="0"/>
              <a:t>specchiate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Si</a:t>
            </a:r>
            <a:r>
              <a:rPr lang="en-GB" dirty="0" smtClean="0"/>
              <a:t> </a:t>
            </a:r>
            <a:r>
              <a:rPr lang="en-GB" dirty="0" err="1" smtClean="0"/>
              <a:t>specchiano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70141" y="1825625"/>
            <a:ext cx="1893339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Ci </a:t>
            </a:r>
            <a:r>
              <a:rPr lang="en-GB" sz="2800" dirty="0" err="1" smtClean="0"/>
              <a:t>sentiamo</a:t>
            </a:r>
            <a:endParaRPr lang="en-GB" sz="2800" dirty="0" smtClean="0"/>
          </a:p>
          <a:p>
            <a:r>
              <a:rPr lang="en-GB" sz="2800" dirty="0" smtClean="0"/>
              <a:t>Vi </a:t>
            </a:r>
            <a:r>
              <a:rPr lang="en-GB" sz="2800" dirty="0" err="1" smtClean="0"/>
              <a:t>sentite</a:t>
            </a:r>
            <a:r>
              <a:rPr lang="en-GB" sz="2800" dirty="0" smtClean="0"/>
              <a:t> </a:t>
            </a:r>
          </a:p>
          <a:p>
            <a:r>
              <a:rPr lang="en-GB" sz="2800" dirty="0" smtClean="0"/>
              <a:t>Si </a:t>
            </a:r>
            <a:r>
              <a:rPr lang="en-GB" sz="2800" dirty="0" err="1" smtClean="0"/>
              <a:t>sentono</a:t>
            </a:r>
            <a:endParaRPr lang="en-GB" sz="2800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87734" y="1352134"/>
            <a:ext cx="351352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FF0000"/>
                </a:solidFill>
              </a:rPr>
              <a:t>Stesse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forme</a:t>
            </a:r>
            <a:r>
              <a:rPr lang="en-GB" sz="2000" dirty="0" smtClean="0">
                <a:solidFill>
                  <a:srgbClr val="FF0000"/>
                </a:solidFill>
              </a:rPr>
              <a:t> ma solo al </a:t>
            </a:r>
            <a:r>
              <a:rPr lang="en-GB" sz="2000" dirty="0" err="1" smtClean="0">
                <a:solidFill>
                  <a:srgbClr val="FF0000"/>
                </a:solidFill>
              </a:rPr>
              <a:t>plurale</a:t>
            </a:r>
            <a:r>
              <a:rPr lang="en-GB" sz="2000" dirty="0" smtClean="0">
                <a:solidFill>
                  <a:srgbClr val="FF0000"/>
                </a:solidFill>
              </a:rPr>
              <a:t>!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5215519"/>
            <a:ext cx="9302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Attenzione</a:t>
            </a:r>
            <a:r>
              <a:rPr lang="en-GB" dirty="0" smtClean="0">
                <a:solidFill>
                  <a:srgbClr val="FF0000"/>
                </a:solidFill>
              </a:rPr>
              <a:t>! </a:t>
            </a:r>
            <a:r>
              <a:rPr lang="en-GB" dirty="0" smtClean="0"/>
              <a:t>Non solo </a:t>
            </a:r>
            <a:r>
              <a:rPr lang="en-GB" dirty="0" err="1" smtClean="0"/>
              <a:t>nel</a:t>
            </a:r>
            <a:r>
              <a:rPr lang="en-GB" dirty="0" smtClean="0"/>
              <a:t> </a:t>
            </a:r>
            <a:r>
              <a:rPr lang="en-GB" dirty="0" err="1" smtClean="0"/>
              <a:t>senso</a:t>
            </a:r>
            <a:r>
              <a:rPr lang="en-GB" dirty="0" smtClean="0"/>
              <a:t> “</a:t>
            </a:r>
            <a:r>
              <a:rPr lang="en-GB" dirty="0" err="1" smtClean="0"/>
              <a:t>riflessivo</a:t>
            </a:r>
            <a:r>
              <a:rPr lang="en-GB" dirty="0" smtClean="0"/>
              <a:t>”, </a:t>
            </a:r>
            <a:r>
              <a:rPr lang="en-GB" dirty="0" smtClean="0"/>
              <a:t>ma </a:t>
            </a:r>
            <a:r>
              <a:rPr lang="en-GB" dirty="0" err="1" smtClean="0"/>
              <a:t>anche</a:t>
            </a:r>
            <a:r>
              <a:rPr lang="en-GB" dirty="0" smtClean="0"/>
              <a:t> </a:t>
            </a:r>
            <a:r>
              <a:rPr lang="en-GB" dirty="0" err="1" smtClean="0"/>
              <a:t>verbi</a:t>
            </a:r>
            <a:r>
              <a:rPr lang="en-GB" dirty="0" smtClean="0"/>
              <a:t> come </a:t>
            </a:r>
            <a:r>
              <a:rPr lang="en-GB" dirty="0" err="1" smtClean="0"/>
              <a:t>comportarsi</a:t>
            </a:r>
            <a:r>
              <a:rPr lang="en-GB" dirty="0" smtClean="0"/>
              <a:t>, </a:t>
            </a:r>
            <a:r>
              <a:rPr lang="en-GB" dirty="0" err="1" smtClean="0"/>
              <a:t>laurearsi</a:t>
            </a:r>
            <a:r>
              <a:rPr lang="en-GB" dirty="0" smtClean="0"/>
              <a:t>, </a:t>
            </a:r>
            <a:r>
              <a:rPr lang="en-GB" dirty="0" err="1" smtClean="0"/>
              <a:t>eccetera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573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Pronomi</a:t>
            </a:r>
            <a:r>
              <a:rPr lang="en-GB" dirty="0"/>
              <a:t> </a:t>
            </a:r>
            <a:r>
              <a:rPr lang="en-GB" dirty="0" err="1" smtClean="0"/>
              <a:t>oggetto</a:t>
            </a:r>
            <a:r>
              <a:rPr lang="en-GB" dirty="0" smtClean="0"/>
              <a:t> </a:t>
            </a:r>
            <a:r>
              <a:rPr lang="en-GB" dirty="0" err="1" smtClean="0"/>
              <a:t>diretti</a:t>
            </a:r>
            <a:r>
              <a:rPr lang="en-GB" dirty="0" smtClean="0"/>
              <a:t> (DO) e </a:t>
            </a:r>
            <a:r>
              <a:rPr lang="en-GB" dirty="0" err="1" smtClean="0"/>
              <a:t>indiretti</a:t>
            </a:r>
            <a:r>
              <a:rPr lang="en-GB" dirty="0" smtClean="0"/>
              <a:t> (IDO) </a:t>
            </a:r>
            <a:r>
              <a:rPr lang="en-GB" sz="4000" dirty="0" smtClean="0"/>
              <a:t>pp </a:t>
            </a:r>
            <a:r>
              <a:rPr lang="en-GB" sz="4000" dirty="0" smtClean="0"/>
              <a:t>129- 137</a:t>
            </a:r>
            <a:endParaRPr lang="en-GB" dirty="0"/>
          </a:p>
        </p:txBody>
      </p:sp>
      <p:sp>
        <p:nvSpPr>
          <p:cNvPr id="5" name="Right Brace 4"/>
          <p:cNvSpPr/>
          <p:nvPr/>
        </p:nvSpPr>
        <p:spPr>
          <a:xfrm>
            <a:off x="1519469" y="2222974"/>
            <a:ext cx="647081" cy="34468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150074" y="3522622"/>
            <a:ext cx="364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chiama</a:t>
            </a:r>
            <a:r>
              <a:rPr lang="en-GB" sz="2800" dirty="0" smtClean="0"/>
              <a:t> </a:t>
            </a:r>
            <a:r>
              <a:rPr lang="en-GB" sz="2800" dirty="0" err="1" smtClean="0"/>
              <a:t>domani</a:t>
            </a:r>
            <a:r>
              <a:rPr lang="en-GB" sz="2800" dirty="0" smtClean="0"/>
              <a:t> </a:t>
            </a:r>
            <a:r>
              <a:rPr lang="en-GB" sz="2800" dirty="0" err="1" smtClean="0"/>
              <a:t>mattina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57582" y="2130427"/>
            <a:ext cx="58862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Mi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Ti</a:t>
            </a:r>
            <a:br>
              <a:rPr lang="en-GB" sz="2800" dirty="0" smtClean="0"/>
            </a:br>
            <a:r>
              <a:rPr lang="en-GB" sz="2800" u="sng" dirty="0" smtClean="0"/>
              <a:t>Lo</a:t>
            </a:r>
            <a:br>
              <a:rPr lang="en-GB" sz="2800" u="sng" dirty="0" smtClean="0"/>
            </a:br>
            <a:r>
              <a:rPr lang="en-GB" sz="2800" u="sng" dirty="0" smtClean="0"/>
              <a:t>La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Ci</a:t>
            </a:r>
            <a:br>
              <a:rPr lang="en-GB" sz="2800" dirty="0" smtClean="0"/>
            </a:br>
            <a:r>
              <a:rPr lang="en-GB" sz="2800" dirty="0" smtClean="0"/>
              <a:t>Vi</a:t>
            </a:r>
            <a:br>
              <a:rPr lang="en-GB" sz="2800" dirty="0" smtClean="0"/>
            </a:br>
            <a:r>
              <a:rPr lang="en-GB" sz="2800" u="sng" dirty="0" smtClean="0"/>
              <a:t>Li</a:t>
            </a:r>
            <a:br>
              <a:rPr lang="en-GB" sz="2800" u="sng" dirty="0" smtClean="0"/>
            </a:br>
            <a:r>
              <a:rPr lang="en-GB" sz="2800" u="sng" dirty="0" smtClean="0"/>
              <a:t>Le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7777787" y="2172951"/>
            <a:ext cx="647081" cy="3610011"/>
          </a:xfrm>
          <a:prstGeom prst="rightBrace">
            <a:avLst>
              <a:gd name="adj1" fmla="val 3506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390239" y="3481432"/>
            <a:ext cx="3790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telefona</a:t>
            </a:r>
            <a:r>
              <a:rPr lang="en-GB" sz="2800" dirty="0" smtClean="0"/>
              <a:t> </a:t>
            </a:r>
            <a:r>
              <a:rPr lang="en-GB" sz="2800" dirty="0" err="1" smtClean="0"/>
              <a:t>domani</a:t>
            </a:r>
            <a:r>
              <a:rPr lang="en-GB" sz="2800" dirty="0" smtClean="0"/>
              <a:t> </a:t>
            </a:r>
            <a:r>
              <a:rPr lang="en-GB" sz="2800" dirty="0" err="1" smtClean="0"/>
              <a:t>mattina</a:t>
            </a:r>
            <a:endParaRPr lang="en-GB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998011" y="2130427"/>
            <a:ext cx="116313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Mi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Ti</a:t>
            </a:r>
            <a:br>
              <a:rPr lang="en-GB" sz="2800" dirty="0" smtClean="0"/>
            </a:br>
            <a:r>
              <a:rPr lang="en-GB" sz="2800" u="sng" dirty="0" err="1" smtClean="0"/>
              <a:t>Gli</a:t>
            </a:r>
            <a:r>
              <a:rPr lang="en-GB" sz="2800" u="sng" dirty="0" smtClean="0"/>
              <a:t/>
            </a:r>
            <a:br>
              <a:rPr lang="en-GB" sz="2800" u="sng" dirty="0" smtClean="0"/>
            </a:br>
            <a:r>
              <a:rPr lang="en-GB" sz="2800" u="sng" dirty="0" smtClean="0"/>
              <a:t>Le </a:t>
            </a:r>
            <a:br>
              <a:rPr lang="en-GB" sz="2800" u="sng" dirty="0" smtClean="0"/>
            </a:br>
            <a:r>
              <a:rPr lang="en-GB" sz="2800" dirty="0" smtClean="0"/>
              <a:t>Ci</a:t>
            </a:r>
            <a:br>
              <a:rPr lang="en-GB" sz="2800" dirty="0" smtClean="0"/>
            </a:br>
            <a:r>
              <a:rPr lang="en-GB" sz="2800" dirty="0" smtClean="0"/>
              <a:t>Vi</a:t>
            </a:r>
            <a:br>
              <a:rPr lang="en-GB" sz="2800" dirty="0" smtClean="0"/>
            </a:br>
            <a:r>
              <a:rPr lang="en-GB" sz="2800" u="sng" dirty="0" err="1" smtClean="0">
                <a:solidFill>
                  <a:srgbClr val="FF0000"/>
                </a:solidFill>
              </a:rPr>
              <a:t>Gli</a:t>
            </a:r>
            <a:r>
              <a:rPr lang="en-GB" sz="2800" u="sng" dirty="0" smtClean="0">
                <a:solidFill>
                  <a:srgbClr val="FF0000"/>
                </a:solidFill>
              </a:rPr>
              <a:t> /</a:t>
            </a:r>
          </a:p>
          <a:p>
            <a:r>
              <a:rPr lang="en-GB" sz="2800" u="sng" dirty="0" smtClean="0">
                <a:solidFill>
                  <a:srgbClr val="FF0000"/>
                </a:solidFill>
              </a:rPr>
              <a:t> …</a:t>
            </a:r>
            <a:r>
              <a:rPr lang="en-GB" sz="2800" u="sng" dirty="0" err="1" smtClean="0">
                <a:solidFill>
                  <a:srgbClr val="FF0000"/>
                </a:solidFill>
              </a:rPr>
              <a:t>Loro</a:t>
            </a:r>
            <a:endParaRPr lang="en-GB" sz="2800" u="sng" dirty="0" smtClean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05938" y="5947719"/>
            <a:ext cx="2875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! Per </a:t>
            </a:r>
            <a:r>
              <a:rPr lang="en-GB" sz="2000" dirty="0">
                <a:solidFill>
                  <a:srgbClr val="FF0000"/>
                </a:solidFill>
              </a:rPr>
              <a:t>le </a:t>
            </a:r>
            <a:r>
              <a:rPr lang="en-GB" sz="2000" dirty="0" err="1">
                <a:solidFill>
                  <a:srgbClr val="FF0000"/>
                </a:solidFill>
              </a:rPr>
              <a:t>forme</a:t>
            </a:r>
            <a:r>
              <a:rPr lang="en-GB" sz="2000" dirty="0">
                <a:solidFill>
                  <a:srgbClr val="FF0000"/>
                </a:solidFill>
              </a:rPr>
              <a:t>: </a:t>
            </a:r>
            <a:r>
              <a:rPr lang="en-GB" sz="2000" dirty="0" err="1">
                <a:solidFill>
                  <a:srgbClr val="FF0000"/>
                </a:solidFill>
              </a:rPr>
              <a:t>pagina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130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08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Quiz! 1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A) </a:t>
            </a:r>
            <a:r>
              <a:rPr lang="en-GB" dirty="0" err="1" smtClean="0"/>
              <a:t>Abbiamo</a:t>
            </a:r>
            <a:r>
              <a:rPr lang="en-GB" dirty="0" smtClean="0"/>
              <a:t> </a:t>
            </a:r>
            <a:r>
              <a:rPr lang="en-GB" dirty="0" err="1" smtClean="0"/>
              <a:t>finito</a:t>
            </a:r>
            <a:r>
              <a:rPr lang="en-GB" dirty="0" smtClean="0"/>
              <a:t> il latte e i biscotti!</a:t>
            </a:r>
          </a:p>
          <a:p>
            <a:pPr marL="0" indent="0">
              <a:buNone/>
            </a:pPr>
            <a:r>
              <a:rPr lang="en-GB" dirty="0" smtClean="0"/>
              <a:t>B) 	- Li </a:t>
            </a:r>
            <a:r>
              <a:rPr lang="en-GB" dirty="0" err="1" smtClean="0"/>
              <a:t>compro</a:t>
            </a:r>
            <a:r>
              <a:rPr lang="en-GB" dirty="0" smtClean="0"/>
              <a:t>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torno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-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compro</a:t>
            </a:r>
            <a:r>
              <a:rPr lang="en-GB" dirty="0" smtClean="0"/>
              <a:t>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torno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8448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Quiz! 2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A) </a:t>
            </a:r>
            <a:r>
              <a:rPr lang="en-GB" dirty="0" err="1" smtClean="0"/>
              <a:t>Quando</a:t>
            </a:r>
            <a:r>
              <a:rPr lang="en-GB" dirty="0" smtClean="0"/>
              <a:t> </a:t>
            </a:r>
            <a:r>
              <a:rPr lang="en-GB" dirty="0" err="1" smtClean="0"/>
              <a:t>andate</a:t>
            </a:r>
            <a:r>
              <a:rPr lang="en-GB" dirty="0" smtClean="0"/>
              <a:t> a </a:t>
            </a:r>
            <a:r>
              <a:rPr lang="en-GB" dirty="0" err="1" smtClean="0"/>
              <a:t>cena</a:t>
            </a:r>
            <a:r>
              <a:rPr lang="en-GB" dirty="0" smtClean="0"/>
              <a:t> con Mario?</a:t>
            </a:r>
          </a:p>
          <a:p>
            <a:pPr marL="0" indent="0">
              <a:buNone/>
            </a:pPr>
            <a:r>
              <a:rPr lang="en-GB" dirty="0" smtClean="0"/>
              <a:t>B) 	- Lo </a:t>
            </a:r>
            <a:r>
              <a:rPr lang="en-GB" dirty="0" err="1" smtClean="0"/>
              <a:t>vediamo</a:t>
            </a:r>
            <a:r>
              <a:rPr lang="en-GB" dirty="0" smtClean="0"/>
              <a:t> </a:t>
            </a:r>
            <a:r>
              <a:rPr lang="en-GB" dirty="0" err="1" smtClean="0"/>
              <a:t>stasera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-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vediamo</a:t>
            </a:r>
            <a:r>
              <a:rPr lang="en-GB" dirty="0" smtClean="0"/>
              <a:t> </a:t>
            </a:r>
            <a:r>
              <a:rPr lang="en-GB" dirty="0" err="1" smtClean="0"/>
              <a:t>stasera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5094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Quiz! 3	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A) Claudio non </a:t>
            </a:r>
            <a:r>
              <a:rPr lang="en-GB" dirty="0" err="1" smtClean="0"/>
              <a:t>riesce</a:t>
            </a:r>
            <a:r>
              <a:rPr lang="en-GB" dirty="0" smtClean="0"/>
              <a:t> a fare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esercizi</a:t>
            </a:r>
            <a:r>
              <a:rPr lang="en-GB" dirty="0" smtClean="0"/>
              <a:t> di </a:t>
            </a:r>
            <a:r>
              <a:rPr lang="en-GB" dirty="0" err="1" smtClean="0"/>
              <a:t>grammatica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B) 	- Lo </a:t>
            </a:r>
            <a:r>
              <a:rPr lang="en-GB" dirty="0" err="1" smtClean="0"/>
              <a:t>aiuto</a:t>
            </a:r>
            <a:r>
              <a:rPr lang="en-GB" dirty="0" smtClean="0"/>
              <a:t>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stasera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-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aiuto</a:t>
            </a:r>
            <a:r>
              <a:rPr lang="en-GB" dirty="0" smtClean="0"/>
              <a:t> </a:t>
            </a:r>
            <a:r>
              <a:rPr lang="en-GB" dirty="0" err="1" smtClean="0"/>
              <a:t>io</a:t>
            </a:r>
            <a:r>
              <a:rPr lang="en-GB" dirty="0" smtClean="0"/>
              <a:t> </a:t>
            </a:r>
            <a:r>
              <a:rPr lang="en-GB" dirty="0" err="1" smtClean="0"/>
              <a:t>stasera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02620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 </a:t>
            </a:r>
            <a:r>
              <a:rPr lang="en-GB" dirty="0" err="1" smtClean="0"/>
              <a:t>posizione</a:t>
            </a:r>
            <a:r>
              <a:rPr lang="en-GB" dirty="0" smtClean="0"/>
              <a:t> </a:t>
            </a:r>
            <a:r>
              <a:rPr lang="en-GB" dirty="0" err="1" smtClean="0"/>
              <a:t>dei</a:t>
            </a:r>
            <a:r>
              <a:rPr lang="en-GB" dirty="0" smtClean="0"/>
              <a:t> </a:t>
            </a:r>
            <a:r>
              <a:rPr lang="en-GB" dirty="0" err="1" smtClean="0"/>
              <a:t>pronomi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Di </a:t>
            </a:r>
            <a:r>
              <a:rPr lang="en-GB" dirty="0" err="1" smtClean="0"/>
              <a:t>solito</a:t>
            </a:r>
            <a:r>
              <a:rPr lang="en-GB" dirty="0" smtClean="0"/>
              <a:t> precede il </a:t>
            </a:r>
            <a:r>
              <a:rPr lang="en-GB" dirty="0" err="1" smtClean="0"/>
              <a:t>verbo</a:t>
            </a:r>
            <a:r>
              <a:rPr lang="en-GB" dirty="0" smtClean="0"/>
              <a:t> (mi </a:t>
            </a:r>
            <a:r>
              <a:rPr lang="en-GB" dirty="0" err="1" smtClean="0"/>
              <a:t>aiuta</a:t>
            </a:r>
            <a:r>
              <a:rPr lang="en-GB" dirty="0" smtClean="0"/>
              <a:t>, lo </a:t>
            </a:r>
            <a:r>
              <a:rPr lang="en-GB" dirty="0" err="1" smtClean="0"/>
              <a:t>riconosco</a:t>
            </a:r>
            <a:r>
              <a:rPr lang="en-GB" dirty="0" smtClean="0"/>
              <a:t>, mi </a:t>
            </a:r>
            <a:r>
              <a:rPr lang="en-GB" dirty="0" err="1" smtClean="0"/>
              <a:t>chiama</a:t>
            </a:r>
            <a:r>
              <a:rPr lang="en-GB" dirty="0" smtClean="0"/>
              <a:t>, </a:t>
            </a:r>
            <a:r>
              <a:rPr lang="en-GB" dirty="0" err="1" smtClean="0"/>
              <a:t>ecc</a:t>
            </a:r>
            <a:r>
              <a:rPr lang="en-GB" dirty="0" smtClean="0"/>
              <a:t>) ma </a:t>
            </a:r>
            <a:r>
              <a:rPr lang="en-GB" dirty="0" err="1" smtClean="0"/>
              <a:t>dopo</a:t>
            </a:r>
            <a:r>
              <a:rPr lang="en-GB" dirty="0" smtClean="0"/>
              <a:t> le </a:t>
            </a:r>
            <a:r>
              <a:rPr lang="en-GB" dirty="0" err="1" smtClean="0"/>
              <a:t>forme</a:t>
            </a:r>
            <a:r>
              <a:rPr lang="en-GB" dirty="0" smtClean="0"/>
              <a:t> indefinite e </a:t>
            </a:r>
            <a:r>
              <a:rPr lang="en-GB" dirty="0" err="1" smtClean="0"/>
              <a:t>gli</a:t>
            </a:r>
            <a:r>
              <a:rPr lang="en-GB" dirty="0" smtClean="0"/>
              <a:t> </a:t>
            </a:r>
            <a:r>
              <a:rPr lang="en-GB" dirty="0" err="1" smtClean="0"/>
              <a:t>imperativi</a:t>
            </a:r>
            <a:r>
              <a:rPr lang="en-GB" dirty="0" smtClean="0"/>
              <a:t> (</a:t>
            </a:r>
            <a:r>
              <a:rPr lang="en-GB" dirty="0" err="1" smtClean="0"/>
              <a:t>vedi</a:t>
            </a:r>
            <a:r>
              <a:rPr lang="en-GB" dirty="0" smtClean="0"/>
              <a:t> pp </a:t>
            </a:r>
            <a:r>
              <a:rPr lang="en-GB" dirty="0" smtClean="0"/>
              <a:t>142-144).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Non </a:t>
            </a:r>
            <a:r>
              <a:rPr lang="en-GB" dirty="0" err="1"/>
              <a:t>riesco</a:t>
            </a:r>
            <a:r>
              <a:rPr lang="en-GB" dirty="0"/>
              <a:t> a </a:t>
            </a:r>
            <a:r>
              <a:rPr lang="en-GB" dirty="0" err="1"/>
              <a:t>chiamarlo</a:t>
            </a:r>
            <a:endParaRPr lang="en-GB" dirty="0"/>
          </a:p>
          <a:p>
            <a:r>
              <a:rPr lang="en-GB" dirty="0"/>
              <a:t>Non </a:t>
            </a:r>
            <a:r>
              <a:rPr lang="en-GB" dirty="0" err="1"/>
              <a:t>riesco</a:t>
            </a:r>
            <a:r>
              <a:rPr lang="en-GB" dirty="0"/>
              <a:t> a </a:t>
            </a:r>
            <a:r>
              <a:rPr lang="en-GB" dirty="0" err="1"/>
              <a:t>telefonargli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Non ti </a:t>
            </a:r>
            <a:r>
              <a:rPr lang="en-GB" dirty="0" err="1" smtClean="0"/>
              <a:t>preoccupare</a:t>
            </a:r>
            <a:r>
              <a:rPr lang="en-GB" dirty="0" smtClean="0"/>
              <a:t>/non </a:t>
            </a:r>
            <a:r>
              <a:rPr lang="en-GB" dirty="0" err="1" smtClean="0"/>
              <a:t>preoccuparti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364627" y="3303374"/>
            <a:ext cx="2956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posizioni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invariabili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4627" y="4650260"/>
            <a:ext cx="2773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>
                <a:solidFill>
                  <a:srgbClr val="FF0000"/>
                </a:solidFill>
              </a:rPr>
              <a:t>posizioni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err="1" smtClean="0">
                <a:solidFill>
                  <a:srgbClr val="FF0000"/>
                </a:solidFill>
              </a:rPr>
              <a:t>variabili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96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Esercizio</a:t>
            </a:r>
            <a:r>
              <a:rPr lang="en-GB" dirty="0" smtClean="0"/>
              <a:t> 2		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016" y="146316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1. Sono ammalata da due giorni e mia mamma vuole </a:t>
            </a:r>
            <a:r>
              <a:rPr lang="it-IT" dirty="0" smtClean="0"/>
              <a:t>portar</a:t>
            </a:r>
            <a:r>
              <a:rPr lang="it-IT" dirty="0" smtClean="0">
                <a:solidFill>
                  <a:srgbClr val="FF0000"/>
                </a:solidFill>
              </a:rPr>
              <a:t>mi</a:t>
            </a:r>
            <a:r>
              <a:rPr lang="it-IT" dirty="0" smtClean="0"/>
              <a:t> </a:t>
            </a:r>
            <a:r>
              <a:rPr lang="it-IT" dirty="0"/>
              <a:t>. . . . dal medico.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2. Il gatto è in casa, ma io non riesco a </a:t>
            </a:r>
            <a:r>
              <a:rPr lang="it-IT" dirty="0" smtClean="0"/>
              <a:t>trovar</a:t>
            </a:r>
            <a:r>
              <a:rPr lang="it-IT" dirty="0" smtClean="0">
                <a:solidFill>
                  <a:srgbClr val="FF0000"/>
                </a:solidFill>
              </a:rPr>
              <a:t>lo</a:t>
            </a:r>
            <a:r>
              <a:rPr lang="it-IT" dirty="0" smtClean="0"/>
              <a:t> </a:t>
            </a:r>
            <a:r>
              <a:rPr lang="it-IT" dirty="0"/>
              <a:t>. . . . 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3. Perché i vostri genitori vogliono </a:t>
            </a:r>
            <a:r>
              <a:rPr lang="it-IT" dirty="0" smtClean="0"/>
              <a:t>portar</a:t>
            </a:r>
            <a:r>
              <a:rPr lang="it-IT" dirty="0" smtClean="0">
                <a:solidFill>
                  <a:srgbClr val="FF0000"/>
                </a:solidFill>
              </a:rPr>
              <a:t>vi</a:t>
            </a:r>
            <a:r>
              <a:rPr lang="it-IT" dirty="0" smtClean="0"/>
              <a:t> </a:t>
            </a:r>
            <a:r>
              <a:rPr lang="it-IT" dirty="0"/>
              <a:t>. . . . in montagna, se non vi piace?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4. Non ho capito questa spiegazione anche se la professoressa . . </a:t>
            </a:r>
            <a:r>
              <a:rPr lang="it-IT" dirty="0" smtClean="0">
                <a:solidFill>
                  <a:srgbClr val="FF0000"/>
                </a:solidFill>
              </a:rPr>
              <a:t>l’</a:t>
            </a:r>
            <a:r>
              <a:rPr lang="it-IT" dirty="0" smtClean="0"/>
              <a:t>. </a:t>
            </a:r>
            <a:r>
              <a:rPr lang="it-IT" dirty="0"/>
              <a:t>ha ripetuta due volte.</a:t>
            </a:r>
            <a:endParaRPr lang="en-GB" dirty="0"/>
          </a:p>
          <a:p>
            <a:pPr marL="0" indent="0">
              <a:buNone/>
            </a:pPr>
            <a:r>
              <a:rPr lang="it-IT" dirty="0"/>
              <a:t>5. Le rose erano appassite e . </a:t>
            </a:r>
            <a:r>
              <a:rPr lang="it-IT" dirty="0" smtClean="0">
                <a:solidFill>
                  <a:srgbClr val="FF0000"/>
                </a:solidFill>
              </a:rPr>
              <a:t>le</a:t>
            </a:r>
            <a:r>
              <a:rPr lang="it-IT" dirty="0" smtClean="0"/>
              <a:t> </a:t>
            </a:r>
            <a:r>
              <a:rPr lang="it-IT" dirty="0"/>
              <a:t>. ho buttate via.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6593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921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Pronomi personali</vt:lpstr>
      <vt:lpstr>I pronomi personali soggetto (pp124-126)</vt:lpstr>
      <vt:lpstr>Pronomi riflessivi e reciproci (pp127-129)</vt:lpstr>
      <vt:lpstr>Pronomi oggetto diretti (DO) e indiretti (IDO) pp 129- 137</vt:lpstr>
      <vt:lpstr>Quiz! 1     </vt:lpstr>
      <vt:lpstr>Quiz! 2     </vt:lpstr>
      <vt:lpstr>Quiz! 3     </vt:lpstr>
      <vt:lpstr>La posizione dei pronomi</vt:lpstr>
      <vt:lpstr>Esercizio 2    </vt:lpstr>
      <vt:lpstr>Esercizio 3     </vt:lpstr>
      <vt:lpstr>NE       pp 138-140</vt:lpstr>
      <vt:lpstr>CI        pp 140-141</vt:lpstr>
      <vt:lpstr>Esercizio 4     </vt:lpstr>
      <vt:lpstr>I pronomi combinati pp. 147-155</vt:lpstr>
      <vt:lpstr>Esercizio 5     </vt:lpstr>
      <vt:lpstr>Per week 10</vt:lpstr>
    </vt:vector>
  </TitlesOfParts>
  <Company>University of Warwick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Noun-Article-Adjective  Forms and agreements</dc:title>
  <dc:creator>Panzarella, Gioia</dc:creator>
  <cp:lastModifiedBy>Panzarella, Gioia</cp:lastModifiedBy>
  <cp:revision>185</cp:revision>
  <cp:lastPrinted>2016-11-28T13:45:17Z</cp:lastPrinted>
  <dcterms:created xsi:type="dcterms:W3CDTF">2015-10-18T18:15:27Z</dcterms:created>
  <dcterms:modified xsi:type="dcterms:W3CDTF">2016-11-28T13:53:47Z</dcterms:modified>
</cp:coreProperties>
</file>