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82" r:id="rId3"/>
    <p:sldId id="280" r:id="rId4"/>
    <p:sldId id="277" r:id="rId5"/>
    <p:sldId id="279" r:id="rId6"/>
    <p:sldId id="281" r:id="rId7"/>
    <p:sldId id="283" r:id="rId8"/>
    <p:sldId id="275" r:id="rId9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50" d="100"/>
          <a:sy n="50" d="100"/>
        </p:scale>
        <p:origin x="-5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pPr/>
              <a:t>28/12/2016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documents.routledge-interactive.s3.amazonaws.com/9781138018488/KeytoexercisesFINAL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5300" dirty="0" smtClean="0"/>
              <a:t>Condizionale presente e passato</a:t>
            </a:r>
            <a:endParaRPr lang="it-IT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1, week </a:t>
            </a:r>
            <a:r>
              <a:rPr lang="en-GB" dirty="0" smtClean="0"/>
              <a:t>10</a:t>
            </a:r>
            <a:endParaRPr lang="en-GB" dirty="0" smtClean="0"/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Il condizionale: introduzione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Tempi: presente e passato </a:t>
            </a:r>
          </a:p>
          <a:p>
            <a:r>
              <a:rPr lang="it-IT" dirty="0" smtClean="0"/>
              <a:t>Forme, </a:t>
            </a:r>
            <a:r>
              <a:rPr lang="it-IT" dirty="0" err="1" smtClean="0"/>
              <a:t>forme</a:t>
            </a:r>
            <a:r>
              <a:rPr lang="it-IT" dirty="0" smtClean="0"/>
              <a:t> irregolari (pp. 338, 339, 343)</a:t>
            </a:r>
          </a:p>
          <a:p>
            <a:endParaRPr lang="it-IT" dirty="0" smtClean="0"/>
          </a:p>
          <a:p>
            <a:r>
              <a:rPr lang="it-IT" dirty="0" smtClean="0"/>
              <a:t>Usi del condizionale </a:t>
            </a:r>
          </a:p>
          <a:p>
            <a:pPr>
              <a:buNone/>
            </a:pPr>
            <a:r>
              <a:rPr lang="it-IT" dirty="0" smtClean="0"/>
              <a:t>Alcune parole chiave: consiglio, cortesia, incertezza, desiderio (vedi slide seguenti)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502"/>
          </a:xfrm>
        </p:spPr>
        <p:txBody>
          <a:bodyPr>
            <a:normAutofit fontScale="90000"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usi</a:t>
            </a:r>
            <a:r>
              <a:rPr lang="en-GB" dirty="0" smtClean="0">
                <a:solidFill>
                  <a:srgbClr val="FF0000"/>
                </a:solidFill>
              </a:rPr>
              <a:t> del </a:t>
            </a:r>
            <a:r>
              <a:rPr lang="en-GB" dirty="0" err="1" smtClean="0">
                <a:solidFill>
                  <a:srgbClr val="FF0000"/>
                </a:solidFill>
              </a:rPr>
              <a:t>condizionale</a:t>
            </a:r>
            <a:r>
              <a:rPr lang="en-GB" dirty="0" smtClean="0">
                <a:solidFill>
                  <a:srgbClr val="FF0000"/>
                </a:solidFill>
              </a:rPr>
              <a:t> – </a:t>
            </a:r>
            <a:r>
              <a:rPr lang="en-GB" dirty="0" err="1" smtClean="0">
                <a:solidFill>
                  <a:srgbClr val="FF0000"/>
                </a:solidFill>
              </a:rPr>
              <a:t>esempi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degli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studenti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CORTESIA</a:t>
            </a:r>
          </a:p>
          <a:p>
            <a:pPr lvl="1"/>
            <a:r>
              <a:rPr lang="it-IT" dirty="0" smtClean="0"/>
              <a:t>Mi daresti una mano?</a:t>
            </a:r>
          </a:p>
          <a:p>
            <a:pPr lvl="1"/>
            <a:r>
              <a:rPr lang="it-IT" dirty="0" smtClean="0"/>
              <a:t>Potresti farmi un favore?</a:t>
            </a:r>
          </a:p>
          <a:p>
            <a:pPr lvl="1"/>
            <a:r>
              <a:rPr lang="it-IT" dirty="0" smtClean="0"/>
              <a:t>Avrei bisogno di un temperino.</a:t>
            </a:r>
          </a:p>
          <a:p>
            <a:pPr lvl="1"/>
            <a:r>
              <a:rPr lang="it-IT" dirty="0" smtClean="0"/>
              <a:t>“Sa dirmi dove si trova la stazione?” “Non saprei”</a:t>
            </a:r>
          </a:p>
          <a:p>
            <a:pPr lvl="1"/>
            <a:endParaRPr lang="it-IT" dirty="0" smtClean="0"/>
          </a:p>
          <a:p>
            <a:pPr lvl="1"/>
            <a:r>
              <a:rPr lang="it-IT" sz="2800" dirty="0" smtClean="0">
                <a:solidFill>
                  <a:srgbClr val="FF0000"/>
                </a:solidFill>
              </a:rPr>
              <a:t>ALTRI </a:t>
            </a:r>
            <a:r>
              <a:rPr lang="it-IT" sz="2800" dirty="0" smtClean="0">
                <a:solidFill>
                  <a:srgbClr val="FF0000"/>
                </a:solidFill>
              </a:rPr>
              <a:t>ESEMPI: </a:t>
            </a:r>
          </a:p>
          <a:p>
            <a:pPr lvl="2"/>
            <a:r>
              <a:rPr lang="it-IT" sz="2400" dirty="0" smtClean="0">
                <a:solidFill>
                  <a:srgbClr val="FF0000"/>
                </a:solidFill>
              </a:rPr>
              <a:t>Mi daresti la penna? (nota la differenza con l’imperativo: “Dammi la penna”)</a:t>
            </a:r>
          </a:p>
          <a:p>
            <a:pPr lvl="1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680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502"/>
          </a:xfrm>
        </p:spPr>
        <p:txBody>
          <a:bodyPr>
            <a:normAutofit fontScale="90000"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usi</a:t>
            </a:r>
            <a:r>
              <a:rPr lang="en-GB" dirty="0" smtClean="0">
                <a:solidFill>
                  <a:srgbClr val="FF0000"/>
                </a:solidFill>
              </a:rPr>
              <a:t> del </a:t>
            </a:r>
            <a:r>
              <a:rPr lang="en-GB" dirty="0" err="1" smtClean="0">
                <a:solidFill>
                  <a:srgbClr val="FF0000"/>
                </a:solidFill>
              </a:rPr>
              <a:t>condizionale</a:t>
            </a:r>
            <a:r>
              <a:rPr lang="en-GB" dirty="0" smtClean="0">
                <a:solidFill>
                  <a:srgbClr val="FF0000"/>
                </a:solidFill>
              </a:rPr>
              <a:t> – </a:t>
            </a:r>
            <a:r>
              <a:rPr lang="en-GB" dirty="0" err="1" smtClean="0">
                <a:solidFill>
                  <a:srgbClr val="FF0000"/>
                </a:solidFill>
              </a:rPr>
              <a:t>esempi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degli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studenti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DESIDERIO</a:t>
            </a:r>
          </a:p>
          <a:p>
            <a:pPr lvl="1"/>
            <a:r>
              <a:rPr lang="it-IT" dirty="0" smtClean="0"/>
              <a:t>Vorrei un caffè</a:t>
            </a:r>
          </a:p>
          <a:p>
            <a:pPr lvl="1"/>
            <a:r>
              <a:rPr lang="it-IT" dirty="0" smtClean="0"/>
              <a:t>Mi piacerebbe andare a Roma</a:t>
            </a:r>
          </a:p>
          <a:p>
            <a:pPr lvl="1"/>
            <a:r>
              <a:rPr lang="it-IT" dirty="0" smtClean="0"/>
              <a:t>Fa così tanto caldo, berrei una birra</a:t>
            </a:r>
          </a:p>
          <a:p>
            <a:pPr lvl="1"/>
            <a:r>
              <a:rPr lang="it-IT" dirty="0" smtClean="0"/>
              <a:t>Mi piacerebbe andare in vacanza quest’estate</a:t>
            </a:r>
          </a:p>
          <a:p>
            <a:pPr lvl="1"/>
            <a:endParaRPr lang="it-IT" dirty="0" smtClean="0"/>
          </a:p>
          <a:p>
            <a:pPr lvl="1"/>
            <a:r>
              <a:rPr lang="it-IT" sz="2800" dirty="0" smtClean="0">
                <a:solidFill>
                  <a:srgbClr val="FF0000"/>
                </a:solidFill>
              </a:rPr>
              <a:t>ALTRI ESEMPI: </a:t>
            </a:r>
          </a:p>
          <a:p>
            <a:pPr lvl="2"/>
            <a:r>
              <a:rPr lang="it-IT" sz="2400" dirty="0" smtClean="0">
                <a:solidFill>
                  <a:srgbClr val="FF0000"/>
                </a:solidFill>
              </a:rPr>
              <a:t>Andrei al mare VS vado al mare (il primo è un desiderio, il secondo un fatto)</a:t>
            </a:r>
            <a:endParaRPr lang="it-I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80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502"/>
          </a:xfrm>
        </p:spPr>
        <p:txBody>
          <a:bodyPr>
            <a:normAutofit fontScale="90000"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usi</a:t>
            </a:r>
            <a:r>
              <a:rPr lang="en-GB" dirty="0" smtClean="0">
                <a:solidFill>
                  <a:srgbClr val="FF0000"/>
                </a:solidFill>
              </a:rPr>
              <a:t> del </a:t>
            </a:r>
            <a:r>
              <a:rPr lang="en-GB" dirty="0" err="1" smtClean="0">
                <a:solidFill>
                  <a:srgbClr val="FF0000"/>
                </a:solidFill>
              </a:rPr>
              <a:t>condizionale</a:t>
            </a:r>
            <a:r>
              <a:rPr lang="en-GB" dirty="0" smtClean="0">
                <a:solidFill>
                  <a:srgbClr val="FF0000"/>
                </a:solidFill>
              </a:rPr>
              <a:t> – </a:t>
            </a:r>
            <a:r>
              <a:rPr lang="en-GB" dirty="0" err="1" smtClean="0">
                <a:solidFill>
                  <a:srgbClr val="FF0000"/>
                </a:solidFill>
              </a:rPr>
              <a:t>esempi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degli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studenti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CONSIGLIO</a:t>
            </a:r>
          </a:p>
          <a:p>
            <a:pPr lvl="1"/>
            <a:r>
              <a:rPr lang="it-IT" dirty="0" smtClean="0"/>
              <a:t>Al posto tuo, lo farei</a:t>
            </a:r>
          </a:p>
          <a:p>
            <a:pPr lvl="1"/>
            <a:r>
              <a:rPr lang="it-IT" dirty="0" smtClean="0"/>
              <a:t>Potresti dirglielo</a:t>
            </a:r>
          </a:p>
          <a:p>
            <a:pPr lvl="1"/>
            <a:r>
              <a:rPr lang="it-IT" dirty="0" smtClean="0"/>
              <a:t>Dovresti studiare di più</a:t>
            </a:r>
          </a:p>
          <a:p>
            <a:pPr lvl="1"/>
            <a:r>
              <a:rPr lang="it-IT" dirty="0" smtClean="0"/>
              <a:t>Sarebbe meglio se portassi un cappotto più pesante</a:t>
            </a:r>
          </a:p>
          <a:p>
            <a:pPr lvl="1"/>
            <a:r>
              <a:rPr lang="it-IT" dirty="0" smtClean="0"/>
              <a:t>Se fossi in te, mangerei adesso prima che il cibo si raffreddi</a:t>
            </a:r>
          </a:p>
          <a:p>
            <a:pPr lvl="1"/>
            <a:endParaRPr lang="it-IT" dirty="0" smtClean="0"/>
          </a:p>
          <a:p>
            <a:pPr lvl="1"/>
            <a:r>
              <a:rPr lang="it-IT" dirty="0" smtClean="0">
                <a:solidFill>
                  <a:srgbClr val="FF0000"/>
                </a:solidFill>
              </a:rPr>
              <a:t>ALTRI </a:t>
            </a:r>
            <a:r>
              <a:rPr lang="it-IT" dirty="0" smtClean="0">
                <a:solidFill>
                  <a:srgbClr val="FF0000"/>
                </a:solidFill>
              </a:rPr>
              <a:t>ESEMPI: </a:t>
            </a:r>
          </a:p>
          <a:p>
            <a:pPr lvl="2"/>
            <a:r>
              <a:rPr lang="it-IT" sz="2400" dirty="0" smtClean="0">
                <a:solidFill>
                  <a:srgbClr val="FF0000"/>
                </a:solidFill>
              </a:rPr>
              <a:t>Dovresti andarci VS vacci (</a:t>
            </a:r>
            <a:r>
              <a:rPr lang="it-IT" sz="2400" dirty="0" smtClean="0">
                <a:solidFill>
                  <a:srgbClr val="FF0000"/>
                </a:solidFill>
              </a:rPr>
              <a:t>nota la differenza con l’imperativo: </a:t>
            </a:r>
            <a:r>
              <a:rPr lang="it-IT" sz="2400" dirty="0" smtClean="0">
                <a:solidFill>
                  <a:srgbClr val="FF0000"/>
                </a:solidFill>
              </a:rPr>
              <a:t>il primo è un consiglio, il secondo un obbligo)</a:t>
            </a:r>
            <a:endParaRPr lang="it-I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80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502"/>
          </a:xfrm>
        </p:spPr>
        <p:txBody>
          <a:bodyPr>
            <a:normAutofit fontScale="90000"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usi</a:t>
            </a:r>
            <a:r>
              <a:rPr lang="en-GB" dirty="0" smtClean="0">
                <a:solidFill>
                  <a:srgbClr val="FF0000"/>
                </a:solidFill>
              </a:rPr>
              <a:t> del </a:t>
            </a:r>
            <a:r>
              <a:rPr lang="en-GB" dirty="0" err="1" smtClean="0">
                <a:solidFill>
                  <a:srgbClr val="FF0000"/>
                </a:solidFill>
              </a:rPr>
              <a:t>condizionale</a:t>
            </a:r>
            <a:r>
              <a:rPr lang="en-GB" dirty="0" smtClean="0">
                <a:solidFill>
                  <a:srgbClr val="FF0000"/>
                </a:solidFill>
              </a:rPr>
              <a:t> – </a:t>
            </a:r>
            <a:r>
              <a:rPr lang="en-GB" dirty="0" err="1" smtClean="0">
                <a:solidFill>
                  <a:srgbClr val="FF0000"/>
                </a:solidFill>
              </a:rPr>
              <a:t>esempi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degli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studenti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INCERTEZZA</a:t>
            </a:r>
          </a:p>
          <a:p>
            <a:pPr lvl="1"/>
            <a:r>
              <a:rPr lang="it-IT" dirty="0" smtClean="0"/>
              <a:t>Non so se riuscirei a farlo</a:t>
            </a:r>
          </a:p>
          <a:p>
            <a:pPr lvl="1"/>
            <a:r>
              <a:rPr lang="it-IT" dirty="0" smtClean="0"/>
              <a:t>Forse sarebbe meglio se lui venisse con noi</a:t>
            </a:r>
          </a:p>
          <a:p>
            <a:pPr lvl="1"/>
            <a:r>
              <a:rPr lang="it-IT" dirty="0" smtClean="0"/>
              <a:t>Se più tardi non piove andrei al mare</a:t>
            </a:r>
          </a:p>
          <a:p>
            <a:pPr lvl="1"/>
            <a:r>
              <a:rPr lang="it-IT" dirty="0" smtClean="0"/>
              <a:t>Forse potresti usare la calcolatrice</a:t>
            </a:r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/>
            <a:r>
              <a:rPr lang="it-IT" sz="2800" dirty="0" smtClean="0">
                <a:solidFill>
                  <a:srgbClr val="FF0000"/>
                </a:solidFill>
              </a:rPr>
              <a:t>ALTRI </a:t>
            </a:r>
            <a:r>
              <a:rPr lang="it-IT" sz="2800" dirty="0" smtClean="0">
                <a:solidFill>
                  <a:srgbClr val="FF0000"/>
                </a:solidFill>
              </a:rPr>
              <a:t>ESEMPI: </a:t>
            </a:r>
            <a:endParaRPr lang="it-IT" sz="2800" dirty="0" smtClean="0">
              <a:solidFill>
                <a:srgbClr val="FF0000"/>
              </a:solidFill>
            </a:endParaRPr>
          </a:p>
          <a:p>
            <a:pPr lvl="2"/>
            <a:r>
              <a:rPr lang="it-IT" sz="2400" dirty="0" smtClean="0">
                <a:solidFill>
                  <a:srgbClr val="FF0000"/>
                </a:solidFill>
              </a:rPr>
              <a:t>Direi di sì (diverso da: “sì”)</a:t>
            </a:r>
            <a:endParaRPr lang="it-IT" sz="2400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it-IT" dirty="0" smtClean="0"/>
              <a:t>	</a:t>
            </a:r>
            <a:r>
              <a:rPr lang="it-IT" dirty="0" smtClean="0"/>
              <a:t> </a:t>
            </a:r>
          </a:p>
          <a:p>
            <a:pPr lvl="1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680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ATTENZIONE! Il “future in the </a:t>
            </a:r>
            <a:r>
              <a:rPr lang="it-IT" dirty="0" err="1" smtClean="0"/>
              <a:t>past</a:t>
            </a:r>
            <a:r>
              <a:rPr lang="it-IT" dirty="0" smtClean="0"/>
              <a:t>” (p. 346)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sz="3200" dirty="0" smtClean="0"/>
              <a:t>I </a:t>
            </a:r>
            <a:r>
              <a:rPr lang="it-IT" sz="3200" dirty="0" err="1" smtClean="0"/>
              <a:t>was</a:t>
            </a:r>
            <a:r>
              <a:rPr lang="it-IT" sz="3200" dirty="0" smtClean="0"/>
              <a:t> </a:t>
            </a:r>
            <a:r>
              <a:rPr lang="it-IT" sz="3200" dirty="0" err="1" smtClean="0"/>
              <a:t>sure</a:t>
            </a:r>
            <a:r>
              <a:rPr lang="it-IT" sz="3200" dirty="0" smtClean="0"/>
              <a:t> </a:t>
            </a:r>
            <a:r>
              <a:rPr lang="it-IT" sz="3200" dirty="0" err="1" smtClean="0"/>
              <a:t>they</a:t>
            </a:r>
            <a:r>
              <a:rPr lang="it-IT" sz="3200" dirty="0" smtClean="0"/>
              <a:t> </a:t>
            </a:r>
            <a:r>
              <a:rPr lang="it-IT" sz="3200" dirty="0" err="1" smtClean="0">
                <a:solidFill>
                  <a:srgbClr val="FF0000"/>
                </a:solidFill>
              </a:rPr>
              <a:t>would</a:t>
            </a:r>
            <a:r>
              <a:rPr lang="it-IT" sz="3200" dirty="0" smtClean="0">
                <a:solidFill>
                  <a:srgbClr val="FF0000"/>
                </a:solidFill>
              </a:rPr>
              <a:t> come</a:t>
            </a:r>
            <a:endParaRPr lang="it-IT" sz="3200" dirty="0" smtClean="0"/>
          </a:p>
          <a:p>
            <a:endParaRPr lang="it-IT" sz="3200" dirty="0" smtClean="0"/>
          </a:p>
          <a:p>
            <a:r>
              <a:rPr lang="it-IT" sz="3200" dirty="0" smtClean="0"/>
              <a:t>Ero sicura che </a:t>
            </a:r>
            <a:r>
              <a:rPr lang="it-IT" sz="3200" dirty="0" smtClean="0">
                <a:solidFill>
                  <a:srgbClr val="FF0000"/>
                </a:solidFill>
              </a:rPr>
              <a:t>sarebbero venuti</a:t>
            </a:r>
            <a:endParaRPr lang="it-IT" sz="3200" dirty="0" smtClean="0"/>
          </a:p>
          <a:p>
            <a:endParaRPr lang="it-IT" sz="3200" dirty="0" smtClean="0"/>
          </a:p>
          <a:p>
            <a:endParaRPr lang="it-IT" sz="3200" dirty="0" smtClean="0"/>
          </a:p>
          <a:p>
            <a:pPr>
              <a:buNone/>
            </a:pPr>
            <a:r>
              <a:rPr lang="it-IT" sz="3200" dirty="0" smtClean="0"/>
              <a:t>	</a:t>
            </a:r>
            <a:r>
              <a:rPr lang="it-IT" sz="3200" dirty="0" smtClean="0"/>
              <a:t>			Nota la differenza tra inglese e 						italiano: in inglese tempo </a:t>
            </a:r>
            <a:r>
              <a:rPr lang="it-IT" sz="3200" dirty="0" smtClean="0">
                <a:solidFill>
                  <a:srgbClr val="FF0000"/>
                </a:solidFill>
              </a:rPr>
              <a:t>semplice</a:t>
            </a:r>
            <a:r>
              <a:rPr lang="it-IT" sz="3200" dirty="0" smtClean="0"/>
              <a:t>, </a:t>
            </a:r>
          </a:p>
          <a:p>
            <a:pPr>
              <a:buNone/>
            </a:pPr>
            <a:r>
              <a:rPr lang="it-IT" sz="3200" dirty="0" smtClean="0"/>
              <a:t>	</a:t>
            </a:r>
            <a:r>
              <a:rPr lang="it-IT" sz="3200" dirty="0" smtClean="0"/>
              <a:t>			in italiano tempo </a:t>
            </a:r>
            <a:r>
              <a:rPr lang="it-IT" sz="3200" dirty="0" smtClean="0">
                <a:solidFill>
                  <a:srgbClr val="FF0000"/>
                </a:solidFill>
              </a:rPr>
              <a:t>composto</a:t>
            </a:r>
            <a:r>
              <a:rPr lang="it-IT" sz="3200" dirty="0" smtClean="0"/>
              <a:t>.</a:t>
            </a:r>
            <a:endParaRPr lang="it-IT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HW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sz="3600" dirty="0" err="1" smtClean="0"/>
              <a:t>Comparatives</a:t>
            </a:r>
            <a:r>
              <a:rPr lang="it-IT" sz="3600" dirty="0" smtClean="0"/>
              <a:t> and </a:t>
            </a:r>
            <a:r>
              <a:rPr lang="it-IT" sz="3600" dirty="0" err="1" smtClean="0"/>
              <a:t>superlatives</a:t>
            </a:r>
            <a:r>
              <a:rPr lang="it-IT" sz="3600" dirty="0" smtClean="0"/>
              <a:t> (</a:t>
            </a:r>
            <a:r>
              <a:rPr lang="it-IT" sz="3600" dirty="0" err="1" smtClean="0"/>
              <a:t>chapter</a:t>
            </a:r>
            <a:r>
              <a:rPr lang="it-IT" sz="3600" dirty="0" smtClean="0"/>
              <a:t> 5</a:t>
            </a:r>
            <a:r>
              <a:rPr lang="it-IT" sz="3600" dirty="0" smtClean="0"/>
              <a:t>)</a:t>
            </a:r>
          </a:p>
          <a:p>
            <a:endParaRPr lang="it-IT" sz="3600" dirty="0" smtClean="0"/>
          </a:p>
          <a:p>
            <a:r>
              <a:rPr lang="it-IT" sz="3600" dirty="0" smtClean="0"/>
              <a:t>Key </a:t>
            </a:r>
            <a:r>
              <a:rPr lang="it-IT" sz="3600" dirty="0" err="1" smtClean="0"/>
              <a:t>to</a:t>
            </a:r>
            <a:r>
              <a:rPr lang="it-IT" sz="3600" dirty="0" smtClean="0"/>
              <a:t> </a:t>
            </a:r>
            <a:r>
              <a:rPr lang="it-IT" sz="3600" dirty="0" err="1" smtClean="0"/>
              <a:t>exercises</a:t>
            </a:r>
            <a:r>
              <a:rPr lang="it-IT" sz="3600" dirty="0" smtClean="0"/>
              <a:t>: </a:t>
            </a:r>
            <a:r>
              <a:rPr lang="it-IT" sz="3600" dirty="0" smtClean="0">
                <a:hlinkClick r:id="rId2"/>
              </a:rPr>
              <a:t>http://</a:t>
            </a:r>
            <a:r>
              <a:rPr lang="it-IT" sz="3600" dirty="0" smtClean="0">
                <a:hlinkClick r:id="rId2"/>
              </a:rPr>
              <a:t>documents.routledge-interactive.s3.amazonaws.com/9781138018488/</a:t>
            </a:r>
            <a:r>
              <a:rPr lang="it-IT" sz="3600" dirty="0" err="1" smtClean="0">
                <a:hlinkClick r:id="rId2"/>
              </a:rPr>
              <a:t>KeytoexercisesFINAL.pdf</a:t>
            </a:r>
            <a:r>
              <a:rPr lang="it-IT" sz="3600" dirty="0" smtClean="0"/>
              <a:t> </a:t>
            </a:r>
            <a:endParaRPr lang="en-GB" sz="3600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 algn="r">
              <a:buNone/>
            </a:pPr>
            <a:r>
              <a:rPr lang="en-GB" sz="3500" dirty="0" err="1" smtClean="0"/>
              <a:t>Buone</a:t>
            </a:r>
            <a:r>
              <a:rPr lang="en-GB" sz="3500" dirty="0" smtClean="0"/>
              <a:t> </a:t>
            </a:r>
            <a:r>
              <a:rPr lang="en-GB" sz="3500" dirty="0" err="1" smtClean="0"/>
              <a:t>vacanze</a:t>
            </a:r>
            <a:r>
              <a:rPr lang="en-GB" sz="3500" dirty="0" smtClean="0"/>
              <a:t>!</a:t>
            </a:r>
            <a:br>
              <a:rPr lang="en-GB" sz="3500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4930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323</Words>
  <Application>Microsoft Office PowerPoint</Application>
  <PresentationFormat>Personalizzato</PresentationFormat>
  <Paragraphs>64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Office Theme</vt:lpstr>
      <vt:lpstr>Condizionale presente e passato</vt:lpstr>
      <vt:lpstr>Il condizionale: introduzione</vt:lpstr>
      <vt:lpstr>Gli usi del condizionale – esempi degli studenti</vt:lpstr>
      <vt:lpstr>Gli usi del condizionale – esempi degli studenti</vt:lpstr>
      <vt:lpstr>Gli usi del condizionale – esempi degli studenti</vt:lpstr>
      <vt:lpstr>Gli usi del condizionale – esempi degli studenti</vt:lpstr>
      <vt:lpstr>ATTENZIONE! Il “future in the past” (p. 346)</vt:lpstr>
      <vt:lpstr>HW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Buchi</cp:lastModifiedBy>
  <cp:revision>77</cp:revision>
  <cp:lastPrinted>2015-11-30T11:49:52Z</cp:lastPrinted>
  <dcterms:created xsi:type="dcterms:W3CDTF">2015-10-18T18:15:27Z</dcterms:created>
  <dcterms:modified xsi:type="dcterms:W3CDTF">2016-12-28T17:44:04Z</dcterms:modified>
</cp:coreProperties>
</file>