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69" r:id="rId3"/>
    <p:sldId id="270" r:id="rId4"/>
    <p:sldId id="257" r:id="rId5"/>
    <p:sldId id="264" r:id="rId6"/>
    <p:sldId id="265" r:id="rId7"/>
    <p:sldId id="260" r:id="rId8"/>
    <p:sldId id="266" r:id="rId9"/>
    <p:sldId id="267" r:id="rId10"/>
    <p:sldId id="276" r:id="rId11"/>
    <p:sldId id="277" r:id="rId12"/>
    <p:sldId id="261" r:id="rId13"/>
    <p:sldId id="275" r:id="rId14"/>
    <p:sldId id="271" r:id="rId15"/>
    <p:sldId id="263" r:id="rId16"/>
    <p:sldId id="272" r:id="rId17"/>
    <p:sldId id="273" r:id="rId18"/>
    <p:sldId id="274" r:id="rId19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t>17/10/2016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Noun-Article-Adjective </a:t>
            </a:r>
            <a:br>
              <a:rPr lang="en-GB" dirty="0" smtClean="0"/>
            </a:br>
            <a:r>
              <a:rPr lang="en-GB" sz="3600" dirty="0" smtClean="0"/>
              <a:t>Forms </a:t>
            </a:r>
            <a:r>
              <a:rPr lang="en-GB" sz="3600" dirty="0"/>
              <a:t>and agreements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Term 1, week 3</a:t>
            </a:r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8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ESEMPI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Lo </a:t>
            </a:r>
            <a:r>
              <a:rPr lang="en-GB" sz="3200" dirty="0" err="1" smtClean="0"/>
              <a:t>studente</a:t>
            </a:r>
            <a:r>
              <a:rPr lang="en-GB" sz="3200" dirty="0" smtClean="0"/>
              <a:t> </a:t>
            </a:r>
            <a:r>
              <a:rPr lang="en-GB" sz="3200" dirty="0" err="1" smtClean="0"/>
              <a:t>nuovo</a:t>
            </a:r>
            <a:endParaRPr lang="en-GB" sz="3200" dirty="0" smtClean="0"/>
          </a:p>
          <a:p>
            <a:r>
              <a:rPr lang="en-GB" sz="3200" dirty="0" smtClean="0"/>
              <a:t>Il </a:t>
            </a:r>
            <a:r>
              <a:rPr lang="en-GB" sz="3200" dirty="0" err="1" smtClean="0"/>
              <a:t>nuovo</a:t>
            </a:r>
            <a:r>
              <a:rPr lang="en-GB" sz="3200" dirty="0" smtClean="0"/>
              <a:t> student</a:t>
            </a:r>
          </a:p>
          <a:p>
            <a:endParaRPr lang="en-GB" sz="3200" dirty="0"/>
          </a:p>
          <a:p>
            <a:r>
              <a:rPr lang="en-GB" sz="3200" dirty="0" err="1" smtClean="0"/>
              <a:t>Gli</a:t>
            </a:r>
            <a:r>
              <a:rPr lang="en-GB" sz="3200" dirty="0" smtClean="0"/>
              <a:t> amici </a:t>
            </a:r>
            <a:r>
              <a:rPr lang="en-GB" sz="3200" dirty="0" err="1" smtClean="0"/>
              <a:t>migliori</a:t>
            </a:r>
            <a:endParaRPr lang="en-GB" sz="3200" dirty="0" smtClean="0"/>
          </a:p>
          <a:p>
            <a:r>
              <a:rPr lang="en-GB" sz="3200" dirty="0" smtClean="0"/>
              <a:t>I </a:t>
            </a:r>
            <a:r>
              <a:rPr lang="en-GB" sz="3200" dirty="0" err="1" smtClean="0"/>
              <a:t>migliori</a:t>
            </a:r>
            <a:r>
              <a:rPr lang="en-GB" sz="3200" dirty="0" smtClean="0"/>
              <a:t> amici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681926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ESEMPI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Lo </a:t>
            </a:r>
            <a:r>
              <a:rPr lang="en-GB" sz="3200" dirty="0" err="1" smtClean="0">
                <a:solidFill>
                  <a:srgbClr val="FF0000"/>
                </a:solidFill>
              </a:rPr>
              <a:t>st</a:t>
            </a:r>
            <a:r>
              <a:rPr lang="en-GB" sz="3200" dirty="0" err="1" smtClean="0"/>
              <a:t>udente</a:t>
            </a:r>
            <a:r>
              <a:rPr lang="en-GB" sz="3200" dirty="0" smtClean="0"/>
              <a:t> </a:t>
            </a:r>
            <a:r>
              <a:rPr lang="en-GB" sz="3200" dirty="0" err="1" smtClean="0"/>
              <a:t>nuovo</a:t>
            </a:r>
            <a:endParaRPr lang="en-GB" sz="3200" dirty="0" smtClean="0"/>
          </a:p>
          <a:p>
            <a:r>
              <a:rPr lang="en-GB" sz="3200" dirty="0" smtClean="0"/>
              <a:t>Il </a:t>
            </a:r>
            <a:r>
              <a:rPr lang="en-GB" sz="3200" dirty="0" err="1" smtClean="0">
                <a:solidFill>
                  <a:srgbClr val="FF0000"/>
                </a:solidFill>
              </a:rPr>
              <a:t>n</a:t>
            </a:r>
            <a:r>
              <a:rPr lang="en-GB" sz="3200" dirty="0" err="1" smtClean="0"/>
              <a:t>uovo</a:t>
            </a:r>
            <a:r>
              <a:rPr lang="en-GB" sz="3200" dirty="0" smtClean="0"/>
              <a:t> student</a:t>
            </a:r>
          </a:p>
          <a:p>
            <a:endParaRPr lang="en-GB" sz="3200" dirty="0">
              <a:solidFill>
                <a:srgbClr val="FF0000"/>
              </a:solidFill>
            </a:endParaRPr>
          </a:p>
          <a:p>
            <a:r>
              <a:rPr lang="en-GB" sz="3200" dirty="0" err="1" smtClean="0"/>
              <a:t>Gli</a:t>
            </a:r>
            <a:r>
              <a:rPr lang="en-GB" sz="3200" dirty="0" smtClean="0"/>
              <a:t> </a:t>
            </a:r>
            <a:r>
              <a:rPr lang="en-GB" sz="3200" dirty="0" smtClean="0">
                <a:solidFill>
                  <a:srgbClr val="FF0000"/>
                </a:solidFill>
              </a:rPr>
              <a:t>a</a:t>
            </a:r>
            <a:r>
              <a:rPr lang="en-GB" sz="3200" dirty="0" smtClean="0"/>
              <a:t>mici </a:t>
            </a:r>
            <a:r>
              <a:rPr lang="en-GB" sz="3200" dirty="0" err="1" smtClean="0"/>
              <a:t>migliori</a:t>
            </a:r>
            <a:endParaRPr lang="en-GB" sz="3200" dirty="0" smtClean="0"/>
          </a:p>
          <a:p>
            <a:r>
              <a:rPr lang="en-GB" sz="3200" dirty="0" smtClean="0"/>
              <a:t>I </a:t>
            </a:r>
            <a:r>
              <a:rPr lang="en-GB" sz="3200" dirty="0" err="1" smtClean="0">
                <a:solidFill>
                  <a:srgbClr val="FF0000"/>
                </a:solidFill>
              </a:rPr>
              <a:t>m</a:t>
            </a:r>
            <a:r>
              <a:rPr lang="en-GB" sz="3200" dirty="0" err="1" smtClean="0"/>
              <a:t>igliori</a:t>
            </a:r>
            <a:r>
              <a:rPr lang="en-GB" sz="3200" dirty="0" smtClean="0"/>
              <a:t> amici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434725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it-IT" dirty="0" smtClean="0">
                <a:solidFill>
                  <a:srgbClr val="FF0000"/>
                </a:solidFill>
              </a:rPr>
              <a:t>Scegli l’opzione corretta	</a:t>
            </a:r>
            <a:r>
              <a:rPr lang="it-IT" dirty="0" smtClean="0">
                <a:solidFill>
                  <a:srgbClr val="FF0000"/>
                </a:solidFill>
              </a:rPr>
              <a:t>              pp. 24-25</a:t>
            </a:r>
            <a:r>
              <a:rPr lang="it-IT" dirty="0" smtClean="0">
                <a:solidFill>
                  <a:srgbClr val="FF0000"/>
                </a:solidFill>
              </a:rPr>
              <a:t>			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it-IT" dirty="0"/>
              <a:t>Mi piacciono animali/ Mi piacciono gli animali</a:t>
            </a:r>
            <a:r>
              <a:rPr lang="it-IT" i="1" dirty="0"/>
              <a:t> 				</a:t>
            </a:r>
            <a:r>
              <a:rPr lang="it-IT" dirty="0"/>
              <a:t> </a:t>
            </a:r>
            <a:endParaRPr lang="it-IT" dirty="0" smtClean="0"/>
          </a:p>
          <a:p>
            <a:pPr marL="0" indent="0">
              <a:buNone/>
            </a:pPr>
            <a:endParaRPr lang="en-GB" dirty="0"/>
          </a:p>
          <a:p>
            <a:r>
              <a:rPr lang="it-IT" dirty="0"/>
              <a:t>La frutta fa bene alla salute / Frutta fa bene alla salute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 </a:t>
            </a:r>
            <a:endParaRPr lang="en-GB" dirty="0"/>
          </a:p>
          <a:p>
            <a:r>
              <a:rPr lang="it-IT" dirty="0"/>
              <a:t>Sardegna è una regione italiana / La Sardegna è una regione italiana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 </a:t>
            </a:r>
            <a:endParaRPr lang="en-GB" dirty="0"/>
          </a:p>
          <a:p>
            <a:r>
              <a:rPr lang="it-IT" dirty="0"/>
              <a:t>Ho comprato alcune cosa / Ho comprato alcune cose	</a:t>
            </a:r>
            <a:r>
              <a:rPr lang="it-IT" dirty="0" smtClean="0"/>
              <a:t>	</a:t>
            </a:r>
            <a:r>
              <a:rPr lang="it-IT" dirty="0"/>
              <a:t>	</a:t>
            </a:r>
            <a:r>
              <a:rPr lang="en-GB" i="1" dirty="0" smtClean="0"/>
              <a:t>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it-IT" dirty="0"/>
              <a:t>Un bel appartamento / un bell’appartamento				</a:t>
            </a:r>
            <a:r>
              <a:rPr lang="en-GB" i="1" dirty="0" smtClean="0"/>
              <a:t>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81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it-IT" dirty="0" smtClean="0">
                <a:solidFill>
                  <a:srgbClr val="FF0000"/>
                </a:solidFill>
              </a:rPr>
              <a:t>Scegli l’opzione corretta				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it-IT" dirty="0"/>
              <a:t>Mi piacciono animali/ Mi piacciono </a:t>
            </a:r>
            <a:r>
              <a:rPr lang="it-IT" b="1" dirty="0"/>
              <a:t>gli animali</a:t>
            </a:r>
            <a:r>
              <a:rPr lang="it-IT" b="1" i="1" dirty="0"/>
              <a:t> </a:t>
            </a:r>
            <a:r>
              <a:rPr lang="it-IT" i="1" dirty="0"/>
              <a:t>				</a:t>
            </a:r>
            <a:r>
              <a:rPr lang="it-IT" dirty="0"/>
              <a:t> </a:t>
            </a:r>
            <a:endParaRPr lang="it-IT" dirty="0" smtClean="0"/>
          </a:p>
          <a:p>
            <a:pPr marL="0" indent="0">
              <a:buNone/>
            </a:pPr>
            <a:endParaRPr lang="en-GB" dirty="0"/>
          </a:p>
          <a:p>
            <a:r>
              <a:rPr lang="it-IT" b="1" dirty="0"/>
              <a:t>La frutta </a:t>
            </a:r>
            <a:r>
              <a:rPr lang="it-IT" dirty="0"/>
              <a:t>fa bene alla salute / Frutta fa bene alla salute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 </a:t>
            </a:r>
            <a:endParaRPr lang="en-GB" dirty="0"/>
          </a:p>
          <a:p>
            <a:r>
              <a:rPr lang="it-IT" dirty="0"/>
              <a:t>Sardegna è una regione italiana / </a:t>
            </a:r>
            <a:r>
              <a:rPr lang="it-IT" b="1" dirty="0"/>
              <a:t>La Sardegna </a:t>
            </a:r>
            <a:r>
              <a:rPr lang="it-IT" dirty="0"/>
              <a:t>è una regione italiana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 </a:t>
            </a:r>
            <a:endParaRPr lang="en-GB" dirty="0"/>
          </a:p>
          <a:p>
            <a:r>
              <a:rPr lang="it-IT" dirty="0"/>
              <a:t>Ho comprato alcune cosa / Ho comprato </a:t>
            </a:r>
            <a:r>
              <a:rPr lang="it-IT" b="1" dirty="0"/>
              <a:t>alcune cose</a:t>
            </a:r>
            <a:r>
              <a:rPr lang="it-IT" dirty="0"/>
              <a:t>	</a:t>
            </a:r>
            <a:r>
              <a:rPr lang="it-IT" dirty="0" smtClean="0"/>
              <a:t>	</a:t>
            </a:r>
            <a:r>
              <a:rPr lang="it-IT" dirty="0"/>
              <a:t>	</a:t>
            </a:r>
            <a:r>
              <a:rPr lang="en-GB" i="1" dirty="0" smtClean="0"/>
              <a:t>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it-IT" dirty="0"/>
              <a:t>Un bel appartamento / </a:t>
            </a:r>
            <a:r>
              <a:rPr lang="it-IT" b="1" dirty="0"/>
              <a:t>un bell’</a:t>
            </a:r>
            <a:r>
              <a:rPr lang="it-IT" dirty="0"/>
              <a:t>appartamento				</a:t>
            </a:r>
            <a:r>
              <a:rPr lang="en-GB" i="1" dirty="0" smtClean="0"/>
              <a:t>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70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Aggettivi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(descriptive)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81402"/>
          </a:xfrm>
        </p:spPr>
        <p:txBody>
          <a:bodyPr/>
          <a:lstStyle/>
          <a:p>
            <a:r>
              <a:rPr lang="en-GB" dirty="0" smtClean="0"/>
              <a:t>_____ </a:t>
            </a:r>
            <a:r>
              <a:rPr lang="en-GB" dirty="0" err="1" smtClean="0"/>
              <a:t>studente</a:t>
            </a:r>
            <a:r>
              <a:rPr lang="en-GB" dirty="0" smtClean="0"/>
              <a:t> </a:t>
            </a:r>
            <a:r>
              <a:rPr lang="en-GB" dirty="0" err="1" smtClean="0"/>
              <a:t>brav</a:t>
            </a:r>
            <a:r>
              <a:rPr lang="en-GB" dirty="0" smtClean="0"/>
              <a:t>___     PLURALE?  </a:t>
            </a:r>
          </a:p>
          <a:p>
            <a:r>
              <a:rPr lang="en-GB" dirty="0" smtClean="0"/>
              <a:t>_____ </a:t>
            </a:r>
            <a:r>
              <a:rPr lang="en-GB" dirty="0" err="1" smtClean="0"/>
              <a:t>lavoro</a:t>
            </a:r>
            <a:r>
              <a:rPr lang="en-GB" dirty="0" smtClean="0"/>
              <a:t> </a:t>
            </a:r>
            <a:r>
              <a:rPr lang="en-GB" dirty="0" err="1" smtClean="0"/>
              <a:t>stressant</a:t>
            </a:r>
            <a:r>
              <a:rPr lang="en-GB" dirty="0" smtClean="0"/>
              <a:t>_____   PLURALE?</a:t>
            </a:r>
          </a:p>
          <a:p>
            <a:r>
              <a:rPr lang="en-GB" dirty="0" smtClean="0"/>
              <a:t>_____ politico </a:t>
            </a:r>
            <a:r>
              <a:rPr lang="en-GB" dirty="0" err="1" smtClean="0"/>
              <a:t>sessist</a:t>
            </a:r>
            <a:r>
              <a:rPr lang="en-GB" dirty="0" smtClean="0"/>
              <a:t>____  PLURALE?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701700" y="1825625"/>
            <a:ext cx="3394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gli</a:t>
            </a:r>
            <a:r>
              <a:rPr lang="en-GB" sz="2800" dirty="0" smtClean="0"/>
              <a:t> </a:t>
            </a:r>
            <a:r>
              <a:rPr lang="en-GB" sz="2800" dirty="0" err="1"/>
              <a:t>studenti</a:t>
            </a:r>
            <a:r>
              <a:rPr lang="en-GB" sz="2800" dirty="0"/>
              <a:t> </a:t>
            </a:r>
            <a:r>
              <a:rPr lang="en-GB" sz="2800" dirty="0" err="1" smtClean="0"/>
              <a:t>bravi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747007" y="2258116"/>
            <a:ext cx="3394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lavori</a:t>
            </a:r>
            <a:r>
              <a:rPr lang="en-GB" sz="2800" dirty="0" smtClean="0"/>
              <a:t> </a:t>
            </a:r>
            <a:r>
              <a:rPr lang="en-GB" sz="2800" dirty="0" err="1" smtClean="0"/>
              <a:t>stressanti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701700" y="2771874"/>
            <a:ext cx="3394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 </a:t>
            </a:r>
            <a:r>
              <a:rPr lang="en-GB" sz="2800" dirty="0" err="1" smtClean="0"/>
              <a:t>politici</a:t>
            </a:r>
            <a:r>
              <a:rPr lang="en-GB" sz="2800" dirty="0" smtClean="0"/>
              <a:t> </a:t>
            </a:r>
            <a:r>
              <a:rPr lang="en-GB" sz="2800" dirty="0" err="1" smtClean="0"/>
              <a:t>sessisti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4130056"/>
            <a:ext cx="1039821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Ending in –o 				</a:t>
            </a:r>
            <a:r>
              <a:rPr lang="en-GB" sz="2800" dirty="0" err="1" smtClean="0"/>
              <a:t>italiano</a:t>
            </a:r>
            <a:r>
              <a:rPr lang="en-GB" sz="2800" dirty="0" smtClean="0"/>
              <a:t>/italiana/</a:t>
            </a:r>
            <a:r>
              <a:rPr lang="en-GB" sz="2800" dirty="0" err="1" smtClean="0"/>
              <a:t>italiani</a:t>
            </a:r>
            <a:r>
              <a:rPr lang="en-GB" sz="2800" dirty="0" smtClean="0"/>
              <a:t>/</a:t>
            </a:r>
            <a:r>
              <a:rPr lang="en-GB" sz="2800" dirty="0" err="1" smtClean="0"/>
              <a:t>italiane</a:t>
            </a:r>
            <a:endParaRPr lang="en-GB" sz="2800" dirty="0"/>
          </a:p>
          <a:p>
            <a:r>
              <a:rPr lang="en-GB" sz="2800" dirty="0"/>
              <a:t>Ending in –e 				</a:t>
            </a:r>
            <a:r>
              <a:rPr lang="en-GB" sz="2800" dirty="0" err="1"/>
              <a:t>ingles</a:t>
            </a:r>
            <a:r>
              <a:rPr lang="en-GB" sz="2800" dirty="0" err="1">
                <a:solidFill>
                  <a:srgbClr val="FF0000"/>
                </a:solidFill>
              </a:rPr>
              <a:t>e</a:t>
            </a:r>
            <a:r>
              <a:rPr lang="en-GB" sz="2800" dirty="0"/>
              <a:t>/</a:t>
            </a:r>
            <a:r>
              <a:rPr lang="en-GB" sz="2800" dirty="0" err="1"/>
              <a:t>ingles</a:t>
            </a:r>
            <a:r>
              <a:rPr lang="en-GB" sz="2800" dirty="0" err="1">
                <a:solidFill>
                  <a:srgbClr val="FF0000"/>
                </a:solidFill>
              </a:rPr>
              <a:t>e</a:t>
            </a:r>
            <a:r>
              <a:rPr lang="en-GB" sz="2800" dirty="0"/>
              <a:t>/</a:t>
            </a:r>
            <a:r>
              <a:rPr lang="en-GB" sz="2800" dirty="0" err="1"/>
              <a:t>inglesi</a:t>
            </a:r>
            <a:r>
              <a:rPr lang="en-GB" sz="2800" dirty="0"/>
              <a:t>/</a:t>
            </a:r>
            <a:r>
              <a:rPr lang="en-GB" sz="2800" dirty="0" err="1"/>
              <a:t>inglesi</a:t>
            </a:r>
            <a:endParaRPr lang="en-GB" sz="2800" dirty="0"/>
          </a:p>
          <a:p>
            <a:r>
              <a:rPr lang="en-GB" sz="2800" dirty="0"/>
              <a:t>Ending in –a				</a:t>
            </a:r>
            <a:r>
              <a:rPr lang="en-GB" sz="2800" dirty="0" smtClean="0"/>
              <a:t>	</a:t>
            </a:r>
            <a:r>
              <a:rPr lang="en-GB" sz="2800" dirty="0" err="1" smtClean="0"/>
              <a:t>egoist</a:t>
            </a:r>
            <a:r>
              <a:rPr lang="en-GB" sz="2800" dirty="0" err="1" smtClean="0">
                <a:solidFill>
                  <a:srgbClr val="FF0000"/>
                </a:solidFill>
              </a:rPr>
              <a:t>a</a:t>
            </a:r>
            <a:r>
              <a:rPr lang="en-GB" sz="2800" dirty="0" smtClean="0"/>
              <a:t>/</a:t>
            </a:r>
            <a:r>
              <a:rPr lang="en-GB" sz="2800" dirty="0" err="1" smtClean="0"/>
              <a:t>egoist</a:t>
            </a:r>
            <a:r>
              <a:rPr lang="en-GB" sz="2800" dirty="0" err="1" smtClean="0">
                <a:solidFill>
                  <a:srgbClr val="FF0000"/>
                </a:solidFill>
              </a:rPr>
              <a:t>a</a:t>
            </a:r>
            <a:r>
              <a:rPr lang="en-GB" sz="2800" dirty="0" smtClean="0"/>
              <a:t>/</a:t>
            </a:r>
            <a:r>
              <a:rPr lang="en-GB" sz="2800" dirty="0" err="1" smtClean="0"/>
              <a:t>egoisti</a:t>
            </a:r>
            <a:r>
              <a:rPr lang="en-GB" sz="2800" dirty="0" smtClean="0"/>
              <a:t>/</a:t>
            </a:r>
            <a:r>
              <a:rPr lang="en-GB" sz="2800" dirty="0" err="1" smtClean="0"/>
              <a:t>egoist</a:t>
            </a:r>
            <a:r>
              <a:rPr lang="en-GB" sz="2800" dirty="0" err="1" smtClean="0">
                <a:solidFill>
                  <a:srgbClr val="FF0000"/>
                </a:solidFill>
              </a:rPr>
              <a:t>e</a:t>
            </a:r>
            <a:endParaRPr lang="en-GB" sz="280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743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it-IT" sz="3600" dirty="0">
                <a:solidFill>
                  <a:srgbClr val="FF0000"/>
                </a:solidFill>
              </a:rPr>
              <a:t>Trova l’errore nel passaggio da singolare a plurale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it-IT" dirty="0"/>
              <a:t>abito bianco  -&gt; abiti bianci			</a:t>
            </a:r>
            <a:r>
              <a:rPr lang="it-IT" dirty="0" smtClean="0"/>
              <a:t>     	</a:t>
            </a:r>
            <a:r>
              <a:rPr lang="it-IT" i="1" dirty="0" smtClean="0"/>
              <a:t> </a:t>
            </a:r>
            <a:r>
              <a:rPr lang="it-IT" dirty="0"/>
              <a:t> </a:t>
            </a:r>
            <a:endParaRPr lang="en-GB" dirty="0"/>
          </a:p>
          <a:p>
            <a:r>
              <a:rPr lang="it-IT" dirty="0" smtClean="0"/>
              <a:t>rosa </a:t>
            </a:r>
            <a:r>
              <a:rPr lang="it-IT" dirty="0"/>
              <a:t>bianca -&gt; rose biance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it-IT" dirty="0"/>
              <a:t>il farmaco -&gt; i farmachi					</a:t>
            </a:r>
            <a:r>
              <a:rPr lang="it-IT" i="1" dirty="0" smtClean="0"/>
              <a:t> </a:t>
            </a:r>
            <a:r>
              <a:rPr lang="it-IT" dirty="0"/>
              <a:t> </a:t>
            </a:r>
            <a:endParaRPr lang="en-GB" dirty="0"/>
          </a:p>
          <a:p>
            <a:r>
              <a:rPr lang="it-IT" dirty="0"/>
              <a:t>la città -&gt; le cittè						</a:t>
            </a:r>
            <a:r>
              <a:rPr lang="en-GB" i="1" dirty="0" smtClean="0"/>
              <a:t>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521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Altro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su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aggettivi</a:t>
            </a:r>
            <a:r>
              <a:rPr lang="en-GB" dirty="0" smtClean="0">
                <a:solidFill>
                  <a:srgbClr val="FF0000"/>
                </a:solidFill>
              </a:rPr>
              <a:t>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Invariabili</a:t>
            </a:r>
            <a:endParaRPr lang="en-GB" dirty="0" smtClean="0"/>
          </a:p>
          <a:p>
            <a:pPr lvl="1"/>
            <a:r>
              <a:rPr lang="en-GB" dirty="0" smtClean="0"/>
              <a:t>Rosa, </a:t>
            </a:r>
            <a:r>
              <a:rPr lang="en-GB" dirty="0" err="1" smtClean="0"/>
              <a:t>pari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Bello  (come </a:t>
            </a:r>
            <a:r>
              <a:rPr lang="en-GB" dirty="0" err="1" smtClean="0"/>
              <a:t>articolo</a:t>
            </a:r>
            <a:r>
              <a:rPr lang="en-GB" dirty="0" smtClean="0"/>
              <a:t> </a:t>
            </a:r>
            <a:r>
              <a:rPr lang="en-GB" dirty="0" err="1" smtClean="0"/>
              <a:t>determinativo</a:t>
            </a:r>
            <a:r>
              <a:rPr lang="en-GB" dirty="0" smtClean="0"/>
              <a:t>)</a:t>
            </a:r>
          </a:p>
          <a:p>
            <a:r>
              <a:rPr lang="en-GB" dirty="0" smtClean="0"/>
              <a:t>il </a:t>
            </a:r>
            <a:r>
              <a:rPr lang="en-GB" dirty="0" err="1" smtClean="0"/>
              <a:t>bel</a:t>
            </a:r>
            <a:r>
              <a:rPr lang="en-GB" dirty="0" smtClean="0"/>
              <a:t> </a:t>
            </a:r>
            <a:r>
              <a:rPr lang="en-GB" dirty="0" err="1" smtClean="0"/>
              <a:t>ragazzo</a:t>
            </a:r>
            <a:r>
              <a:rPr lang="en-GB" dirty="0" smtClean="0"/>
              <a:t> 				I </a:t>
            </a:r>
            <a:r>
              <a:rPr lang="en-GB" dirty="0" err="1" smtClean="0"/>
              <a:t>bei</a:t>
            </a:r>
            <a:r>
              <a:rPr lang="en-GB" dirty="0" smtClean="0"/>
              <a:t> </a:t>
            </a:r>
            <a:r>
              <a:rPr lang="en-GB" dirty="0" err="1" smtClean="0"/>
              <a:t>ragazzi</a:t>
            </a:r>
            <a:endParaRPr lang="en-GB" dirty="0" smtClean="0"/>
          </a:p>
          <a:p>
            <a:r>
              <a:rPr lang="en-GB" dirty="0" smtClean="0"/>
              <a:t>il </a:t>
            </a:r>
            <a:r>
              <a:rPr lang="en-GB" dirty="0" err="1" smtClean="0"/>
              <a:t>bell’appartamento</a:t>
            </a:r>
            <a:r>
              <a:rPr lang="en-GB" dirty="0" smtClean="0"/>
              <a:t>			I </a:t>
            </a:r>
            <a:r>
              <a:rPr lang="en-GB" dirty="0" err="1" smtClean="0"/>
              <a:t>begli</a:t>
            </a:r>
            <a:r>
              <a:rPr lang="en-GB" dirty="0" smtClean="0"/>
              <a:t> </a:t>
            </a:r>
            <a:r>
              <a:rPr lang="en-GB" dirty="0" err="1" smtClean="0"/>
              <a:t>appartamenti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Buono</a:t>
            </a:r>
            <a:r>
              <a:rPr lang="en-GB" dirty="0" smtClean="0"/>
              <a:t> (come </a:t>
            </a:r>
            <a:r>
              <a:rPr lang="en-GB" dirty="0" err="1" smtClean="0"/>
              <a:t>articolo</a:t>
            </a:r>
            <a:r>
              <a:rPr lang="en-GB" dirty="0" smtClean="0"/>
              <a:t> </a:t>
            </a:r>
            <a:r>
              <a:rPr lang="en-GB" dirty="0" err="1" smtClean="0"/>
              <a:t>indeterminativo</a:t>
            </a:r>
            <a:r>
              <a:rPr lang="en-GB" dirty="0" smtClean="0"/>
              <a:t> al </a:t>
            </a:r>
            <a:r>
              <a:rPr lang="en-GB" dirty="0" err="1" smtClean="0"/>
              <a:t>singolare</a:t>
            </a:r>
            <a:r>
              <a:rPr lang="en-GB" dirty="0" smtClean="0"/>
              <a:t>)</a:t>
            </a:r>
          </a:p>
          <a:p>
            <a:r>
              <a:rPr lang="en-GB" dirty="0" smtClean="0"/>
              <a:t>Un </a:t>
            </a:r>
            <a:r>
              <a:rPr lang="en-GB" dirty="0" err="1" smtClean="0"/>
              <a:t>buo</a:t>
            </a:r>
            <a:r>
              <a:rPr lang="en-GB" dirty="0" err="1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 </a:t>
            </a:r>
            <a:r>
              <a:rPr lang="en-GB" dirty="0" err="1" smtClean="0"/>
              <a:t>libro</a:t>
            </a:r>
            <a:r>
              <a:rPr lang="en-GB" dirty="0" smtClean="0"/>
              <a:t>				un </a:t>
            </a:r>
            <a:r>
              <a:rPr lang="en-GB" dirty="0" err="1" smtClean="0"/>
              <a:t>buon</a:t>
            </a:r>
            <a:r>
              <a:rPr lang="en-GB" dirty="0" err="1" smtClean="0">
                <a:solidFill>
                  <a:srgbClr val="FF0000"/>
                </a:solidFill>
              </a:rPr>
              <a:t>o</a:t>
            </a:r>
            <a:r>
              <a:rPr lang="en-GB" dirty="0" smtClean="0"/>
              <a:t> </a:t>
            </a:r>
            <a:r>
              <a:rPr lang="en-GB" dirty="0" err="1" smtClean="0"/>
              <a:t>sconto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037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To recap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 </a:t>
            </a:r>
            <a:r>
              <a:rPr lang="en-GB" dirty="0" err="1" smtClean="0"/>
              <a:t>struttura</a:t>
            </a:r>
            <a:r>
              <a:rPr lang="en-GB" dirty="0" smtClean="0"/>
              <a:t> </a:t>
            </a:r>
            <a:r>
              <a:rPr lang="en-GB" dirty="0" err="1" smtClean="0"/>
              <a:t>delli</a:t>
            </a:r>
            <a:r>
              <a:rPr lang="en-GB" dirty="0" smtClean="0"/>
              <a:t> </a:t>
            </a:r>
            <a:r>
              <a:rPr lang="en-GB" dirty="0" err="1" smtClean="0"/>
              <a:t>nomi</a:t>
            </a:r>
            <a:r>
              <a:rPr lang="en-GB" dirty="0" smtClean="0"/>
              <a:t> e </a:t>
            </a:r>
            <a:r>
              <a:rPr lang="en-GB" dirty="0" err="1" smtClean="0"/>
              <a:t>degli</a:t>
            </a:r>
            <a:r>
              <a:rPr lang="en-GB" dirty="0" smtClean="0"/>
              <a:t> </a:t>
            </a:r>
            <a:r>
              <a:rPr lang="en-GB" dirty="0" err="1" smtClean="0"/>
              <a:t>aggettivi</a:t>
            </a:r>
            <a:r>
              <a:rPr lang="en-GB" dirty="0" smtClean="0"/>
              <a:t> (</a:t>
            </a:r>
            <a:r>
              <a:rPr lang="en-GB" dirty="0" err="1" smtClean="0"/>
              <a:t>suffissi</a:t>
            </a:r>
            <a:r>
              <a:rPr lang="en-GB" dirty="0" smtClean="0"/>
              <a:t>, </a:t>
            </a:r>
            <a:r>
              <a:rPr lang="en-GB" dirty="0" err="1" smtClean="0"/>
              <a:t>desinenze</a:t>
            </a:r>
            <a:r>
              <a:rPr lang="en-GB" dirty="0" smtClean="0"/>
              <a:t>) ci </a:t>
            </a:r>
            <a:r>
              <a:rPr lang="en-GB" dirty="0" err="1" smtClean="0"/>
              <a:t>aiuta</a:t>
            </a:r>
            <a:r>
              <a:rPr lang="en-GB" dirty="0" smtClean="0"/>
              <a:t> a </a:t>
            </a:r>
            <a:r>
              <a:rPr lang="en-GB" dirty="0" err="1" smtClean="0"/>
              <a:t>capire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come </a:t>
            </a:r>
            <a:r>
              <a:rPr lang="en-GB" dirty="0" err="1" smtClean="0">
                <a:solidFill>
                  <a:srgbClr val="FF0000"/>
                </a:solidFill>
              </a:rPr>
              <a:t>si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comportano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/>
              <a:t>quando</a:t>
            </a:r>
            <a:r>
              <a:rPr lang="en-GB" dirty="0" smtClean="0"/>
              <a:t> cambia il </a:t>
            </a:r>
            <a:r>
              <a:rPr lang="en-GB" dirty="0" err="1" smtClean="0"/>
              <a:t>genere</a:t>
            </a:r>
            <a:r>
              <a:rPr lang="en-GB" dirty="0" smtClean="0"/>
              <a:t> (</a:t>
            </a:r>
            <a:r>
              <a:rPr lang="en-GB" dirty="0" err="1" smtClean="0"/>
              <a:t>maschile</a:t>
            </a:r>
            <a:r>
              <a:rPr lang="en-GB" dirty="0" smtClean="0"/>
              <a:t> o </a:t>
            </a:r>
            <a:r>
              <a:rPr lang="en-GB" dirty="0" err="1" smtClean="0"/>
              <a:t>femminile</a:t>
            </a:r>
            <a:r>
              <a:rPr lang="en-GB" dirty="0" smtClean="0"/>
              <a:t>) o il </a:t>
            </a:r>
            <a:r>
              <a:rPr lang="en-GB" dirty="0" err="1" smtClean="0"/>
              <a:t>numero</a:t>
            </a:r>
            <a:r>
              <a:rPr lang="en-GB" dirty="0" smtClean="0"/>
              <a:t> (</a:t>
            </a:r>
            <a:r>
              <a:rPr lang="en-GB" dirty="0" err="1" smtClean="0"/>
              <a:t>singolare</a:t>
            </a:r>
            <a:r>
              <a:rPr lang="en-GB" dirty="0" smtClean="0"/>
              <a:t> o </a:t>
            </a:r>
            <a:r>
              <a:rPr lang="en-GB" dirty="0" err="1" smtClean="0"/>
              <a:t>plurale</a:t>
            </a:r>
            <a:r>
              <a:rPr lang="en-GB" dirty="0" smtClean="0"/>
              <a:t>).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74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position of Multiple adjectives p. 54 e </a:t>
            </a:r>
            <a:r>
              <a:rPr lang="en-GB" dirty="0" err="1" smtClean="0"/>
              <a:t>seguenti</a:t>
            </a:r>
            <a:endParaRPr lang="en-GB" dirty="0" smtClean="0"/>
          </a:p>
          <a:p>
            <a:endParaRPr lang="en-GB" dirty="0"/>
          </a:p>
          <a:p>
            <a:r>
              <a:rPr lang="it-IT" dirty="0"/>
              <a:t>Week 4: Past Tenses (I) Auxiliaries, passato prossimo vs passato remoto (chapter 20</a:t>
            </a:r>
            <a:r>
              <a:rPr lang="it-IT" dirty="0" smtClean="0"/>
              <a:t>) – non tutto, vedi indice</a:t>
            </a:r>
          </a:p>
          <a:p>
            <a:endParaRPr lang="it-IT" dirty="0"/>
          </a:p>
          <a:p>
            <a:r>
              <a:rPr lang="it-IT" smtClean="0"/>
              <a:t>Handout sul sito!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828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OGGI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FORMS</a:t>
            </a:r>
          </a:p>
          <a:p>
            <a:pPr lvl="2"/>
            <a:r>
              <a:rPr lang="en-GB" sz="2800" dirty="0" err="1" smtClean="0"/>
              <a:t>Articoli</a:t>
            </a:r>
            <a:r>
              <a:rPr lang="en-GB" sz="2800" dirty="0" smtClean="0"/>
              <a:t>		</a:t>
            </a:r>
            <a:r>
              <a:rPr lang="en-GB" sz="3600" dirty="0" smtClean="0"/>
              <a:t>il  I’  la  le  un  </a:t>
            </a:r>
            <a:r>
              <a:rPr lang="en-GB" sz="3600" dirty="0" err="1" smtClean="0"/>
              <a:t>uno</a:t>
            </a:r>
            <a:r>
              <a:rPr lang="en-GB" sz="3600" dirty="0" smtClean="0"/>
              <a:t>  </a:t>
            </a:r>
            <a:r>
              <a:rPr lang="en-GB" sz="3600" dirty="0" err="1" smtClean="0"/>
              <a:t>uni</a:t>
            </a:r>
            <a:r>
              <a:rPr lang="en-GB" sz="3600" dirty="0" smtClean="0"/>
              <a:t>  </a:t>
            </a:r>
            <a:r>
              <a:rPr lang="en-GB" sz="3600" dirty="0" err="1" smtClean="0"/>
              <a:t>gli</a:t>
            </a:r>
            <a:r>
              <a:rPr lang="en-GB" sz="3600" dirty="0" smtClean="0"/>
              <a:t> </a:t>
            </a:r>
          </a:p>
          <a:p>
            <a:pPr lvl="2"/>
            <a:r>
              <a:rPr lang="en-GB" sz="2800" dirty="0" err="1" smtClean="0"/>
              <a:t>Aggettivi</a:t>
            </a:r>
            <a:r>
              <a:rPr lang="en-GB" sz="2800" dirty="0" smtClean="0"/>
              <a:t> 		</a:t>
            </a:r>
            <a:r>
              <a:rPr lang="en-GB" sz="3600" dirty="0" err="1" smtClean="0"/>
              <a:t>bianco</a:t>
            </a:r>
            <a:r>
              <a:rPr lang="en-GB" sz="3600" dirty="0" smtClean="0"/>
              <a:t> </a:t>
            </a:r>
            <a:r>
              <a:rPr lang="en-GB" sz="3600" dirty="0" err="1" smtClean="0"/>
              <a:t>francese</a:t>
            </a:r>
            <a:r>
              <a:rPr lang="en-GB" sz="3600" dirty="0" smtClean="0"/>
              <a:t> </a:t>
            </a:r>
            <a:r>
              <a:rPr lang="en-GB" sz="3600" dirty="0" err="1" smtClean="0"/>
              <a:t>entusiasto</a:t>
            </a:r>
            <a:r>
              <a:rPr lang="en-GB" sz="3600" dirty="0" smtClean="0"/>
              <a:t> </a:t>
            </a:r>
            <a:r>
              <a:rPr lang="en-GB" sz="3600" dirty="0" err="1" smtClean="0"/>
              <a:t>curioso</a:t>
            </a:r>
            <a:endParaRPr lang="en-GB" sz="3200" dirty="0" smtClean="0"/>
          </a:p>
          <a:p>
            <a:pPr lvl="2"/>
            <a:r>
              <a:rPr lang="en-GB" sz="2800" dirty="0" smtClean="0"/>
              <a:t>Nomi		</a:t>
            </a:r>
            <a:r>
              <a:rPr lang="en-GB" sz="3600" dirty="0" smtClean="0"/>
              <a:t>Claudio re </a:t>
            </a:r>
            <a:r>
              <a:rPr lang="en-GB" sz="3600" dirty="0" err="1" smtClean="0"/>
              <a:t>professora</a:t>
            </a:r>
            <a:r>
              <a:rPr lang="en-GB" sz="3600" dirty="0" smtClean="0"/>
              <a:t> </a:t>
            </a:r>
            <a:r>
              <a:rPr lang="en-GB" sz="3600" dirty="0" err="1" smtClean="0"/>
              <a:t>porta</a:t>
            </a:r>
            <a:r>
              <a:rPr lang="en-GB" sz="3600" dirty="0" smtClean="0"/>
              <a:t> </a:t>
            </a:r>
            <a:r>
              <a:rPr lang="en-GB" sz="3600" dirty="0" err="1" smtClean="0"/>
              <a:t>città</a:t>
            </a:r>
            <a:endParaRPr lang="en-GB" sz="3600" dirty="0" smtClean="0"/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AGREEMENTS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0" y="1640959"/>
            <a:ext cx="5131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Attività</a:t>
            </a:r>
            <a:r>
              <a:rPr lang="en-GB" dirty="0">
                <a:solidFill>
                  <a:srgbClr val="FF0000"/>
                </a:solidFill>
              </a:rPr>
              <a:t> 1:  c’ </a:t>
            </a:r>
            <a:r>
              <a:rPr lang="en-GB" dirty="0" smtClean="0">
                <a:solidFill>
                  <a:srgbClr val="FF0000"/>
                </a:solidFill>
              </a:rPr>
              <a:t>è un </a:t>
            </a:r>
            <a:r>
              <a:rPr lang="en-GB" dirty="0" err="1" smtClean="0">
                <a:solidFill>
                  <a:srgbClr val="FF0000"/>
                </a:solidFill>
              </a:rPr>
              <a:t>errore</a:t>
            </a:r>
            <a:r>
              <a:rPr lang="en-GB" dirty="0" smtClean="0">
                <a:solidFill>
                  <a:srgbClr val="FF0000"/>
                </a:solidFill>
              </a:rPr>
              <a:t> in </a:t>
            </a:r>
            <a:r>
              <a:rPr lang="en-GB" dirty="0" err="1" smtClean="0">
                <a:solidFill>
                  <a:srgbClr val="FF0000"/>
                </a:solidFill>
              </a:rPr>
              <a:t>ogni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gruppo</a:t>
            </a:r>
            <a:r>
              <a:rPr lang="en-GB" dirty="0" smtClean="0">
                <a:solidFill>
                  <a:srgbClr val="FF0000"/>
                </a:solidFill>
              </a:rPr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sai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trovarlo</a:t>
            </a:r>
            <a:r>
              <a:rPr lang="en-GB" dirty="0" smtClean="0">
                <a:solidFill>
                  <a:srgbClr val="FF0000"/>
                </a:solidFill>
              </a:rPr>
              <a:t>?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42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Nomi          </a:t>
            </a:r>
            <a:r>
              <a:rPr lang="en-GB" i="1" dirty="0" err="1">
                <a:solidFill>
                  <a:srgbClr val="FF0000"/>
                </a:solidFill>
              </a:rPr>
              <a:t>Attività</a:t>
            </a:r>
            <a:r>
              <a:rPr lang="en-GB" i="1" dirty="0">
                <a:solidFill>
                  <a:srgbClr val="FF0000"/>
                </a:solidFill>
              </a:rPr>
              <a:t> 2: in </a:t>
            </a:r>
            <a:r>
              <a:rPr lang="en-GB" i="1" dirty="0" err="1">
                <a:solidFill>
                  <a:srgbClr val="FF0000"/>
                </a:solidFill>
              </a:rPr>
              <a:t>coppie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i="1" dirty="0" err="1">
                <a:solidFill>
                  <a:srgbClr val="FF0000"/>
                </a:solidFill>
              </a:rPr>
              <a:t>leggete</a:t>
            </a:r>
            <a:r>
              <a:rPr lang="en-GB" i="1" dirty="0">
                <a:solidFill>
                  <a:srgbClr val="FF0000"/>
                </a:solidFill>
              </a:rPr>
              <a:t> di che </a:t>
            </a:r>
            <a:r>
              <a:rPr lang="en-GB" i="1" dirty="0" err="1">
                <a:solidFill>
                  <a:srgbClr val="FF0000"/>
                </a:solidFill>
              </a:rPr>
              <a:t>si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i="1" dirty="0" err="1">
                <a:solidFill>
                  <a:srgbClr val="FF0000"/>
                </a:solidFill>
              </a:rPr>
              <a:t>tratta</a:t>
            </a:r>
            <a:r>
              <a:rPr lang="en-GB" i="1" dirty="0">
                <a:solidFill>
                  <a:srgbClr val="FF0000"/>
                </a:solidFill>
              </a:rPr>
              <a:t> e </a:t>
            </a:r>
            <a:r>
              <a:rPr lang="en-GB" i="1" dirty="0" err="1">
                <a:solidFill>
                  <a:srgbClr val="FF0000"/>
                </a:solidFill>
              </a:rPr>
              <a:t>riassumete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i="1" dirty="0" err="1">
                <a:solidFill>
                  <a:srgbClr val="FF0000"/>
                </a:solidFill>
              </a:rPr>
              <a:t>alla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i="1" dirty="0" err="1">
                <a:solidFill>
                  <a:srgbClr val="FF0000"/>
                </a:solidFill>
              </a:rPr>
              <a:t>classe</a:t>
            </a:r>
            <a:r>
              <a:rPr lang="en-GB" i="1" dirty="0">
                <a:solidFill>
                  <a:srgbClr val="FF0000"/>
                </a:solidFill>
              </a:rPr>
              <a:t> (English/Italian)</a:t>
            </a:r>
            <a:br>
              <a:rPr lang="en-GB" i="1" dirty="0">
                <a:solidFill>
                  <a:srgbClr val="FF0000"/>
                </a:solidFill>
              </a:rPr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00216" y="1690689"/>
            <a:ext cx="10791568" cy="397031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GB" sz="2100" dirty="0"/>
              <a:t>DAL LIBRO:</a:t>
            </a:r>
          </a:p>
          <a:p>
            <a:r>
              <a:rPr lang="en-GB" sz="2100" b="1" dirty="0"/>
              <a:t>Regular nouns</a:t>
            </a:r>
          </a:p>
          <a:p>
            <a:r>
              <a:rPr lang="en-GB" sz="2100" dirty="0"/>
              <a:t>- Ending in -o</a:t>
            </a:r>
          </a:p>
          <a:p>
            <a:r>
              <a:rPr lang="en-GB" sz="2100" dirty="0"/>
              <a:t>- Ending in -a</a:t>
            </a:r>
          </a:p>
          <a:p>
            <a:r>
              <a:rPr lang="en-GB" sz="2100" dirty="0"/>
              <a:t>- Ending in –e   (C) (D)</a:t>
            </a:r>
          </a:p>
          <a:p>
            <a:endParaRPr lang="en-GB" sz="2100" dirty="0" smtClean="0"/>
          </a:p>
          <a:p>
            <a:r>
              <a:rPr lang="en-GB" sz="2100" b="1" dirty="0" smtClean="0"/>
              <a:t>Irregular </a:t>
            </a:r>
            <a:r>
              <a:rPr lang="en-GB" sz="2100" b="1" dirty="0" smtClean="0"/>
              <a:t>nouns</a:t>
            </a:r>
          </a:p>
          <a:p>
            <a:pPr marL="285750" indent="-285750">
              <a:buFontTx/>
              <a:buChar char="-"/>
            </a:pPr>
            <a:r>
              <a:rPr lang="en-GB" sz="2100" dirty="0" smtClean="0"/>
              <a:t>Ending in </a:t>
            </a:r>
            <a:r>
              <a:rPr lang="en-GB" sz="2100" dirty="0" smtClean="0"/>
              <a:t>–a                      p. 9</a:t>
            </a:r>
            <a:endParaRPr lang="en-GB" sz="2100" dirty="0" smtClean="0"/>
          </a:p>
          <a:p>
            <a:pPr marL="285750" indent="-285750">
              <a:buFontTx/>
              <a:buChar char="-"/>
            </a:pPr>
            <a:r>
              <a:rPr lang="en-GB" sz="2100" dirty="0" smtClean="0"/>
              <a:t>Invariable </a:t>
            </a:r>
            <a:r>
              <a:rPr lang="en-GB" sz="2100" dirty="0" smtClean="0"/>
              <a:t>nouns              p. 10</a:t>
            </a:r>
            <a:endParaRPr lang="en-GB" sz="2100" dirty="0" smtClean="0"/>
          </a:p>
          <a:p>
            <a:pPr marL="285750" indent="-285750">
              <a:buFontTx/>
              <a:buChar char="-"/>
            </a:pPr>
            <a:r>
              <a:rPr lang="en-GB" sz="2100" dirty="0" smtClean="0"/>
              <a:t>Compound </a:t>
            </a:r>
            <a:r>
              <a:rPr lang="en-GB" sz="2100" dirty="0" smtClean="0"/>
              <a:t>nouns            p. 12</a:t>
            </a:r>
            <a:endParaRPr lang="en-GB" sz="2100" dirty="0" smtClean="0"/>
          </a:p>
          <a:p>
            <a:pPr marL="285750" indent="-285750">
              <a:buFontTx/>
              <a:buChar char="-"/>
            </a:pPr>
            <a:r>
              <a:rPr lang="en-GB" sz="2100" dirty="0" smtClean="0"/>
              <a:t>Defective </a:t>
            </a:r>
            <a:r>
              <a:rPr lang="en-GB" sz="2100" dirty="0" smtClean="0"/>
              <a:t>nouns               p. 13</a:t>
            </a:r>
          </a:p>
          <a:p>
            <a:pPr marL="285750" indent="-285750">
              <a:buFontTx/>
              <a:buChar char="-"/>
            </a:pPr>
            <a:r>
              <a:rPr lang="en-GB" sz="2100" dirty="0" smtClean="0"/>
              <a:t>Collective nouns               p. 14</a:t>
            </a:r>
            <a:endParaRPr lang="en-GB" sz="2100" dirty="0" smtClean="0"/>
          </a:p>
          <a:p>
            <a:r>
              <a:rPr lang="en-GB" sz="2100" b="1" dirty="0" smtClean="0"/>
              <a:t>More on gender </a:t>
            </a:r>
            <a:endParaRPr lang="en-GB" sz="2100" b="1" dirty="0" smtClean="0"/>
          </a:p>
          <a:p>
            <a:pPr marL="285750" indent="-285750">
              <a:buFontTx/>
              <a:buChar char="-"/>
            </a:pPr>
            <a:r>
              <a:rPr lang="en-GB" sz="2100" dirty="0" smtClean="0"/>
              <a:t>the </a:t>
            </a:r>
            <a:r>
              <a:rPr lang="en-GB" sz="2100" dirty="0" smtClean="0"/>
              <a:t>gender of nouns referring to </a:t>
            </a:r>
            <a:r>
              <a:rPr lang="en-GB" sz="2100" dirty="0" smtClean="0"/>
              <a:t>people p.15</a:t>
            </a:r>
          </a:p>
          <a:p>
            <a:pPr marL="285750" indent="-285750">
              <a:buFontTx/>
              <a:buChar char="-"/>
            </a:pPr>
            <a:r>
              <a:rPr lang="en-GB" sz="2100" dirty="0" smtClean="0"/>
              <a:t>the </a:t>
            </a:r>
            <a:r>
              <a:rPr lang="en-GB" sz="2100" dirty="0" smtClean="0"/>
              <a:t>gender of geographical </a:t>
            </a:r>
            <a:r>
              <a:rPr lang="en-GB" sz="2100" dirty="0" smtClean="0"/>
              <a:t>names       p. 16</a:t>
            </a:r>
          </a:p>
          <a:p>
            <a:pPr marL="285750" indent="-285750">
              <a:buFontTx/>
              <a:buChar char="-"/>
            </a:pPr>
            <a:r>
              <a:rPr lang="en-GB" sz="2100" dirty="0" smtClean="0"/>
              <a:t>different </a:t>
            </a:r>
            <a:r>
              <a:rPr lang="en-GB" sz="2100" dirty="0" smtClean="0"/>
              <a:t>gender: different </a:t>
            </a:r>
            <a:r>
              <a:rPr lang="en-GB" sz="2100" dirty="0" smtClean="0"/>
              <a:t>meaning      p.16</a:t>
            </a:r>
          </a:p>
          <a:p>
            <a:pPr marL="285750" indent="-285750">
              <a:buFontTx/>
              <a:buChar char="-"/>
            </a:pPr>
            <a:r>
              <a:rPr lang="en-GB" sz="2100" dirty="0" smtClean="0"/>
              <a:t>different </a:t>
            </a:r>
            <a:r>
              <a:rPr lang="en-GB" sz="2100" dirty="0"/>
              <a:t>gender: </a:t>
            </a:r>
            <a:r>
              <a:rPr lang="en-GB" sz="2100" dirty="0" smtClean="0"/>
              <a:t>related </a:t>
            </a:r>
            <a:r>
              <a:rPr lang="en-GB" sz="2100" dirty="0" smtClean="0"/>
              <a:t>meaning        p. 17</a:t>
            </a:r>
          </a:p>
          <a:p>
            <a:pPr marL="285750" indent="-285750">
              <a:buFontTx/>
              <a:buChar char="-"/>
            </a:pPr>
            <a:r>
              <a:rPr lang="en-GB" sz="2100" dirty="0" smtClean="0"/>
              <a:t>plural </a:t>
            </a:r>
            <a:r>
              <a:rPr lang="en-GB" sz="2100" dirty="0" smtClean="0"/>
              <a:t>gender </a:t>
            </a:r>
            <a:r>
              <a:rPr lang="en-GB" sz="2100" dirty="0" smtClean="0"/>
              <a:t>changes: related meaning   p. 17                             </a:t>
            </a:r>
          </a:p>
          <a:p>
            <a:pPr marL="285750" indent="-285750">
              <a:buFontTx/>
              <a:buChar char="-"/>
            </a:pPr>
            <a:r>
              <a:rPr lang="en-GB" sz="2100" dirty="0" smtClean="0"/>
              <a:t>different </a:t>
            </a:r>
            <a:r>
              <a:rPr lang="en-GB" sz="2100" dirty="0"/>
              <a:t>gender: </a:t>
            </a:r>
            <a:r>
              <a:rPr lang="en-GB" sz="2100" dirty="0" smtClean="0"/>
              <a:t>same or similar </a:t>
            </a:r>
            <a:r>
              <a:rPr lang="en-GB" sz="2100" dirty="0" smtClean="0"/>
              <a:t>meaning  p. 18</a:t>
            </a:r>
            <a:endParaRPr lang="en-GB" sz="2100" dirty="0" smtClean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65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Articoli</a:t>
            </a:r>
            <a:r>
              <a:rPr lang="en-GB" dirty="0" smtClean="0"/>
              <a:t> </a:t>
            </a:r>
            <a:r>
              <a:rPr lang="en-GB" dirty="0" err="1" smtClean="0"/>
              <a:t>indeterminativi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it-IT" dirty="0">
                <a:solidFill>
                  <a:srgbClr val="FF0000"/>
                </a:solidFill>
              </a:rPr>
              <a:t>Maschile o femminile? Scegli l’articolo </a:t>
            </a:r>
            <a:r>
              <a:rPr lang="it-IT" b="1" dirty="0">
                <a:solidFill>
                  <a:srgbClr val="FF0000"/>
                </a:solidFill>
              </a:rPr>
              <a:t>in</a:t>
            </a:r>
            <a:r>
              <a:rPr lang="it-IT" dirty="0">
                <a:solidFill>
                  <a:srgbClr val="FF0000"/>
                </a:solidFill>
              </a:rPr>
              <a:t>determinativo.	</a:t>
            </a:r>
            <a:r>
              <a:rPr lang="it-IT" dirty="0"/>
              <a:t>	</a:t>
            </a:r>
            <a:r>
              <a:rPr lang="it-IT" dirty="0" smtClean="0"/>
              <a:t>								</a:t>
            </a:r>
            <a:r>
              <a:rPr lang="it-IT" dirty="0"/>
              <a:t>	</a:t>
            </a:r>
            <a:endParaRPr lang="en-GB" dirty="0"/>
          </a:p>
          <a:p>
            <a:r>
              <a:rPr lang="it-IT" dirty="0" smtClean="0"/>
              <a:t>_____ </a:t>
            </a:r>
            <a:r>
              <a:rPr lang="it-IT" dirty="0"/>
              <a:t>azione		</a:t>
            </a:r>
            <a:r>
              <a:rPr lang="it-IT" dirty="0" smtClean="0"/>
              <a:t>_____ </a:t>
            </a:r>
            <a:r>
              <a:rPr lang="it-IT" dirty="0"/>
              <a:t>lezione 		</a:t>
            </a:r>
            <a:r>
              <a:rPr lang="it-IT" dirty="0" smtClean="0"/>
              <a:t>_____</a:t>
            </a:r>
            <a:r>
              <a:rPr lang="it-IT" dirty="0"/>
              <a:t>artista</a:t>
            </a:r>
            <a:endParaRPr lang="en-GB" dirty="0"/>
          </a:p>
          <a:p>
            <a:r>
              <a:rPr lang="it-IT" dirty="0" smtClean="0"/>
              <a:t>_____</a:t>
            </a:r>
            <a:r>
              <a:rPr lang="it-IT" dirty="0"/>
              <a:t>manifestazione		</a:t>
            </a:r>
            <a:r>
              <a:rPr lang="it-IT" dirty="0" smtClean="0"/>
              <a:t>_____</a:t>
            </a:r>
            <a:r>
              <a:rPr lang="it-IT" dirty="0"/>
              <a:t>pittrice	</a:t>
            </a:r>
            <a:r>
              <a:rPr lang="it-IT" dirty="0" smtClean="0"/>
              <a:t>_____professore</a:t>
            </a:r>
            <a:endParaRPr lang="en-GB" dirty="0"/>
          </a:p>
          <a:p>
            <a:r>
              <a:rPr lang="it-IT" dirty="0"/>
              <a:t>_____crisi		</a:t>
            </a:r>
            <a:r>
              <a:rPr lang="it-IT" dirty="0" smtClean="0"/>
              <a:t>_____</a:t>
            </a:r>
            <a:r>
              <a:rPr lang="it-IT" dirty="0"/>
              <a:t>caffè				_____ xilofono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162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Articoli</a:t>
            </a:r>
            <a:r>
              <a:rPr lang="en-GB" dirty="0" smtClean="0"/>
              <a:t> </a:t>
            </a:r>
            <a:r>
              <a:rPr lang="en-GB" dirty="0" err="1" smtClean="0"/>
              <a:t>indeterminativi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it-IT" dirty="0">
                <a:solidFill>
                  <a:srgbClr val="FF0000"/>
                </a:solidFill>
              </a:rPr>
              <a:t>Maschile o femminile? Scegli l’articolo </a:t>
            </a:r>
            <a:r>
              <a:rPr lang="it-IT" b="1" dirty="0">
                <a:solidFill>
                  <a:srgbClr val="FF0000"/>
                </a:solidFill>
              </a:rPr>
              <a:t>in</a:t>
            </a:r>
            <a:r>
              <a:rPr lang="it-IT" dirty="0">
                <a:solidFill>
                  <a:srgbClr val="FF0000"/>
                </a:solidFill>
              </a:rPr>
              <a:t>determinativo.	</a:t>
            </a:r>
            <a:r>
              <a:rPr lang="it-IT" dirty="0"/>
              <a:t>	</a:t>
            </a:r>
            <a:r>
              <a:rPr lang="it-IT" dirty="0" smtClean="0"/>
              <a:t>								</a:t>
            </a:r>
            <a:r>
              <a:rPr lang="it-IT" dirty="0"/>
              <a:t>	</a:t>
            </a:r>
            <a:endParaRPr lang="en-GB" dirty="0"/>
          </a:p>
          <a:p>
            <a:r>
              <a:rPr lang="it-IT" dirty="0" smtClean="0"/>
              <a:t>__un’_ </a:t>
            </a:r>
            <a:r>
              <a:rPr lang="it-IT" dirty="0"/>
              <a:t>azione		</a:t>
            </a:r>
            <a:r>
              <a:rPr lang="it-IT" dirty="0" smtClean="0"/>
              <a:t>___una__ </a:t>
            </a:r>
            <a:r>
              <a:rPr lang="it-IT" dirty="0"/>
              <a:t>lezione 		</a:t>
            </a:r>
            <a:r>
              <a:rPr lang="it-IT" dirty="0" smtClean="0"/>
              <a:t>__un/un’___</a:t>
            </a:r>
            <a:r>
              <a:rPr lang="it-IT" dirty="0"/>
              <a:t>artista</a:t>
            </a:r>
            <a:endParaRPr lang="en-GB" dirty="0"/>
          </a:p>
          <a:p>
            <a:r>
              <a:rPr lang="it-IT" dirty="0" smtClean="0"/>
              <a:t>__una__</a:t>
            </a:r>
            <a:r>
              <a:rPr lang="it-IT" dirty="0"/>
              <a:t>manifestazione	</a:t>
            </a:r>
            <a:r>
              <a:rPr lang="it-IT" dirty="0" smtClean="0"/>
              <a:t>___una__</a:t>
            </a:r>
            <a:r>
              <a:rPr lang="it-IT" dirty="0"/>
              <a:t>pittrice	</a:t>
            </a:r>
            <a:r>
              <a:rPr lang="it-IT" dirty="0" smtClean="0"/>
              <a:t>__un_professore</a:t>
            </a:r>
            <a:endParaRPr lang="en-GB" dirty="0"/>
          </a:p>
          <a:p>
            <a:r>
              <a:rPr lang="it-IT" dirty="0" smtClean="0"/>
              <a:t>__una_crisi</a:t>
            </a:r>
            <a:r>
              <a:rPr lang="it-IT" dirty="0"/>
              <a:t>		</a:t>
            </a:r>
            <a:r>
              <a:rPr lang="it-IT" dirty="0" smtClean="0"/>
              <a:t>__un_caffè</a:t>
            </a:r>
            <a:r>
              <a:rPr lang="it-IT" dirty="0"/>
              <a:t>		</a:t>
            </a:r>
            <a:r>
              <a:rPr lang="it-IT" dirty="0" smtClean="0"/>
              <a:t>__uno___ </a:t>
            </a:r>
            <a:r>
              <a:rPr lang="it-IT" dirty="0"/>
              <a:t>xilofono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4327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Articoli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indeterminativi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MASCHILI  			</a:t>
            </a:r>
            <a:r>
              <a:rPr lang="en-GB" sz="4000" dirty="0" smtClean="0"/>
              <a:t>un				</a:t>
            </a:r>
            <a:r>
              <a:rPr lang="en-GB" sz="4000" dirty="0" err="1" smtClean="0"/>
              <a:t>uno</a:t>
            </a:r>
            <a:endParaRPr lang="en-GB" sz="4000" dirty="0" smtClean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/>
              <a:t>	</a:t>
            </a:r>
            <a:r>
              <a:rPr lang="en-GB" dirty="0" smtClean="0"/>
              <a:t>      </a:t>
            </a:r>
            <a:r>
              <a:rPr lang="en-GB" dirty="0" err="1" smtClean="0">
                <a:solidFill>
                  <a:srgbClr val="FF0000"/>
                </a:solidFill>
              </a:rPr>
              <a:t>albero</a:t>
            </a:r>
            <a:r>
              <a:rPr lang="en-GB" dirty="0" smtClean="0"/>
              <a:t> </a:t>
            </a:r>
            <a:r>
              <a:rPr lang="en-GB" dirty="0" err="1" smtClean="0"/>
              <a:t>libro</a:t>
            </a:r>
            <a:r>
              <a:rPr lang="en-GB" dirty="0" smtClean="0"/>
              <a:t> cane film		     </a:t>
            </a:r>
            <a:r>
              <a:rPr lang="en-GB" dirty="0" err="1" smtClean="0"/>
              <a:t>scoiattolo</a:t>
            </a:r>
            <a:r>
              <a:rPr lang="en-GB" dirty="0" smtClean="0"/>
              <a:t>  </a:t>
            </a:r>
            <a:r>
              <a:rPr lang="en-GB" dirty="0" err="1" smtClean="0"/>
              <a:t>psicologo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FEMMINILI			</a:t>
            </a:r>
            <a:r>
              <a:rPr lang="en-GB" sz="3600" dirty="0" smtClean="0"/>
              <a:t>un’				</a:t>
            </a:r>
            <a:r>
              <a:rPr lang="en-GB" sz="3600" dirty="0" err="1" smtClean="0"/>
              <a:t>una</a:t>
            </a:r>
            <a:endParaRPr lang="en-GB" sz="3600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</a:t>
            </a:r>
            <a:r>
              <a:rPr lang="en-GB" dirty="0" smtClean="0">
                <a:solidFill>
                  <a:srgbClr val="FF0000"/>
                </a:solidFill>
              </a:rPr>
              <a:t>         </a:t>
            </a:r>
            <a:r>
              <a:rPr lang="en-GB" dirty="0" err="1" smtClean="0">
                <a:solidFill>
                  <a:srgbClr val="FF0000"/>
                </a:solidFill>
              </a:rPr>
              <a:t>amica</a:t>
            </a:r>
            <a:r>
              <a:rPr lang="en-GB" dirty="0" smtClean="0">
                <a:solidFill>
                  <a:srgbClr val="FF0000"/>
                </a:solidFill>
              </a:rPr>
              <a:t> 	</a:t>
            </a:r>
            <a:r>
              <a:rPr lang="en-GB" dirty="0" smtClean="0"/>
              <a:t>	  </a:t>
            </a:r>
            <a:r>
              <a:rPr lang="en-GB" dirty="0" err="1" smtClean="0"/>
              <a:t>libreria</a:t>
            </a:r>
            <a:r>
              <a:rPr lang="en-GB" dirty="0" smtClean="0"/>
              <a:t> </a:t>
            </a:r>
            <a:r>
              <a:rPr lang="en-GB" dirty="0" err="1" smtClean="0"/>
              <a:t>cantante</a:t>
            </a:r>
            <a:r>
              <a:rPr lang="en-GB" dirty="0" smtClean="0"/>
              <a:t> </a:t>
            </a:r>
            <a:r>
              <a:rPr lang="en-GB" dirty="0" err="1" smtClean="0"/>
              <a:t>studentessa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		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296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Articoli</a:t>
            </a:r>
            <a:r>
              <a:rPr lang="en-GB" dirty="0" smtClean="0"/>
              <a:t> </a:t>
            </a:r>
            <a:r>
              <a:rPr lang="en-GB" dirty="0" err="1" smtClean="0"/>
              <a:t>determinativi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it-IT" dirty="0" smtClean="0">
                <a:solidFill>
                  <a:srgbClr val="FF0000"/>
                </a:solidFill>
              </a:rPr>
              <a:t>Quale </a:t>
            </a:r>
            <a:r>
              <a:rPr lang="it-IT" dirty="0">
                <a:solidFill>
                  <a:srgbClr val="FF0000"/>
                </a:solidFill>
              </a:rPr>
              <a:t>articolo determinativo?				</a:t>
            </a:r>
            <a:r>
              <a:rPr lang="it-IT" dirty="0"/>
              <a:t>		</a:t>
            </a:r>
            <a:r>
              <a:rPr lang="it-IT" dirty="0" smtClean="0"/>
              <a:t>									</a:t>
            </a:r>
            <a:r>
              <a:rPr lang="it-IT" i="1" dirty="0" smtClean="0"/>
              <a:t>Soluzioni</a:t>
            </a:r>
            <a:r>
              <a:rPr lang="it-IT" dirty="0"/>
              <a:t>, p. 19</a:t>
            </a:r>
            <a:endParaRPr lang="en-GB" dirty="0"/>
          </a:p>
          <a:p>
            <a:r>
              <a:rPr lang="it-IT" dirty="0" smtClean="0"/>
              <a:t>_____ </a:t>
            </a:r>
            <a:r>
              <a:rPr lang="it-IT" dirty="0"/>
              <a:t>strega		_____ stranieri		</a:t>
            </a:r>
            <a:r>
              <a:rPr lang="it-IT" dirty="0" smtClean="0"/>
              <a:t>_____</a:t>
            </a:r>
            <a:r>
              <a:rPr lang="it-IT" dirty="0"/>
              <a:t>psicologo</a:t>
            </a:r>
            <a:endParaRPr lang="en-GB" dirty="0"/>
          </a:p>
          <a:p>
            <a:endParaRPr lang="en-GB" dirty="0"/>
          </a:p>
          <a:p>
            <a:r>
              <a:rPr lang="it-IT" dirty="0"/>
              <a:t>_____ infermiere			</a:t>
            </a:r>
            <a:r>
              <a:rPr lang="it-IT" dirty="0" smtClean="0"/>
              <a:t>_____ </a:t>
            </a:r>
            <a:r>
              <a:rPr lang="it-IT" dirty="0"/>
              <a:t>scienziato	</a:t>
            </a:r>
            <a:r>
              <a:rPr lang="it-IT" dirty="0" smtClean="0"/>
              <a:t>_____ </a:t>
            </a:r>
            <a:r>
              <a:rPr lang="it-IT" dirty="0"/>
              <a:t>poliziotta</a:t>
            </a:r>
            <a:endParaRPr lang="en-GB" dirty="0"/>
          </a:p>
          <a:p>
            <a:endParaRPr lang="en-GB" dirty="0"/>
          </a:p>
          <a:p>
            <a:r>
              <a:rPr lang="it-IT" dirty="0"/>
              <a:t>_____uniforme		</a:t>
            </a:r>
            <a:r>
              <a:rPr lang="it-IT" dirty="0" smtClean="0"/>
              <a:t>_____ </a:t>
            </a:r>
            <a:r>
              <a:rPr lang="it-IT" dirty="0"/>
              <a:t>chef		_____ opinione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86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Articoli</a:t>
            </a:r>
            <a:r>
              <a:rPr lang="en-GB" dirty="0" smtClean="0"/>
              <a:t> </a:t>
            </a:r>
            <a:r>
              <a:rPr lang="en-GB" dirty="0" err="1" smtClean="0"/>
              <a:t>determinativi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it-IT" dirty="0" smtClean="0">
                <a:solidFill>
                  <a:srgbClr val="FF0000"/>
                </a:solidFill>
              </a:rPr>
              <a:t>Quale </a:t>
            </a:r>
            <a:r>
              <a:rPr lang="it-IT" dirty="0">
                <a:solidFill>
                  <a:srgbClr val="FF0000"/>
                </a:solidFill>
              </a:rPr>
              <a:t>articolo determinativo?				</a:t>
            </a:r>
            <a:r>
              <a:rPr lang="it-IT" dirty="0"/>
              <a:t>		</a:t>
            </a:r>
            <a:r>
              <a:rPr lang="it-IT" dirty="0" smtClean="0"/>
              <a:t>									</a:t>
            </a:r>
            <a:r>
              <a:rPr lang="it-IT" i="1" dirty="0" smtClean="0"/>
              <a:t>Soluzioni</a:t>
            </a:r>
            <a:r>
              <a:rPr lang="it-IT" dirty="0"/>
              <a:t>, p. 19</a:t>
            </a:r>
            <a:endParaRPr lang="en-GB" dirty="0"/>
          </a:p>
          <a:p>
            <a:r>
              <a:rPr lang="it-IT" dirty="0" smtClean="0"/>
              <a:t>__la_ </a:t>
            </a:r>
            <a:r>
              <a:rPr lang="it-IT" dirty="0"/>
              <a:t>strega		</a:t>
            </a:r>
            <a:r>
              <a:rPr lang="it-IT" dirty="0" smtClean="0"/>
              <a:t>_gli_ </a:t>
            </a:r>
            <a:r>
              <a:rPr lang="it-IT" dirty="0"/>
              <a:t>stranieri		</a:t>
            </a:r>
            <a:r>
              <a:rPr lang="it-IT" dirty="0" smtClean="0"/>
              <a:t>__lo_psicologo</a:t>
            </a:r>
            <a:endParaRPr lang="en-GB" dirty="0"/>
          </a:p>
          <a:p>
            <a:endParaRPr lang="en-GB" dirty="0"/>
          </a:p>
          <a:p>
            <a:r>
              <a:rPr lang="it-IT" dirty="0" smtClean="0"/>
              <a:t>__le_ </a:t>
            </a:r>
            <a:r>
              <a:rPr lang="it-IT" dirty="0"/>
              <a:t>infermiere			</a:t>
            </a:r>
            <a:r>
              <a:rPr lang="it-IT" dirty="0" smtClean="0"/>
              <a:t>__lo_ </a:t>
            </a:r>
            <a:r>
              <a:rPr lang="it-IT" dirty="0"/>
              <a:t>scienziato	</a:t>
            </a:r>
            <a:r>
              <a:rPr lang="it-IT" dirty="0" smtClean="0"/>
              <a:t>_la_ </a:t>
            </a:r>
            <a:r>
              <a:rPr lang="it-IT" dirty="0"/>
              <a:t>poliziotta</a:t>
            </a:r>
            <a:endParaRPr lang="en-GB" dirty="0"/>
          </a:p>
          <a:p>
            <a:endParaRPr lang="en-GB" dirty="0"/>
          </a:p>
          <a:p>
            <a:r>
              <a:rPr lang="it-IT" dirty="0" smtClean="0"/>
              <a:t>__l’__</a:t>
            </a:r>
            <a:r>
              <a:rPr lang="it-IT" dirty="0"/>
              <a:t>uniforme		</a:t>
            </a:r>
            <a:r>
              <a:rPr lang="it-IT" dirty="0" smtClean="0"/>
              <a:t>__lo_ </a:t>
            </a:r>
            <a:r>
              <a:rPr lang="it-IT" dirty="0"/>
              <a:t>chef		</a:t>
            </a:r>
            <a:r>
              <a:rPr lang="it-IT" dirty="0" smtClean="0"/>
              <a:t>__l’_ </a:t>
            </a:r>
            <a:r>
              <a:rPr lang="it-IT" dirty="0"/>
              <a:t>opinione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91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Articoli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determinativi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9020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MASCHILI  	</a:t>
            </a:r>
            <a:r>
              <a:rPr lang="en-GB" dirty="0"/>
              <a:t> </a:t>
            </a:r>
            <a:r>
              <a:rPr lang="en-GB" dirty="0" smtClean="0"/>
              <a:t>        </a:t>
            </a:r>
            <a:r>
              <a:rPr lang="en-GB" sz="3600" dirty="0" smtClean="0"/>
              <a:t>l’</a:t>
            </a:r>
            <a:r>
              <a:rPr lang="en-GB" dirty="0" smtClean="0"/>
              <a:t>	       </a:t>
            </a:r>
            <a:r>
              <a:rPr lang="en-GB" sz="4000" dirty="0" smtClean="0">
                <a:solidFill>
                  <a:schemeClr val="accent1"/>
                </a:solidFill>
              </a:rPr>
              <a:t>il	</a:t>
            </a:r>
            <a:r>
              <a:rPr lang="en-GB" sz="4000" dirty="0" smtClean="0"/>
              <a:t>             lo	      </a:t>
            </a:r>
            <a:r>
              <a:rPr lang="en-GB" sz="4000" dirty="0" smtClean="0">
                <a:solidFill>
                  <a:schemeClr val="accent1"/>
                </a:solidFill>
              </a:rPr>
              <a:t>i</a:t>
            </a:r>
            <a:r>
              <a:rPr lang="en-GB" sz="4000" dirty="0" smtClean="0"/>
              <a:t>         </a:t>
            </a:r>
            <a:r>
              <a:rPr lang="en-GB" sz="4000" dirty="0" err="1" smtClean="0"/>
              <a:t>gli</a:t>
            </a:r>
            <a:endParaRPr lang="en-GB" sz="4000" dirty="0" smtClean="0"/>
          </a:p>
          <a:p>
            <a:pPr marL="0" indent="0">
              <a:buNone/>
            </a:pPr>
            <a:r>
              <a:rPr lang="en-GB" dirty="0" smtClean="0"/>
              <a:t>		    </a:t>
            </a:r>
            <a:r>
              <a:rPr lang="en-GB" dirty="0" err="1" smtClean="0">
                <a:solidFill>
                  <a:srgbClr val="FF0000"/>
                </a:solidFill>
              </a:rPr>
              <a:t>albero</a:t>
            </a:r>
            <a:r>
              <a:rPr lang="en-GB" dirty="0" smtClean="0">
                <a:solidFill>
                  <a:srgbClr val="FF0000"/>
                </a:solidFill>
              </a:rPr>
              <a:t>	</a:t>
            </a:r>
            <a:r>
              <a:rPr lang="en-GB" dirty="0" err="1" smtClean="0">
                <a:solidFill>
                  <a:schemeClr val="accent1"/>
                </a:solidFill>
              </a:rPr>
              <a:t>libro</a:t>
            </a:r>
            <a:r>
              <a:rPr lang="en-GB" dirty="0" smtClean="0">
                <a:solidFill>
                  <a:schemeClr val="accent1"/>
                </a:solidFill>
              </a:rPr>
              <a:t>  film</a:t>
            </a:r>
            <a:r>
              <a:rPr lang="en-GB" dirty="0" smtClean="0"/>
              <a:t>	 </a:t>
            </a:r>
            <a:r>
              <a:rPr lang="en-GB" dirty="0" err="1"/>
              <a:t>scoiattolo</a:t>
            </a:r>
            <a:r>
              <a:rPr lang="en-GB" dirty="0"/>
              <a:t> </a:t>
            </a:r>
            <a:r>
              <a:rPr lang="en-GB" dirty="0" smtClean="0"/>
              <a:t>          </a:t>
            </a:r>
            <a:r>
              <a:rPr lang="en-GB" dirty="0" err="1" smtClean="0">
                <a:solidFill>
                  <a:schemeClr val="accent1"/>
                </a:solidFill>
              </a:rPr>
              <a:t>libri</a:t>
            </a:r>
            <a:r>
              <a:rPr lang="en-GB" dirty="0" smtClean="0"/>
              <a:t>       </a:t>
            </a:r>
            <a:r>
              <a:rPr lang="en-GB" dirty="0" err="1" smtClean="0"/>
              <a:t>alberi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									         </a:t>
            </a:r>
            <a:r>
              <a:rPr lang="en-GB" dirty="0" err="1" smtClean="0"/>
              <a:t>scoiattoli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FEMMINILI		l</a:t>
            </a:r>
            <a:r>
              <a:rPr lang="en-GB" sz="3600" dirty="0" smtClean="0"/>
              <a:t>’		la			                le</a:t>
            </a:r>
          </a:p>
          <a:p>
            <a:pPr marL="0" indent="0">
              <a:buNone/>
            </a:pPr>
            <a:r>
              <a:rPr lang="en-GB" dirty="0" smtClean="0"/>
              <a:t>		</a:t>
            </a:r>
            <a:r>
              <a:rPr lang="en-GB" dirty="0" smtClean="0">
                <a:solidFill>
                  <a:srgbClr val="FF0000"/>
                </a:solidFill>
              </a:rPr>
              <a:t>      </a:t>
            </a:r>
            <a:r>
              <a:rPr lang="en-GB" dirty="0" err="1" smtClean="0">
                <a:solidFill>
                  <a:srgbClr val="FF0000"/>
                </a:solidFill>
              </a:rPr>
              <a:t>amica</a:t>
            </a:r>
            <a:r>
              <a:rPr lang="en-GB" dirty="0" smtClean="0">
                <a:solidFill>
                  <a:srgbClr val="FF0000"/>
                </a:solidFill>
              </a:rPr>
              <a:t> 	</a:t>
            </a:r>
            <a:r>
              <a:rPr lang="en-GB" dirty="0" err="1" smtClean="0"/>
              <a:t>libreria</a:t>
            </a:r>
            <a:r>
              <a:rPr lang="en-GB" dirty="0" smtClean="0"/>
              <a:t> </a:t>
            </a:r>
            <a:r>
              <a:rPr lang="en-GB" dirty="0" err="1" smtClean="0"/>
              <a:t>cantante</a:t>
            </a:r>
            <a:r>
              <a:rPr lang="en-GB" dirty="0" smtClean="0"/>
              <a:t> 	 	                </a:t>
            </a:r>
            <a:r>
              <a:rPr lang="en-GB" dirty="0" err="1" smtClean="0"/>
              <a:t>amiche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	   </a:t>
            </a:r>
            <a:r>
              <a:rPr lang="en-GB" dirty="0" err="1" smtClean="0"/>
              <a:t>studentessa</a:t>
            </a:r>
            <a:r>
              <a:rPr lang="en-GB" dirty="0" smtClean="0"/>
              <a:t>		            </a:t>
            </a:r>
            <a:r>
              <a:rPr lang="en-GB" dirty="0" err="1" smtClean="0"/>
              <a:t>studentesse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009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381</Words>
  <Application>Microsoft Office PowerPoint</Application>
  <PresentationFormat>Widescreen</PresentationFormat>
  <Paragraphs>142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Noun-Article-Adjective  Forms and agreements</vt:lpstr>
      <vt:lpstr>OGGI</vt:lpstr>
      <vt:lpstr>Nomi          Attività 2: in coppie leggete di che si tratta e riassumete alla classe (English/Italian) </vt:lpstr>
      <vt:lpstr>Articoli indeterminativi</vt:lpstr>
      <vt:lpstr>Articoli indeterminativi</vt:lpstr>
      <vt:lpstr>Articoli indeterminativi</vt:lpstr>
      <vt:lpstr>Articoli determinativi</vt:lpstr>
      <vt:lpstr>Articoli determinativi</vt:lpstr>
      <vt:lpstr>Articoli determinativi</vt:lpstr>
      <vt:lpstr>ESEMPI</vt:lpstr>
      <vt:lpstr>ESEMPI</vt:lpstr>
      <vt:lpstr>Scegli l’opzione corretta               pp. 24-25     </vt:lpstr>
      <vt:lpstr>Scegli l’opzione corretta      </vt:lpstr>
      <vt:lpstr>Aggettivi (descriptive) </vt:lpstr>
      <vt:lpstr>Trova l’errore nel passaggio da singolare a plurale</vt:lpstr>
      <vt:lpstr>Altro su aggettivi…</vt:lpstr>
      <vt:lpstr>To recap</vt:lpstr>
      <vt:lpstr>Homework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Panzarella, Gioia</cp:lastModifiedBy>
  <cp:revision>29</cp:revision>
  <cp:lastPrinted>2016-10-17T12:39:42Z</cp:lastPrinted>
  <dcterms:created xsi:type="dcterms:W3CDTF">2015-10-18T18:15:27Z</dcterms:created>
  <dcterms:modified xsi:type="dcterms:W3CDTF">2016-10-17T12:40:18Z</dcterms:modified>
</cp:coreProperties>
</file>