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85" r:id="rId2"/>
    <p:sldId id="278" r:id="rId3"/>
    <p:sldId id="283" r:id="rId4"/>
    <p:sldId id="282" r:id="rId5"/>
    <p:sldId id="281" r:id="rId6"/>
    <p:sldId id="280" r:id="rId7"/>
    <p:sldId id="279" r:id="rId8"/>
    <p:sldId id="284" r:id="rId9"/>
  </p:sldIdLst>
  <p:sldSz cx="12192000" cy="6858000"/>
  <p:notesSz cx="6858000" cy="9947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0E9044-1DE4-43A2-A8DE-D4BE56E74050}" type="datetimeFigureOut">
              <a:rPr lang="en-GB" smtClean="0"/>
              <a:t>24/10/2016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440ED1-20EF-4FD0-AF62-4980FD878B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07851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24/10/2016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9833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24/10/2016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8177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24/10/2016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8609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24/10/2016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6648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24/10/2016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3475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24/10/2016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2170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24/10/2016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4036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24/10/2016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757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24/10/2016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376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24/10/2016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4740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24/10/2016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2302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E3E4B-3D21-40CA-92EA-2CB61BB50B71}" type="datetimeFigureOut">
              <a:rPr lang="en-GB" smtClean="0"/>
              <a:t>24/10/2016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2348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I </a:t>
            </a:r>
            <a:r>
              <a:rPr lang="en-GB" dirty="0" err="1" smtClean="0"/>
              <a:t>nomi</a:t>
            </a:r>
            <a:r>
              <a:rPr lang="en-GB" dirty="0" smtClean="0"/>
              <a:t> – revision (</a:t>
            </a:r>
            <a:r>
              <a:rPr lang="en-GB" dirty="0" err="1" smtClean="0"/>
              <a:t>esercizio</a:t>
            </a:r>
            <a:r>
              <a:rPr lang="en-GB" dirty="0" smtClean="0"/>
              <a:t> in </a:t>
            </a:r>
            <a:r>
              <a:rPr lang="en-GB" dirty="0" err="1" smtClean="0"/>
              <a:t>classe</a:t>
            </a:r>
            <a:r>
              <a:rPr lang="en-GB" smtClean="0"/>
              <a:t>)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Term 1, week </a:t>
            </a:r>
            <a:r>
              <a:rPr lang="en-GB" dirty="0" smtClean="0"/>
              <a:t>4</a:t>
            </a:r>
            <a:endParaRPr lang="en-GB" dirty="0" smtClean="0"/>
          </a:p>
          <a:p>
            <a:r>
              <a:rPr lang="en-GB" dirty="0" smtClean="0"/>
              <a:t>Gioia Panzarella     G.Panzarella@warwick.ac.uk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1927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4018" y="474621"/>
            <a:ext cx="10515600" cy="542367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/>
              <a:t>Ending in </a:t>
            </a:r>
            <a:r>
              <a:rPr lang="en-GB" dirty="0" smtClean="0"/>
              <a:t>–o                      </a:t>
            </a:r>
            <a:endParaRPr lang="en-GB" dirty="0"/>
          </a:p>
          <a:p>
            <a:pPr marL="0" indent="0" algn="r">
              <a:buNone/>
            </a:pPr>
            <a:r>
              <a:rPr lang="en-GB" dirty="0" smtClean="0"/>
              <a:t>lo </a:t>
            </a:r>
            <a:r>
              <a:rPr lang="en-GB" dirty="0" err="1" smtClean="0"/>
              <a:t>sconto</a:t>
            </a:r>
            <a:r>
              <a:rPr lang="en-GB" dirty="0" smtClean="0"/>
              <a:t>/</a:t>
            </a:r>
            <a:r>
              <a:rPr lang="en-GB" dirty="0" err="1" smtClean="0"/>
              <a:t>gli</a:t>
            </a:r>
            <a:r>
              <a:rPr lang="en-GB" dirty="0" smtClean="0"/>
              <a:t> </a:t>
            </a:r>
            <a:r>
              <a:rPr lang="en-GB" dirty="0" err="1" smtClean="0"/>
              <a:t>sconti</a:t>
            </a:r>
            <a:endParaRPr lang="en-GB" dirty="0" smtClean="0"/>
          </a:p>
          <a:p>
            <a:pPr marL="0" indent="0" algn="r">
              <a:buNone/>
            </a:pPr>
            <a:r>
              <a:rPr lang="en-GB" dirty="0" smtClean="0"/>
              <a:t>lo </a:t>
            </a:r>
            <a:r>
              <a:rPr lang="en-GB" dirty="0" err="1" smtClean="0"/>
              <a:t>zio</a:t>
            </a:r>
            <a:r>
              <a:rPr lang="en-GB" dirty="0" smtClean="0"/>
              <a:t>/</a:t>
            </a:r>
            <a:r>
              <a:rPr lang="en-GB" dirty="0" err="1" smtClean="0"/>
              <a:t>gli</a:t>
            </a:r>
            <a:r>
              <a:rPr lang="en-GB" dirty="0" smtClean="0"/>
              <a:t> </a:t>
            </a:r>
            <a:r>
              <a:rPr lang="en-GB" dirty="0" err="1" smtClean="0"/>
              <a:t>zii</a:t>
            </a:r>
            <a:endParaRPr lang="en-GB" dirty="0" smtClean="0"/>
          </a:p>
          <a:p>
            <a:pPr marL="0" indent="0" algn="r">
              <a:buNone/>
            </a:pPr>
            <a:r>
              <a:rPr lang="en-GB" dirty="0" smtClean="0"/>
              <a:t>il </a:t>
            </a:r>
            <a:r>
              <a:rPr lang="en-GB" dirty="0" err="1" smtClean="0"/>
              <a:t>dialogo</a:t>
            </a:r>
            <a:r>
              <a:rPr lang="en-GB" dirty="0" smtClean="0"/>
              <a:t>/i </a:t>
            </a:r>
            <a:r>
              <a:rPr lang="en-GB" dirty="0" err="1" smtClean="0"/>
              <a:t>dialo</a:t>
            </a:r>
            <a:r>
              <a:rPr lang="en-GB" b="1" dirty="0" err="1" smtClean="0"/>
              <a:t>ghi</a:t>
            </a:r>
            <a:endParaRPr lang="en-GB" b="1" dirty="0" smtClean="0"/>
          </a:p>
          <a:p>
            <a:pPr marL="0" indent="0" algn="r">
              <a:buNone/>
            </a:pPr>
            <a:r>
              <a:rPr lang="en-GB" dirty="0" smtClean="0"/>
              <a:t>il </a:t>
            </a:r>
            <a:r>
              <a:rPr lang="en-GB" dirty="0" err="1" smtClean="0"/>
              <a:t>biologo</a:t>
            </a:r>
            <a:r>
              <a:rPr lang="en-GB" dirty="0" smtClean="0"/>
              <a:t>/i </a:t>
            </a:r>
            <a:r>
              <a:rPr lang="en-GB" dirty="0" err="1" smtClean="0"/>
              <a:t>biolo</a:t>
            </a:r>
            <a:r>
              <a:rPr lang="en-GB" b="1" dirty="0" err="1" smtClean="0"/>
              <a:t>gi</a:t>
            </a:r>
            <a:endParaRPr lang="en-GB" b="1" dirty="0" smtClean="0"/>
          </a:p>
          <a:p>
            <a:pPr marL="0" indent="0" algn="r">
              <a:buNone/>
            </a:pPr>
            <a:r>
              <a:rPr lang="en-GB" dirty="0" smtClean="0"/>
              <a:t>il </a:t>
            </a:r>
            <a:r>
              <a:rPr lang="en-GB" dirty="0" err="1" smtClean="0"/>
              <a:t>turco</a:t>
            </a:r>
            <a:r>
              <a:rPr lang="en-GB" dirty="0" smtClean="0"/>
              <a:t>/i </a:t>
            </a:r>
            <a:r>
              <a:rPr lang="en-GB" dirty="0" err="1" smtClean="0"/>
              <a:t>tur</a:t>
            </a:r>
            <a:r>
              <a:rPr lang="en-GB" b="1" dirty="0" err="1" smtClean="0"/>
              <a:t>chi</a:t>
            </a:r>
            <a:endParaRPr lang="en-GB" b="1" dirty="0" smtClean="0"/>
          </a:p>
          <a:p>
            <a:pPr marL="0" indent="0" algn="r">
              <a:buNone/>
            </a:pPr>
            <a:r>
              <a:rPr lang="en-GB" dirty="0" smtClean="0"/>
              <a:t>il </a:t>
            </a:r>
            <a:r>
              <a:rPr lang="en-GB" dirty="0" err="1" smtClean="0"/>
              <a:t>farmaco</a:t>
            </a:r>
            <a:r>
              <a:rPr lang="en-GB" dirty="0" smtClean="0"/>
              <a:t>/i </a:t>
            </a:r>
            <a:r>
              <a:rPr lang="en-GB" dirty="0" err="1" smtClean="0"/>
              <a:t>farma</a:t>
            </a:r>
            <a:r>
              <a:rPr lang="en-GB" b="1" dirty="0" err="1" smtClean="0"/>
              <a:t>ci</a:t>
            </a:r>
            <a:endParaRPr lang="en-GB" b="1" dirty="0" smtClean="0"/>
          </a:p>
          <a:p>
            <a:pPr marL="0" indent="0" algn="r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Ending in </a:t>
            </a:r>
            <a:r>
              <a:rPr lang="en-GB" dirty="0" smtClean="0"/>
              <a:t>–a                      </a:t>
            </a:r>
            <a:endParaRPr lang="en-GB" dirty="0"/>
          </a:p>
          <a:p>
            <a:pPr marL="0" indent="0" algn="r">
              <a:buNone/>
            </a:pPr>
            <a:r>
              <a:rPr lang="en-GB" dirty="0" smtClean="0"/>
              <a:t>la casa/le case</a:t>
            </a:r>
          </a:p>
          <a:p>
            <a:pPr marL="0" indent="0" algn="r">
              <a:buNone/>
            </a:pPr>
            <a:r>
              <a:rPr lang="en-GB" dirty="0" err="1" smtClean="0"/>
              <a:t>l’amica</a:t>
            </a:r>
            <a:r>
              <a:rPr lang="en-GB" dirty="0" smtClean="0"/>
              <a:t>/le </a:t>
            </a:r>
            <a:r>
              <a:rPr lang="en-GB" dirty="0" err="1" smtClean="0"/>
              <a:t>ami</a:t>
            </a:r>
            <a:r>
              <a:rPr lang="en-GB" b="1" dirty="0" err="1" smtClean="0"/>
              <a:t>che</a:t>
            </a:r>
            <a:endParaRPr lang="en-GB" b="1" dirty="0" smtClean="0"/>
          </a:p>
          <a:p>
            <a:pPr marL="0" indent="0" algn="r">
              <a:buNone/>
            </a:pPr>
            <a:r>
              <a:rPr lang="en-GB" dirty="0" smtClean="0"/>
              <a:t>la </a:t>
            </a:r>
            <a:r>
              <a:rPr lang="en-GB" dirty="0" err="1" smtClean="0"/>
              <a:t>spiaggia</a:t>
            </a:r>
            <a:r>
              <a:rPr lang="en-GB" dirty="0" smtClean="0"/>
              <a:t>/le </a:t>
            </a:r>
            <a:r>
              <a:rPr lang="en-GB" dirty="0" err="1" smtClean="0"/>
              <a:t>spiag</a:t>
            </a:r>
            <a:r>
              <a:rPr lang="en-GB" b="1" dirty="0" err="1" smtClean="0"/>
              <a:t>ge</a:t>
            </a:r>
            <a:endParaRPr lang="en-GB" b="1" dirty="0" smtClean="0"/>
          </a:p>
          <a:p>
            <a:pPr marL="0" indent="0" algn="r">
              <a:buNone/>
            </a:pPr>
            <a:r>
              <a:rPr lang="en-GB" dirty="0" smtClean="0"/>
              <a:t>la </a:t>
            </a:r>
            <a:r>
              <a:rPr lang="en-GB" dirty="0" err="1" smtClean="0"/>
              <a:t>valigia</a:t>
            </a:r>
            <a:r>
              <a:rPr lang="en-GB" dirty="0" smtClean="0"/>
              <a:t>/le </a:t>
            </a:r>
            <a:r>
              <a:rPr lang="en-GB" dirty="0" err="1" smtClean="0"/>
              <a:t>vali</a:t>
            </a:r>
            <a:r>
              <a:rPr lang="en-GB" b="1" dirty="0" err="1" smtClean="0"/>
              <a:t>gie</a:t>
            </a:r>
            <a:endParaRPr lang="en-GB" b="1" dirty="0" smtClean="0"/>
          </a:p>
          <a:p>
            <a:pPr marL="0" indent="0" algn="r">
              <a:buNone/>
            </a:pPr>
            <a:endParaRPr lang="en-GB" dirty="0" smtClean="0"/>
          </a:p>
          <a:p>
            <a:pPr marL="0" indent="0" algn="r">
              <a:buNone/>
            </a:pPr>
            <a:endParaRPr lang="en-GB" dirty="0"/>
          </a:p>
          <a:p>
            <a:pPr marL="285750" indent="-285750">
              <a:buFontTx/>
              <a:buChar char="-"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74140" y="-31666"/>
            <a:ext cx="15215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>
                <a:solidFill>
                  <a:srgbClr val="FF0000"/>
                </a:solidFill>
              </a:rPr>
              <a:t>I NOMI</a:t>
            </a:r>
            <a:endParaRPr lang="en-GB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152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4061" y="614665"/>
            <a:ext cx="10515600" cy="54236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Ending in </a:t>
            </a:r>
            <a:r>
              <a:rPr lang="en-GB" dirty="0" smtClean="0"/>
              <a:t>–e</a:t>
            </a:r>
          </a:p>
          <a:p>
            <a:pPr marL="0" indent="0" algn="r">
              <a:buNone/>
            </a:pPr>
            <a:r>
              <a:rPr lang="en-GB" dirty="0" smtClean="0"/>
              <a:t>                      </a:t>
            </a:r>
          </a:p>
          <a:p>
            <a:pPr marL="0" indent="0" algn="r">
              <a:buNone/>
            </a:pPr>
            <a:r>
              <a:rPr lang="en-GB" dirty="0" smtClean="0"/>
              <a:t>la </a:t>
            </a:r>
            <a:r>
              <a:rPr lang="en-GB" dirty="0" err="1" smtClean="0"/>
              <a:t>madre</a:t>
            </a:r>
            <a:r>
              <a:rPr lang="en-GB" dirty="0" smtClean="0"/>
              <a:t>/le </a:t>
            </a:r>
            <a:r>
              <a:rPr lang="en-GB" dirty="0" err="1" smtClean="0"/>
              <a:t>madri</a:t>
            </a:r>
            <a:endParaRPr lang="en-GB" dirty="0" smtClean="0"/>
          </a:p>
          <a:p>
            <a:pPr marL="0" indent="0" algn="r">
              <a:buNone/>
            </a:pPr>
            <a:endParaRPr lang="en-GB" dirty="0" smtClean="0"/>
          </a:p>
          <a:p>
            <a:pPr marL="0" indent="0" algn="r">
              <a:buNone/>
            </a:pPr>
            <a:r>
              <a:rPr lang="en-GB" dirty="0" smtClean="0"/>
              <a:t>la </a:t>
            </a:r>
            <a:r>
              <a:rPr lang="en-GB" dirty="0" err="1" smtClean="0"/>
              <a:t>stazi</a:t>
            </a:r>
            <a:r>
              <a:rPr lang="en-GB" b="1" dirty="0" err="1" smtClean="0"/>
              <a:t>one</a:t>
            </a:r>
            <a:r>
              <a:rPr lang="en-GB" dirty="0" smtClean="0"/>
              <a:t>/le </a:t>
            </a:r>
            <a:r>
              <a:rPr lang="en-GB" dirty="0" err="1" smtClean="0"/>
              <a:t>stazioni</a:t>
            </a:r>
            <a:endParaRPr lang="en-GB" dirty="0" smtClean="0"/>
          </a:p>
          <a:p>
            <a:pPr marL="0" indent="0" algn="r">
              <a:buNone/>
            </a:pPr>
            <a:endParaRPr lang="en-GB" dirty="0" smtClean="0"/>
          </a:p>
          <a:p>
            <a:pPr marL="0" indent="0" algn="r">
              <a:buNone/>
            </a:pPr>
            <a:r>
              <a:rPr lang="en-GB" dirty="0" err="1" smtClean="0"/>
              <a:t>l’imagine</a:t>
            </a:r>
            <a:r>
              <a:rPr lang="en-GB" dirty="0" smtClean="0"/>
              <a:t>/le </a:t>
            </a:r>
            <a:r>
              <a:rPr lang="en-GB" dirty="0" err="1" smtClean="0"/>
              <a:t>immaigni</a:t>
            </a:r>
            <a:endParaRPr lang="en-GB" dirty="0" smtClean="0"/>
          </a:p>
          <a:p>
            <a:pPr marL="0" indent="0" algn="r">
              <a:buNone/>
            </a:pPr>
            <a:endParaRPr lang="en-GB" dirty="0"/>
          </a:p>
          <a:p>
            <a:pPr marL="0" indent="0" algn="r">
              <a:buNone/>
            </a:pPr>
            <a:endParaRPr lang="en-GB" dirty="0"/>
          </a:p>
          <a:p>
            <a:pPr marL="285750" indent="-285750">
              <a:buFontTx/>
              <a:buChar char="-"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74140" y="-31666"/>
            <a:ext cx="15215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>
                <a:solidFill>
                  <a:srgbClr val="FF0000"/>
                </a:solidFill>
              </a:rPr>
              <a:t>I NOMI</a:t>
            </a:r>
            <a:endParaRPr lang="en-GB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6005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4061" y="614665"/>
            <a:ext cx="10515600" cy="54236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Ending in –a                      p. 9</a:t>
            </a:r>
          </a:p>
          <a:p>
            <a:pPr marL="0" indent="0" algn="r">
              <a:buNone/>
            </a:pPr>
            <a:r>
              <a:rPr lang="en-GB" dirty="0"/>
              <a:t>i</a:t>
            </a:r>
            <a:r>
              <a:rPr lang="en-GB" dirty="0" smtClean="0"/>
              <a:t>l/la </a:t>
            </a:r>
            <a:r>
              <a:rPr lang="en-GB" dirty="0" err="1" smtClean="0"/>
              <a:t>giornalista</a:t>
            </a:r>
            <a:r>
              <a:rPr lang="en-GB" dirty="0" smtClean="0"/>
              <a:t> </a:t>
            </a:r>
          </a:p>
          <a:p>
            <a:pPr marL="0" indent="0" algn="r">
              <a:buNone/>
            </a:pPr>
            <a:r>
              <a:rPr lang="en-GB" dirty="0" err="1" smtClean="0"/>
              <a:t>plurale</a:t>
            </a:r>
            <a:r>
              <a:rPr lang="en-GB" dirty="0" smtClean="0"/>
              <a:t>: i </a:t>
            </a:r>
            <a:r>
              <a:rPr lang="en-GB" dirty="0" err="1" smtClean="0"/>
              <a:t>giornalisti</a:t>
            </a:r>
            <a:r>
              <a:rPr lang="en-GB" dirty="0" smtClean="0"/>
              <a:t>/le </a:t>
            </a:r>
            <a:r>
              <a:rPr lang="en-GB" dirty="0" err="1" smtClean="0"/>
              <a:t>giornaliste</a:t>
            </a:r>
            <a:endParaRPr lang="en-GB" dirty="0" smtClean="0"/>
          </a:p>
          <a:p>
            <a:pPr marL="0" indent="0" algn="r">
              <a:buNone/>
            </a:pPr>
            <a:r>
              <a:rPr lang="en-GB" dirty="0" smtClean="0"/>
              <a:t>il </a:t>
            </a:r>
            <a:r>
              <a:rPr lang="en-GB" dirty="0" err="1" smtClean="0"/>
              <a:t>programma</a:t>
            </a:r>
            <a:r>
              <a:rPr lang="en-GB" dirty="0" smtClean="0"/>
              <a:t>/i </a:t>
            </a:r>
            <a:r>
              <a:rPr lang="en-GB" dirty="0" err="1" smtClean="0"/>
              <a:t>programmi</a:t>
            </a:r>
            <a:endParaRPr lang="en-GB" dirty="0" smtClean="0"/>
          </a:p>
          <a:p>
            <a:pPr marL="0" indent="0" algn="r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Invariable nouns              p. 10</a:t>
            </a:r>
          </a:p>
          <a:p>
            <a:pPr marL="0" indent="0" algn="r">
              <a:buNone/>
            </a:pPr>
            <a:r>
              <a:rPr lang="en-GB" dirty="0" smtClean="0"/>
              <a:t>il cinema/i cinema</a:t>
            </a:r>
          </a:p>
          <a:p>
            <a:pPr marL="0" indent="0" algn="r">
              <a:buNone/>
            </a:pPr>
            <a:r>
              <a:rPr lang="en-GB" dirty="0" err="1" smtClean="0"/>
              <a:t>l’analisi</a:t>
            </a:r>
            <a:r>
              <a:rPr lang="en-GB" dirty="0" smtClean="0"/>
              <a:t>/le analisi</a:t>
            </a:r>
            <a:endParaRPr lang="en-GB" dirty="0"/>
          </a:p>
          <a:p>
            <a:pPr marL="285750" indent="-285750">
              <a:buFontTx/>
              <a:buChar char="-"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74140" y="-31666"/>
            <a:ext cx="15215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>
                <a:solidFill>
                  <a:srgbClr val="FF0000"/>
                </a:solidFill>
              </a:rPr>
              <a:t>I NOMI</a:t>
            </a:r>
            <a:endParaRPr lang="en-GB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45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4061" y="614665"/>
            <a:ext cx="10515600" cy="54236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Compound nouns            p. </a:t>
            </a:r>
            <a:r>
              <a:rPr lang="en-GB" dirty="0" smtClean="0"/>
              <a:t>12</a:t>
            </a:r>
          </a:p>
          <a:p>
            <a:pPr marL="0" indent="0" algn="r">
              <a:buNone/>
            </a:pPr>
            <a:r>
              <a:rPr lang="en-GB" dirty="0" smtClean="0"/>
              <a:t>il </a:t>
            </a:r>
            <a:r>
              <a:rPr lang="en-GB" dirty="0" err="1" smtClean="0"/>
              <a:t>capoluogo</a:t>
            </a:r>
            <a:r>
              <a:rPr lang="en-GB" dirty="0" smtClean="0"/>
              <a:t>/i </a:t>
            </a:r>
            <a:r>
              <a:rPr lang="en-GB" dirty="0" err="1" smtClean="0"/>
              <a:t>capiluogo</a:t>
            </a:r>
            <a:endParaRPr lang="en-GB" dirty="0" smtClean="0"/>
          </a:p>
          <a:p>
            <a:pPr marL="0" indent="0" algn="r">
              <a:buNone/>
            </a:pPr>
            <a:r>
              <a:rPr lang="en-GB" dirty="0" err="1" smtClean="0"/>
              <a:t>l’asilo</a:t>
            </a:r>
            <a:r>
              <a:rPr lang="en-GB" dirty="0" smtClean="0"/>
              <a:t> </a:t>
            </a:r>
            <a:r>
              <a:rPr lang="en-GB" dirty="0" err="1" smtClean="0"/>
              <a:t>nido</a:t>
            </a:r>
            <a:r>
              <a:rPr lang="en-GB" dirty="0" smtClean="0"/>
              <a:t> / </a:t>
            </a:r>
            <a:r>
              <a:rPr lang="en-GB" dirty="0" err="1" smtClean="0"/>
              <a:t>gli</a:t>
            </a:r>
            <a:r>
              <a:rPr lang="en-GB" dirty="0" smtClean="0"/>
              <a:t> </a:t>
            </a:r>
            <a:r>
              <a:rPr lang="en-GB" dirty="0" err="1" smtClean="0"/>
              <a:t>asili</a:t>
            </a:r>
            <a:r>
              <a:rPr lang="en-GB" dirty="0" smtClean="0"/>
              <a:t> </a:t>
            </a:r>
            <a:r>
              <a:rPr lang="en-GB" dirty="0" err="1" smtClean="0"/>
              <a:t>nido</a:t>
            </a:r>
            <a:endParaRPr lang="en-GB" dirty="0" smtClean="0"/>
          </a:p>
          <a:p>
            <a:pPr marL="0" indent="0" algn="r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Defective nouns               p. </a:t>
            </a:r>
            <a:r>
              <a:rPr lang="en-GB" dirty="0" smtClean="0"/>
              <a:t>13</a:t>
            </a:r>
          </a:p>
          <a:p>
            <a:pPr marL="0" indent="0" algn="r">
              <a:buNone/>
            </a:pPr>
            <a:r>
              <a:rPr lang="en-GB" dirty="0" smtClean="0"/>
              <a:t>i media</a:t>
            </a:r>
          </a:p>
          <a:p>
            <a:pPr marL="0" indent="0" algn="r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Collective </a:t>
            </a:r>
            <a:r>
              <a:rPr lang="en-GB" dirty="0" smtClean="0"/>
              <a:t>nouns	          p. 14</a:t>
            </a:r>
          </a:p>
          <a:p>
            <a:pPr marL="0" indent="0" algn="r">
              <a:buNone/>
            </a:pPr>
            <a:r>
              <a:rPr lang="en-GB" dirty="0"/>
              <a:t>i</a:t>
            </a:r>
            <a:r>
              <a:rPr lang="en-GB" dirty="0" smtClean="0"/>
              <a:t>l </a:t>
            </a:r>
            <a:r>
              <a:rPr lang="en-GB" dirty="0" err="1" smtClean="0"/>
              <a:t>governo</a:t>
            </a:r>
            <a:r>
              <a:rPr lang="en-GB" dirty="0" smtClean="0"/>
              <a:t> (ha </a:t>
            </a:r>
            <a:r>
              <a:rPr lang="en-GB" dirty="0" err="1" smtClean="0"/>
              <a:t>fatto</a:t>
            </a:r>
            <a:r>
              <a:rPr lang="en-GB" dirty="0" smtClean="0"/>
              <a:t> </a:t>
            </a:r>
            <a:r>
              <a:rPr lang="en-GB" dirty="0" err="1" smtClean="0"/>
              <a:t>qualcosa</a:t>
            </a:r>
            <a:r>
              <a:rPr lang="en-GB" dirty="0" smtClean="0"/>
              <a:t>)</a:t>
            </a:r>
            <a:endParaRPr lang="en-GB" dirty="0"/>
          </a:p>
          <a:p>
            <a:pPr marL="285750" indent="-285750">
              <a:buFontTx/>
              <a:buChar char="-"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74140" y="-31666"/>
            <a:ext cx="15215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>
                <a:solidFill>
                  <a:srgbClr val="FF0000"/>
                </a:solidFill>
              </a:rPr>
              <a:t>I NOMI</a:t>
            </a:r>
            <a:endParaRPr lang="en-GB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8418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4061" y="614665"/>
            <a:ext cx="10515600" cy="54236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the gender of nouns referring to people </a:t>
            </a:r>
            <a:r>
              <a:rPr lang="en-GB" dirty="0" smtClean="0"/>
              <a:t>p.15</a:t>
            </a:r>
          </a:p>
          <a:p>
            <a:pPr marL="0" indent="0" algn="r">
              <a:buNone/>
            </a:pPr>
            <a:r>
              <a:rPr lang="en-GB" dirty="0" smtClean="0"/>
              <a:t>il </a:t>
            </a:r>
            <a:r>
              <a:rPr lang="en-GB" dirty="0" err="1" smtClean="0"/>
              <a:t>cugino</a:t>
            </a:r>
            <a:r>
              <a:rPr lang="en-GB" dirty="0" smtClean="0"/>
              <a:t>/la </a:t>
            </a:r>
            <a:r>
              <a:rPr lang="en-GB" dirty="0" err="1" smtClean="0"/>
              <a:t>cugina</a:t>
            </a:r>
            <a:endParaRPr lang="en-GB" dirty="0" smtClean="0"/>
          </a:p>
          <a:p>
            <a:pPr marL="0" indent="0" algn="r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the gender of geographical names       p. </a:t>
            </a:r>
            <a:r>
              <a:rPr lang="en-GB" dirty="0" smtClean="0"/>
              <a:t>16</a:t>
            </a:r>
          </a:p>
          <a:p>
            <a:pPr marL="0" indent="0" algn="r">
              <a:buNone/>
            </a:pPr>
            <a:r>
              <a:rPr lang="en-GB" dirty="0" smtClean="0"/>
              <a:t>la Toscana</a:t>
            </a:r>
          </a:p>
          <a:p>
            <a:pPr marL="0" indent="0" algn="r">
              <a:buNone/>
            </a:pPr>
            <a:r>
              <a:rPr lang="en-GB" dirty="0"/>
              <a:t>l</a:t>
            </a:r>
            <a:r>
              <a:rPr lang="en-GB" dirty="0" smtClean="0"/>
              <a:t>a </a:t>
            </a:r>
            <a:r>
              <a:rPr lang="en-GB" dirty="0" err="1" smtClean="0"/>
              <a:t>Sardegna</a:t>
            </a:r>
            <a:endParaRPr lang="en-GB" dirty="0" smtClean="0"/>
          </a:p>
          <a:p>
            <a:pPr marL="285750" indent="-285750">
              <a:buFontTx/>
              <a:buChar char="-"/>
            </a:pPr>
            <a:endParaRPr lang="en-GB" dirty="0"/>
          </a:p>
          <a:p>
            <a:pPr marL="0" indent="0">
              <a:buNone/>
            </a:pPr>
            <a:r>
              <a:rPr lang="en-GB" dirty="0"/>
              <a:t>different gender: different meaning      </a:t>
            </a:r>
            <a:r>
              <a:rPr lang="en-GB" dirty="0" smtClean="0"/>
              <a:t>p.16</a:t>
            </a:r>
          </a:p>
          <a:p>
            <a:pPr marL="0" indent="0" algn="r">
              <a:buNone/>
            </a:pPr>
            <a:r>
              <a:rPr lang="en-GB" dirty="0" smtClean="0"/>
              <a:t>il fine/la fine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74140" y="-31666"/>
            <a:ext cx="54614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>
                <a:solidFill>
                  <a:srgbClr val="FF0000"/>
                </a:solidFill>
              </a:rPr>
              <a:t>I NOMI: </a:t>
            </a:r>
            <a:r>
              <a:rPr lang="en-GB" sz="3600" dirty="0" err="1" smtClean="0">
                <a:solidFill>
                  <a:srgbClr val="FF0000"/>
                </a:solidFill>
              </a:rPr>
              <a:t>maschile</a:t>
            </a:r>
            <a:r>
              <a:rPr lang="en-GB" sz="3600" dirty="0" smtClean="0">
                <a:solidFill>
                  <a:srgbClr val="FF0000"/>
                </a:solidFill>
              </a:rPr>
              <a:t>/</a:t>
            </a:r>
            <a:r>
              <a:rPr lang="en-GB" sz="3600" dirty="0" err="1" smtClean="0">
                <a:solidFill>
                  <a:srgbClr val="FF0000"/>
                </a:solidFill>
              </a:rPr>
              <a:t>femminile</a:t>
            </a:r>
            <a:endParaRPr lang="en-GB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9444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2297" y="55699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different gender: related meaning        p. 17</a:t>
            </a:r>
          </a:p>
          <a:p>
            <a:pPr marL="0" indent="0" algn="r">
              <a:buNone/>
            </a:pPr>
            <a:r>
              <a:rPr lang="en-GB" dirty="0" smtClean="0"/>
              <a:t>il </a:t>
            </a:r>
            <a:r>
              <a:rPr lang="en-GB" dirty="0" err="1" smtClean="0"/>
              <a:t>pero</a:t>
            </a:r>
            <a:r>
              <a:rPr lang="en-GB" dirty="0" smtClean="0"/>
              <a:t>/la </a:t>
            </a:r>
            <a:r>
              <a:rPr lang="en-GB" dirty="0" err="1" smtClean="0"/>
              <a:t>pera</a:t>
            </a:r>
            <a:endParaRPr lang="en-GB" dirty="0"/>
          </a:p>
          <a:p>
            <a:pPr marL="285750" indent="-285750">
              <a:buFontTx/>
              <a:buChar char="-"/>
            </a:pPr>
            <a:endParaRPr lang="en-GB" dirty="0"/>
          </a:p>
          <a:p>
            <a:pPr marL="0" indent="0">
              <a:buNone/>
            </a:pPr>
            <a:r>
              <a:rPr lang="en-GB" dirty="0"/>
              <a:t>plural gender changes: related meaning   p. 17</a:t>
            </a:r>
          </a:p>
          <a:p>
            <a:pPr marL="0" indent="0" algn="r">
              <a:buNone/>
            </a:pPr>
            <a:r>
              <a:rPr lang="en-GB" dirty="0" smtClean="0"/>
              <a:t>il </a:t>
            </a:r>
            <a:r>
              <a:rPr lang="en-GB" dirty="0" err="1" smtClean="0"/>
              <a:t>braccio</a:t>
            </a:r>
            <a:r>
              <a:rPr lang="en-GB" dirty="0" smtClean="0"/>
              <a:t>/le </a:t>
            </a:r>
            <a:r>
              <a:rPr lang="en-GB" dirty="0" err="1" smtClean="0"/>
              <a:t>braccia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                             </a:t>
            </a:r>
          </a:p>
          <a:p>
            <a:pPr marL="0" indent="0">
              <a:buNone/>
            </a:pPr>
            <a:r>
              <a:rPr lang="en-GB" dirty="0"/>
              <a:t>different gender: same or similar meaning  p. 18</a:t>
            </a:r>
          </a:p>
          <a:p>
            <a:pPr marL="0" indent="0" algn="r">
              <a:buNone/>
            </a:pPr>
            <a:r>
              <a:rPr lang="en-GB" dirty="0"/>
              <a:t>i</a:t>
            </a:r>
            <a:r>
              <a:rPr lang="en-GB" dirty="0" smtClean="0"/>
              <a:t>l </a:t>
            </a:r>
            <a:r>
              <a:rPr lang="en-GB" dirty="0" err="1" smtClean="0"/>
              <a:t>mattino</a:t>
            </a:r>
            <a:r>
              <a:rPr lang="en-GB" dirty="0" smtClean="0"/>
              <a:t>/la </a:t>
            </a:r>
            <a:r>
              <a:rPr lang="en-GB" dirty="0" err="1" smtClean="0"/>
              <a:t>mattina</a:t>
            </a:r>
            <a:endParaRPr lang="en-GB" dirty="0"/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74140" y="-31666"/>
            <a:ext cx="54614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>
                <a:solidFill>
                  <a:srgbClr val="FF0000"/>
                </a:solidFill>
              </a:rPr>
              <a:t>I NOMI: </a:t>
            </a:r>
            <a:r>
              <a:rPr lang="en-GB" sz="3600" dirty="0" err="1">
                <a:solidFill>
                  <a:srgbClr val="FF0000"/>
                </a:solidFill>
              </a:rPr>
              <a:t>maschile</a:t>
            </a:r>
            <a:r>
              <a:rPr lang="en-GB" sz="3600" dirty="0">
                <a:solidFill>
                  <a:srgbClr val="FF0000"/>
                </a:solidFill>
              </a:rPr>
              <a:t>/</a:t>
            </a:r>
            <a:r>
              <a:rPr lang="en-GB" sz="3600" dirty="0" err="1">
                <a:solidFill>
                  <a:srgbClr val="FF0000"/>
                </a:solidFill>
              </a:rPr>
              <a:t>femminile</a:t>
            </a:r>
            <a:endParaRPr lang="en-GB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9733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02898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</TotalTime>
  <Words>202</Words>
  <Application>Microsoft Office PowerPoint</Application>
  <PresentationFormat>Widescreen</PresentationFormat>
  <Paragraphs>68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I nomi – revision (esercizio in classe)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Noun-Article-Adjective  Forms and agreements</dc:title>
  <dc:creator>Panzarella, Gioia</dc:creator>
  <cp:lastModifiedBy>Panzarella, Gioia</cp:lastModifiedBy>
  <cp:revision>40</cp:revision>
  <cp:lastPrinted>2016-10-24T10:30:34Z</cp:lastPrinted>
  <dcterms:created xsi:type="dcterms:W3CDTF">2015-10-18T18:15:27Z</dcterms:created>
  <dcterms:modified xsi:type="dcterms:W3CDTF">2016-10-24T12:44:58Z</dcterms:modified>
</cp:coreProperties>
</file>