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74" r:id="rId3"/>
    <p:sldId id="281" r:id="rId4"/>
    <p:sldId id="282" r:id="rId5"/>
    <p:sldId id="283" r:id="rId6"/>
    <p:sldId id="284" r:id="rId7"/>
    <p:sldId id="280" r:id="rId8"/>
    <p:sldId id="276" r:id="rId9"/>
    <p:sldId id="277" r:id="rId10"/>
    <p:sldId id="278" r:id="rId11"/>
    <p:sldId id="279" r:id="rId12"/>
    <p:sldId id="275" r:id="rId13"/>
  </p:sldIdLst>
  <p:sldSz cx="12192000" cy="6858000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E9044-1DE4-43A2-A8DE-D4BE56E74050}" type="datetimeFigureOut">
              <a:rPr lang="en-GB" smtClean="0"/>
              <a:t>14/11/2016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440ED1-20EF-4FD0-AF62-4980FD878B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785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14/11/2016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833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14/11/2016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177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14/11/2016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609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14/11/2016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64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14/11/2016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475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14/11/2016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70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14/11/2016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036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14/11/2016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757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14/11/2016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7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14/11/2016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740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14/11/2016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30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E3E4B-3D21-40CA-92EA-2CB61BB50B71}" type="datetimeFigureOut">
              <a:rPr lang="en-GB" smtClean="0"/>
              <a:t>14/11/2016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34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5300" dirty="0" smtClean="0"/>
              <a:t>Present tenses</a:t>
            </a:r>
            <a:br>
              <a:rPr lang="it-IT" sz="5300" dirty="0" smtClean="0"/>
            </a:br>
            <a:r>
              <a:rPr lang="it-IT" sz="5300" dirty="0" smtClean="0"/>
              <a:t>Future tenses</a:t>
            </a:r>
            <a:endParaRPr lang="it-IT" sz="5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Term 1, week 7</a:t>
            </a:r>
          </a:p>
          <a:p>
            <a:r>
              <a:rPr lang="en-GB" dirty="0" smtClean="0"/>
              <a:t>Gioia Panzarella     G.Panzarella@warwick.ac.uk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787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3502"/>
          </a:xfrm>
        </p:spPr>
        <p:txBody>
          <a:bodyPr/>
          <a:lstStyle/>
          <a:p>
            <a:r>
              <a:rPr lang="en-GB" dirty="0" err="1" smtClean="0">
                <a:solidFill>
                  <a:srgbClr val="FF0000"/>
                </a:solidFill>
              </a:rPr>
              <a:t>Gli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usi</a:t>
            </a:r>
            <a:r>
              <a:rPr lang="en-GB" dirty="0" smtClean="0">
                <a:solidFill>
                  <a:srgbClr val="FF0000"/>
                </a:solidFill>
              </a:rPr>
              <a:t> del future </a:t>
            </a:r>
            <a:r>
              <a:rPr lang="en-GB" dirty="0" err="1" smtClean="0">
                <a:solidFill>
                  <a:srgbClr val="FF0000"/>
                </a:solidFill>
              </a:rPr>
              <a:t>semplice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40738"/>
            <a:ext cx="1051560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Saremo</a:t>
            </a:r>
            <a:r>
              <a:rPr lang="en-GB" dirty="0" smtClean="0"/>
              <a:t> in </a:t>
            </a:r>
            <a:r>
              <a:rPr lang="en-GB" dirty="0" err="1" smtClean="0"/>
              <a:t>ritardo</a:t>
            </a:r>
            <a:r>
              <a:rPr lang="en-GB" dirty="0" smtClean="0"/>
              <a:t> per </a:t>
            </a:r>
            <a:r>
              <a:rPr lang="en-GB" dirty="0" err="1" smtClean="0"/>
              <a:t>colpa</a:t>
            </a:r>
            <a:r>
              <a:rPr lang="en-GB" dirty="0" smtClean="0"/>
              <a:t> del </a:t>
            </a:r>
            <a:r>
              <a:rPr lang="en-GB" dirty="0" err="1" smtClean="0"/>
              <a:t>traffico</a:t>
            </a:r>
            <a:r>
              <a:rPr lang="en-GB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Ti </a:t>
            </a:r>
            <a:r>
              <a:rPr lang="en-GB" dirty="0" err="1" smtClean="0"/>
              <a:t>scuserai</a:t>
            </a:r>
            <a:r>
              <a:rPr lang="en-GB" dirty="0"/>
              <a:t> </a:t>
            </a:r>
            <a:r>
              <a:rPr lang="en-GB" dirty="0" smtClean="0"/>
              <a:t>con </a:t>
            </a:r>
            <a:r>
              <a:rPr lang="en-GB" dirty="0" err="1" smtClean="0"/>
              <a:t>lui</a:t>
            </a:r>
            <a:r>
              <a:rPr lang="en-GB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La </a:t>
            </a:r>
            <a:r>
              <a:rPr lang="en-GB" dirty="0" err="1" smtClean="0"/>
              <a:t>chiameremo</a:t>
            </a:r>
            <a:r>
              <a:rPr lang="en-GB" dirty="0" smtClean="0"/>
              <a:t> </a:t>
            </a:r>
            <a:r>
              <a:rPr lang="en-GB" dirty="0" err="1" smtClean="0"/>
              <a:t>appena</a:t>
            </a:r>
            <a:r>
              <a:rPr lang="en-GB" dirty="0" smtClean="0"/>
              <a:t> </a:t>
            </a:r>
            <a:r>
              <a:rPr lang="en-GB" dirty="0" err="1" smtClean="0"/>
              <a:t>arrivati</a:t>
            </a:r>
            <a:r>
              <a:rPr lang="en-GB" dirty="0" smtClean="0"/>
              <a:t> a casa.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Domani</a:t>
            </a:r>
            <a:r>
              <a:rPr lang="en-GB" dirty="0" smtClean="0"/>
              <a:t> </a:t>
            </a:r>
            <a:r>
              <a:rPr lang="en-GB" dirty="0" err="1" smtClean="0"/>
              <a:t>alle</a:t>
            </a:r>
            <a:r>
              <a:rPr lang="en-GB" dirty="0" smtClean="0"/>
              <a:t> 2 </a:t>
            </a:r>
            <a:r>
              <a:rPr lang="en-GB" dirty="0" err="1" smtClean="0"/>
              <a:t>saremo</a:t>
            </a:r>
            <a:r>
              <a:rPr lang="en-GB" dirty="0" smtClean="0"/>
              <a:t> a Roma.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Quanti</a:t>
            </a:r>
            <a:r>
              <a:rPr lang="en-GB" dirty="0" smtClean="0"/>
              <a:t> </a:t>
            </a:r>
            <a:r>
              <a:rPr lang="en-GB" dirty="0" err="1" smtClean="0"/>
              <a:t>anni</a:t>
            </a:r>
            <a:r>
              <a:rPr lang="en-GB" dirty="0"/>
              <a:t> </a:t>
            </a:r>
            <a:r>
              <a:rPr lang="en-GB" dirty="0" err="1" smtClean="0"/>
              <a:t>avrà</a:t>
            </a:r>
            <a:r>
              <a:rPr lang="en-GB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Avranno</a:t>
            </a:r>
            <a:r>
              <a:rPr lang="en-GB" dirty="0" smtClean="0"/>
              <a:t> </a:t>
            </a:r>
            <a:r>
              <a:rPr lang="en-GB" dirty="0" err="1" smtClean="0"/>
              <a:t>ragione</a:t>
            </a:r>
            <a:r>
              <a:rPr lang="en-GB" dirty="0" smtClean="0"/>
              <a:t>, ma non li </a:t>
            </a:r>
            <a:r>
              <a:rPr lang="en-GB" dirty="0" err="1" smtClean="0"/>
              <a:t>sopporto</a:t>
            </a:r>
            <a:r>
              <a:rPr lang="en-GB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8081942" y="3000975"/>
            <a:ext cx="377436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>
                <a:solidFill>
                  <a:srgbClr val="FF0000"/>
                </a:solidFill>
              </a:rPr>
              <a:t>Attività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2: </a:t>
            </a:r>
            <a:r>
              <a:rPr lang="en-GB" sz="2000" dirty="0" err="1" smtClean="0">
                <a:solidFill>
                  <a:srgbClr val="FF0000"/>
                </a:solidFill>
              </a:rPr>
              <a:t>commenta</a:t>
            </a:r>
            <a:r>
              <a:rPr lang="en-GB" sz="2000" dirty="0" smtClean="0">
                <a:solidFill>
                  <a:srgbClr val="FF0000"/>
                </a:solidFill>
              </a:rPr>
              <a:t> in </a:t>
            </a:r>
            <a:r>
              <a:rPr lang="en-GB" sz="2000" dirty="0" err="1" smtClean="0">
                <a:solidFill>
                  <a:srgbClr val="FF0000"/>
                </a:solidFill>
              </a:rPr>
              <a:t>gruppo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l’uso</a:t>
            </a:r>
            <a:r>
              <a:rPr lang="en-GB" sz="2000" dirty="0" smtClean="0">
                <a:solidFill>
                  <a:srgbClr val="FF0000"/>
                </a:solidFill>
              </a:rPr>
              <a:t> del </a:t>
            </a:r>
            <a:r>
              <a:rPr lang="en-GB" sz="2000" dirty="0" err="1" smtClean="0">
                <a:solidFill>
                  <a:srgbClr val="FF0000"/>
                </a:solidFill>
              </a:rPr>
              <a:t>presente</a:t>
            </a:r>
            <a:r>
              <a:rPr lang="en-GB" sz="2000" dirty="0" smtClean="0">
                <a:solidFill>
                  <a:srgbClr val="FF0000"/>
                </a:solidFill>
              </a:rPr>
              <a:t> in </a:t>
            </a:r>
            <a:r>
              <a:rPr lang="en-GB" sz="2000" dirty="0" err="1" smtClean="0">
                <a:solidFill>
                  <a:srgbClr val="FF0000"/>
                </a:solidFill>
              </a:rPr>
              <a:t>ogni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frase</a:t>
            </a:r>
            <a:r>
              <a:rPr lang="en-GB" sz="2000" dirty="0" smtClean="0">
                <a:solidFill>
                  <a:srgbClr val="FF0000"/>
                </a:solidFill>
              </a:rPr>
              <a:t> e la </a:t>
            </a:r>
            <a:r>
              <a:rPr lang="en-GB" sz="2000" dirty="0" err="1" smtClean="0">
                <a:solidFill>
                  <a:srgbClr val="FF0000"/>
                </a:solidFill>
              </a:rPr>
              <a:t>sua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traduzione</a:t>
            </a:r>
            <a:r>
              <a:rPr lang="en-GB" sz="2000" dirty="0" smtClean="0">
                <a:solidFill>
                  <a:srgbClr val="FF0000"/>
                </a:solidFill>
              </a:rPr>
              <a:t> in </a:t>
            </a:r>
            <a:r>
              <a:rPr lang="en-GB" sz="2000" dirty="0" err="1" smtClean="0">
                <a:solidFill>
                  <a:srgbClr val="FF0000"/>
                </a:solidFill>
              </a:rPr>
              <a:t>inglese</a:t>
            </a:r>
            <a:r>
              <a:rPr lang="en-GB" sz="20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Forma </a:t>
            </a:r>
            <a:r>
              <a:rPr lang="en-GB" sz="2000" dirty="0" err="1" smtClean="0">
                <a:solidFill>
                  <a:srgbClr val="FF0000"/>
                </a:solidFill>
              </a:rPr>
              <a:t>una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frase</a:t>
            </a:r>
            <a:r>
              <a:rPr lang="en-GB" sz="2000" dirty="0" smtClean="0">
                <a:solidFill>
                  <a:srgbClr val="FF0000"/>
                </a:solidFill>
              </a:rPr>
              <a:t> simile con lo </a:t>
            </a:r>
            <a:r>
              <a:rPr lang="en-GB" sz="2000" dirty="0" err="1" smtClean="0">
                <a:solidFill>
                  <a:srgbClr val="FF0000"/>
                </a:solidFill>
              </a:rPr>
              <a:t>stesso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uso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59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3502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Il </a:t>
            </a:r>
            <a:r>
              <a:rPr lang="en-GB" dirty="0" err="1" smtClean="0">
                <a:solidFill>
                  <a:srgbClr val="FF0000"/>
                </a:solidFill>
              </a:rPr>
              <a:t>futuro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anteriore</a:t>
            </a:r>
            <a:r>
              <a:rPr lang="en-GB" dirty="0" smtClean="0">
                <a:solidFill>
                  <a:srgbClr val="FF0000"/>
                </a:solidFill>
              </a:rPr>
              <a:t> p. 249-251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40738"/>
            <a:ext cx="10515600" cy="4351338"/>
          </a:xfrm>
        </p:spPr>
        <p:txBody>
          <a:bodyPr/>
          <a:lstStyle/>
          <a:p>
            <a:r>
              <a:rPr lang="en-GB" dirty="0" smtClean="0"/>
              <a:t>Forma</a:t>
            </a:r>
          </a:p>
          <a:p>
            <a:r>
              <a:rPr lang="en-GB" dirty="0" err="1" smtClean="0"/>
              <a:t>Usi</a:t>
            </a:r>
            <a:endParaRPr lang="en-GB" dirty="0" smtClean="0"/>
          </a:p>
          <a:p>
            <a:pPr lvl="3"/>
            <a:r>
              <a:rPr lang="en-GB" dirty="0" err="1" smtClean="0"/>
              <a:t>Domani</a:t>
            </a:r>
            <a:r>
              <a:rPr lang="en-GB" dirty="0" smtClean="0"/>
              <a:t> a </a:t>
            </a:r>
            <a:r>
              <a:rPr lang="en-GB" dirty="0" err="1" smtClean="0"/>
              <a:t>quest’ora</a:t>
            </a:r>
            <a:r>
              <a:rPr lang="en-GB" dirty="0"/>
              <a:t> </a:t>
            </a:r>
            <a:r>
              <a:rPr lang="en-GB" dirty="0" err="1" smtClean="0"/>
              <a:t>avrò</a:t>
            </a:r>
            <a:r>
              <a:rPr lang="en-GB" dirty="0" smtClean="0"/>
              <a:t> </a:t>
            </a:r>
            <a:r>
              <a:rPr lang="en-GB" dirty="0" err="1" smtClean="0"/>
              <a:t>fatto</a:t>
            </a:r>
            <a:r>
              <a:rPr lang="en-GB" dirty="0" smtClean="0"/>
              <a:t> </a:t>
            </a:r>
            <a:r>
              <a:rPr lang="en-GB" dirty="0" err="1" smtClean="0"/>
              <a:t>l’esame</a:t>
            </a:r>
            <a:endParaRPr lang="en-GB" dirty="0" smtClean="0"/>
          </a:p>
          <a:p>
            <a:pPr lvl="3"/>
            <a:endParaRPr lang="en-GB" dirty="0"/>
          </a:p>
          <a:p>
            <a:pPr lvl="3"/>
            <a:r>
              <a:rPr lang="en-GB" dirty="0" smtClean="0"/>
              <a:t>Ti </a:t>
            </a:r>
            <a:r>
              <a:rPr lang="en-GB" dirty="0" err="1" smtClean="0"/>
              <a:t>saranno</a:t>
            </a:r>
            <a:r>
              <a:rPr lang="en-GB" dirty="0" smtClean="0"/>
              <a:t> </a:t>
            </a:r>
            <a:r>
              <a:rPr lang="en-GB" dirty="0" err="1" smtClean="0"/>
              <a:t>costati</a:t>
            </a:r>
            <a:r>
              <a:rPr lang="en-GB" dirty="0" smtClean="0"/>
              <a:t> un </a:t>
            </a:r>
            <a:r>
              <a:rPr lang="en-GB" dirty="0" err="1" smtClean="0"/>
              <a:t>occhio</a:t>
            </a:r>
            <a:r>
              <a:rPr lang="en-GB" dirty="0" smtClean="0"/>
              <a:t> </a:t>
            </a:r>
            <a:r>
              <a:rPr lang="en-GB" dirty="0" err="1" smtClean="0"/>
              <a:t>della</a:t>
            </a:r>
            <a:r>
              <a:rPr lang="en-GB" dirty="0" smtClean="0"/>
              <a:t> </a:t>
            </a:r>
            <a:r>
              <a:rPr lang="en-GB" dirty="0" err="1" smtClean="0"/>
              <a:t>testa</a:t>
            </a:r>
            <a:endParaRPr lang="en-GB" dirty="0"/>
          </a:p>
          <a:p>
            <a:pPr lvl="3"/>
            <a:endParaRPr lang="en-GB" dirty="0" smtClean="0"/>
          </a:p>
          <a:p>
            <a:pPr lvl="3"/>
            <a:r>
              <a:rPr lang="en-GB" dirty="0" err="1" smtClean="0"/>
              <a:t>Appena</a:t>
            </a:r>
            <a:r>
              <a:rPr lang="en-GB" dirty="0" smtClean="0"/>
              <a:t> </a:t>
            </a:r>
            <a:r>
              <a:rPr lang="en-GB" dirty="0" err="1" smtClean="0"/>
              <a:t>avrò</a:t>
            </a:r>
            <a:r>
              <a:rPr lang="en-GB" dirty="0" smtClean="0"/>
              <a:t> </a:t>
            </a:r>
            <a:r>
              <a:rPr lang="en-GB" dirty="0" err="1" smtClean="0"/>
              <a:t>finito</a:t>
            </a:r>
            <a:r>
              <a:rPr lang="en-GB" dirty="0" smtClean="0"/>
              <a:t>, </a:t>
            </a:r>
            <a:r>
              <a:rPr lang="en-GB" dirty="0"/>
              <a:t>ti </a:t>
            </a:r>
            <a:r>
              <a:rPr lang="en-GB" dirty="0" err="1" smtClean="0"/>
              <a:t>verrò</a:t>
            </a:r>
            <a:r>
              <a:rPr lang="en-GB" dirty="0" smtClean="0"/>
              <a:t> a </a:t>
            </a:r>
            <a:r>
              <a:rPr lang="en-GB" dirty="0" err="1" smtClean="0"/>
              <a:t>trovare</a:t>
            </a:r>
            <a:endParaRPr lang="en-GB" dirty="0"/>
          </a:p>
          <a:p>
            <a:pPr lvl="3"/>
            <a:endParaRPr lang="en-GB" dirty="0" smtClean="0"/>
          </a:p>
          <a:p>
            <a:pPr marL="1371600" lvl="3" indent="0">
              <a:buNone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5843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HW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Guardare</a:t>
            </a:r>
            <a:r>
              <a:rPr lang="en-GB" dirty="0" smtClean="0"/>
              <a:t> le </a:t>
            </a:r>
            <a:r>
              <a:rPr lang="en-GB" dirty="0" err="1" smtClean="0"/>
              <a:t>soluzioni</a:t>
            </a:r>
            <a:r>
              <a:rPr lang="en-GB" dirty="0" smtClean="0"/>
              <a:t> del test che </a:t>
            </a:r>
            <a:r>
              <a:rPr lang="en-GB" dirty="0" err="1" smtClean="0"/>
              <a:t>abbiamo</a:t>
            </a:r>
            <a:r>
              <a:rPr lang="en-GB" dirty="0" smtClean="0"/>
              <a:t> </a:t>
            </a:r>
            <a:r>
              <a:rPr lang="en-GB" dirty="0" err="1" smtClean="0"/>
              <a:t>fatto</a:t>
            </a:r>
            <a:r>
              <a:rPr lang="en-GB" dirty="0" smtClean="0"/>
              <a:t> in </a:t>
            </a:r>
            <a:r>
              <a:rPr lang="en-GB" dirty="0" err="1" smtClean="0"/>
              <a:t>classe</a:t>
            </a:r>
            <a:r>
              <a:rPr lang="en-GB" dirty="0" smtClean="0"/>
              <a:t> </a:t>
            </a:r>
            <a:r>
              <a:rPr lang="en-GB" dirty="0" err="1" smtClean="0"/>
              <a:t>sul</a:t>
            </a:r>
            <a:r>
              <a:rPr lang="en-GB" dirty="0" smtClean="0"/>
              <a:t> </a:t>
            </a:r>
            <a:r>
              <a:rPr lang="en-GB" dirty="0" err="1" smtClean="0"/>
              <a:t>nostro</a:t>
            </a:r>
            <a:r>
              <a:rPr lang="en-GB" dirty="0" smtClean="0"/>
              <a:t> </a:t>
            </a:r>
            <a:r>
              <a:rPr lang="en-GB" dirty="0" err="1" smtClean="0"/>
              <a:t>sito</a:t>
            </a:r>
            <a:r>
              <a:rPr lang="en-GB" dirty="0" smtClean="0"/>
              <a:t>. Ci sono </a:t>
            </a:r>
            <a:r>
              <a:rPr lang="en-GB" dirty="0" err="1" smtClean="0"/>
              <a:t>domande</a:t>
            </a:r>
            <a:r>
              <a:rPr lang="en-GB" dirty="0" smtClean="0"/>
              <a:t>?</a:t>
            </a:r>
          </a:p>
          <a:p>
            <a:r>
              <a:rPr lang="en-GB" dirty="0" smtClean="0"/>
              <a:t>In </a:t>
            </a:r>
            <a:r>
              <a:rPr lang="en-GB" dirty="0" err="1" smtClean="0"/>
              <a:t>preparazione</a:t>
            </a:r>
            <a:r>
              <a:rPr lang="en-GB" dirty="0" smtClean="0"/>
              <a:t> della week 8:</a:t>
            </a:r>
          </a:p>
          <a:p>
            <a:pPr marL="0" indent="0">
              <a:buNone/>
            </a:pPr>
            <a:r>
              <a:rPr lang="en-GB" dirty="0" smtClean="0"/>
              <a:t>Il </a:t>
            </a:r>
            <a:r>
              <a:rPr lang="en-GB" b="1" dirty="0" err="1" smtClean="0"/>
              <a:t>congiuntivo</a:t>
            </a:r>
            <a:r>
              <a:rPr lang="en-GB" b="1" dirty="0" smtClean="0"/>
              <a:t> </a:t>
            </a:r>
            <a:r>
              <a:rPr lang="en-GB" b="1" dirty="0" err="1" smtClean="0"/>
              <a:t>presente</a:t>
            </a:r>
            <a:r>
              <a:rPr lang="en-GB" dirty="0" smtClean="0"/>
              <a:t>, </a:t>
            </a:r>
            <a:r>
              <a:rPr lang="en-GB" dirty="0" err="1" smtClean="0"/>
              <a:t>capitolo</a:t>
            </a:r>
            <a:r>
              <a:rPr lang="en-GB" dirty="0" smtClean="0"/>
              <a:t> 24, pp 372-380. </a:t>
            </a:r>
            <a:r>
              <a:rPr lang="en-GB" dirty="0" err="1" smtClean="0"/>
              <a:t>Esercizi</a:t>
            </a:r>
            <a:r>
              <a:rPr lang="en-GB" dirty="0" smtClean="0"/>
              <a:t>:</a:t>
            </a:r>
          </a:p>
          <a:p>
            <a:pPr>
              <a:buFontTx/>
              <a:buChar char="-"/>
            </a:pPr>
            <a:r>
              <a:rPr lang="en-GB" dirty="0" err="1" smtClean="0"/>
              <a:t>Pagina</a:t>
            </a:r>
            <a:r>
              <a:rPr lang="en-GB" dirty="0" smtClean="0"/>
              <a:t> 374 </a:t>
            </a:r>
            <a:r>
              <a:rPr lang="en-GB" dirty="0" err="1" smtClean="0"/>
              <a:t>numero</a:t>
            </a:r>
            <a:r>
              <a:rPr lang="en-GB" dirty="0" smtClean="0"/>
              <a:t> 1, 2, 3</a:t>
            </a:r>
          </a:p>
          <a:p>
            <a:pPr>
              <a:buFontTx/>
              <a:buChar char="-"/>
            </a:pPr>
            <a:r>
              <a:rPr lang="en-GB" dirty="0" err="1" smtClean="0"/>
              <a:t>Pagina</a:t>
            </a:r>
            <a:r>
              <a:rPr lang="en-GB" dirty="0" smtClean="0"/>
              <a:t> 379-380 </a:t>
            </a:r>
            <a:r>
              <a:rPr lang="en-GB" dirty="0" err="1" smtClean="0"/>
              <a:t>numero</a:t>
            </a:r>
            <a:r>
              <a:rPr lang="en-GB" dirty="0" smtClean="0"/>
              <a:t> da 4 a 13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930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3502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OGGI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40738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990600" y="139313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- </a:t>
            </a:r>
            <a:r>
              <a:rPr lang="en-GB" dirty="0" err="1" smtClean="0"/>
              <a:t>Esercizio</a:t>
            </a:r>
            <a:r>
              <a:rPr lang="en-GB" dirty="0" smtClean="0"/>
              <a:t> di </a:t>
            </a:r>
            <a:r>
              <a:rPr lang="en-GB" dirty="0" err="1" smtClean="0"/>
              <a:t>revisione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- </a:t>
            </a:r>
            <a:r>
              <a:rPr lang="en-GB" dirty="0" err="1" smtClean="0"/>
              <a:t>Presente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- </a:t>
            </a:r>
            <a:r>
              <a:rPr lang="en-GB" dirty="0" err="1" smtClean="0"/>
              <a:t>Futuro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- HW</a:t>
            </a:r>
          </a:p>
          <a:p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6395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688756" y="2018270"/>
          <a:ext cx="7269824" cy="29148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34912"/>
                <a:gridCol w="3634912"/>
              </a:tblGrid>
              <a:tr h="291482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io ___________</a:t>
                      </a:r>
                      <a:endParaRPr lang="en-GB" sz="16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tu ___________</a:t>
                      </a:r>
                      <a:endParaRPr lang="en-GB" sz="16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lui/lei finisce</a:t>
                      </a:r>
                      <a:endParaRPr lang="en-GB" sz="16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noi ___________</a:t>
                      </a:r>
                      <a:endParaRPr lang="en-GB" sz="16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voi ___________</a:t>
                      </a:r>
                      <a:endParaRPr lang="en-GB" sz="16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loro ___________</a:t>
                      </a:r>
                      <a:endParaRPr lang="en-GB" sz="16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FORMA INFINITO: ___________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io _______________</a:t>
                      </a:r>
                      <a:endParaRPr lang="en-GB" sz="16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tu _______________</a:t>
                      </a:r>
                      <a:endParaRPr lang="en-GB" sz="16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lui/lei ____________</a:t>
                      </a:r>
                      <a:endParaRPr lang="en-GB" sz="16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noi ______________</a:t>
                      </a:r>
                      <a:endParaRPr lang="en-GB" sz="16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voi ______________</a:t>
                      </a:r>
                      <a:endParaRPr lang="en-GB" sz="16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loro _____________</a:t>
                      </a:r>
                      <a:endParaRPr lang="en-GB" sz="16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FORMA INFINITO: tenere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735521"/>
            <a:ext cx="10515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Esercizio</a:t>
            </a:r>
            <a:r>
              <a:rPr kumimoji="0" lang="en-GB" altLang="en-US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1: </a:t>
            </a:r>
            <a:r>
              <a:rPr kumimoji="0" lang="en-GB" altLang="en-US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Completa</a:t>
            </a:r>
            <a:r>
              <a:rPr kumimoji="0" lang="en-GB" altLang="en-US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 le </a:t>
            </a:r>
            <a:r>
              <a:rPr kumimoji="0" lang="en-GB" altLang="en-US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forme</a:t>
            </a:r>
            <a:r>
              <a:rPr kumimoji="0" lang="en-GB" altLang="en-US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che </a:t>
            </a:r>
            <a:r>
              <a:rPr kumimoji="0" lang="en-GB" altLang="en-US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mancano</a:t>
            </a:r>
            <a:endParaRPr kumimoji="0" lang="en-GB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031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391441" y="1581665"/>
          <a:ext cx="7269824" cy="29148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34912"/>
                <a:gridCol w="3634912"/>
              </a:tblGrid>
              <a:tr h="291482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io </a:t>
                      </a:r>
                      <a:r>
                        <a:rPr lang="it-IT" sz="1800" dirty="0" smtClean="0">
                          <a:solidFill>
                            <a:srgbClr val="FF0000"/>
                          </a:solidFill>
                          <a:effectLst/>
                        </a:rPr>
                        <a:t>______finisco_____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tu </a:t>
                      </a:r>
                      <a:r>
                        <a:rPr lang="it-IT" sz="1800" dirty="0" smtClean="0">
                          <a:solidFill>
                            <a:srgbClr val="FF0000"/>
                          </a:solidFill>
                          <a:effectLst/>
                        </a:rPr>
                        <a:t>_____finisci______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lui/lei finisce</a:t>
                      </a:r>
                      <a:endParaRPr lang="en-GB" sz="16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noi </a:t>
                      </a:r>
                      <a:r>
                        <a:rPr lang="it-IT" sz="1800" dirty="0" smtClean="0">
                          <a:solidFill>
                            <a:srgbClr val="FF0000"/>
                          </a:solidFill>
                          <a:effectLst/>
                        </a:rPr>
                        <a:t>____finiamo_______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voi </a:t>
                      </a:r>
                      <a:r>
                        <a:rPr lang="it-IT" sz="1800" dirty="0" smtClean="0">
                          <a:solidFill>
                            <a:srgbClr val="FF0000"/>
                          </a:solidFill>
                          <a:effectLst/>
                        </a:rPr>
                        <a:t>_____finite______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loro </a:t>
                      </a:r>
                      <a:r>
                        <a:rPr lang="it-IT" sz="1800" dirty="0" smtClean="0">
                          <a:solidFill>
                            <a:srgbClr val="FF0000"/>
                          </a:solidFill>
                          <a:effectLst/>
                        </a:rPr>
                        <a:t>______finiscono_____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FORMA INFINITO: </a:t>
                      </a:r>
                      <a:r>
                        <a:rPr lang="it-IT" sz="1800" dirty="0" smtClean="0">
                          <a:solidFill>
                            <a:srgbClr val="FF0000"/>
                          </a:solidFill>
                          <a:effectLst/>
                        </a:rPr>
                        <a:t>_____finire______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io </a:t>
                      </a:r>
                      <a:r>
                        <a:rPr lang="it-IT" sz="1800" dirty="0" smtClean="0">
                          <a:solidFill>
                            <a:srgbClr val="FF0000"/>
                          </a:solidFill>
                          <a:effectLst/>
                        </a:rPr>
                        <a:t>_______tengo________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tu </a:t>
                      </a:r>
                      <a:r>
                        <a:rPr lang="it-IT" sz="1800" dirty="0" smtClean="0">
                          <a:solidFill>
                            <a:srgbClr val="FF0000"/>
                          </a:solidFill>
                          <a:effectLst/>
                        </a:rPr>
                        <a:t>_______tieni________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lui/lei </a:t>
                      </a:r>
                      <a:r>
                        <a:rPr lang="it-IT" sz="1800" dirty="0" smtClean="0">
                          <a:solidFill>
                            <a:srgbClr val="FF0000"/>
                          </a:solidFill>
                          <a:effectLst/>
                        </a:rPr>
                        <a:t>______tiene______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noi </a:t>
                      </a:r>
                      <a:r>
                        <a:rPr lang="it-IT" sz="1800" dirty="0" smtClean="0">
                          <a:solidFill>
                            <a:srgbClr val="FF0000"/>
                          </a:solidFill>
                          <a:effectLst/>
                        </a:rPr>
                        <a:t>______teniamo________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voi </a:t>
                      </a:r>
                      <a:r>
                        <a:rPr lang="it-IT" sz="1800" dirty="0" smtClean="0">
                          <a:solidFill>
                            <a:srgbClr val="FF0000"/>
                          </a:solidFill>
                          <a:effectLst/>
                        </a:rPr>
                        <a:t>________tenete______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loro </a:t>
                      </a:r>
                      <a:r>
                        <a:rPr lang="it-IT" sz="1800" dirty="0" smtClean="0">
                          <a:solidFill>
                            <a:srgbClr val="FF0000"/>
                          </a:solidFill>
                          <a:effectLst/>
                        </a:rPr>
                        <a:t>_____tengono________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FORMA INFINITO: tenere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735521"/>
            <a:ext cx="10515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Esercizio</a:t>
            </a:r>
            <a:r>
              <a:rPr kumimoji="0" lang="en-GB" altLang="en-US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1: </a:t>
            </a:r>
            <a:r>
              <a:rPr kumimoji="0" lang="en-GB" altLang="en-US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Completa</a:t>
            </a:r>
            <a:r>
              <a:rPr kumimoji="0" lang="en-GB" altLang="en-US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 le </a:t>
            </a:r>
            <a:r>
              <a:rPr kumimoji="0" lang="en-GB" altLang="en-US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forme</a:t>
            </a:r>
            <a:r>
              <a:rPr kumimoji="0" lang="en-GB" altLang="en-US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che </a:t>
            </a:r>
            <a:r>
              <a:rPr kumimoji="0" lang="en-GB" altLang="en-US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mancano</a:t>
            </a:r>
            <a:endParaRPr kumimoji="0" lang="en-GB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16777" y="1581665"/>
            <a:ext cx="281885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solidFill>
                  <a:srgbClr val="FF0000"/>
                </a:solidFill>
              </a:rPr>
              <a:t>Attività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1: </a:t>
            </a:r>
            <a:r>
              <a:rPr lang="en-GB" sz="2400" dirty="0" err="1" smtClean="0">
                <a:solidFill>
                  <a:srgbClr val="FF0000"/>
                </a:solidFill>
              </a:rPr>
              <a:t>sai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spiegare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perché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questi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verbi</a:t>
            </a:r>
            <a:r>
              <a:rPr lang="en-GB" sz="2400" dirty="0" smtClean="0">
                <a:solidFill>
                  <a:srgbClr val="FF0000"/>
                </a:solidFill>
              </a:rPr>
              <a:t> sono </a:t>
            </a:r>
            <a:r>
              <a:rPr lang="en-GB" sz="2400" dirty="0" err="1" smtClean="0">
                <a:solidFill>
                  <a:srgbClr val="FF0000"/>
                </a:solidFill>
              </a:rPr>
              <a:t>irregolari</a:t>
            </a:r>
            <a:r>
              <a:rPr lang="en-GB" sz="2400" dirty="0" smtClean="0">
                <a:solidFill>
                  <a:srgbClr val="FF0000"/>
                </a:solidFill>
              </a:rPr>
              <a:t> al </a:t>
            </a:r>
            <a:r>
              <a:rPr lang="en-GB" sz="2400" dirty="0" err="1" smtClean="0">
                <a:solidFill>
                  <a:srgbClr val="FF0000"/>
                </a:solidFill>
              </a:rPr>
              <a:t>presente</a:t>
            </a:r>
            <a:r>
              <a:rPr lang="en-GB" sz="2400" dirty="0" smtClean="0">
                <a:solidFill>
                  <a:srgbClr val="FF0000"/>
                </a:solidFill>
              </a:rPr>
              <a:t>?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Sai </a:t>
            </a:r>
            <a:r>
              <a:rPr lang="en-GB" sz="2400" dirty="0" err="1" smtClean="0">
                <a:solidFill>
                  <a:srgbClr val="FF0000"/>
                </a:solidFill>
              </a:rPr>
              <a:t>trovare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altri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verbi</a:t>
            </a:r>
            <a:r>
              <a:rPr lang="en-GB" sz="2400" dirty="0" smtClean="0">
                <a:solidFill>
                  <a:srgbClr val="FF0000"/>
                </a:solidFill>
              </a:rPr>
              <a:t> che </a:t>
            </a:r>
            <a:r>
              <a:rPr lang="en-GB" sz="2400" dirty="0" err="1" smtClean="0">
                <a:solidFill>
                  <a:srgbClr val="FF0000"/>
                </a:solidFill>
              </a:rPr>
              <a:t>hanno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irregolarità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simili</a:t>
            </a:r>
            <a:r>
              <a:rPr lang="en-GB" sz="2400" dirty="0" smtClean="0">
                <a:solidFill>
                  <a:srgbClr val="FF0000"/>
                </a:solidFill>
              </a:rPr>
              <a:t>?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660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760142"/>
            <a:ext cx="10515600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3200" b="1" i="1" dirty="0" err="1"/>
              <a:t>Esercizio</a:t>
            </a:r>
            <a:r>
              <a:rPr lang="en-GB" sz="3200" b="1" i="1" dirty="0"/>
              <a:t> 2: </a:t>
            </a:r>
            <a:r>
              <a:rPr lang="en-GB" sz="3200" b="1" i="1" dirty="0" err="1"/>
              <a:t>Coniuga</a:t>
            </a:r>
            <a:r>
              <a:rPr lang="en-GB" sz="3200" b="1" i="1" dirty="0"/>
              <a:t> </a:t>
            </a:r>
            <a:r>
              <a:rPr lang="en-GB" sz="3200" b="1" i="1" dirty="0" err="1"/>
              <a:t>questi</a:t>
            </a:r>
            <a:r>
              <a:rPr lang="en-GB" sz="3200" b="1" i="1" dirty="0"/>
              <a:t> </a:t>
            </a:r>
            <a:r>
              <a:rPr lang="en-GB" sz="3200" b="1" i="1" dirty="0" err="1"/>
              <a:t>verbi</a:t>
            </a:r>
            <a:r>
              <a:rPr lang="en-GB" sz="3200" b="1" i="1" dirty="0"/>
              <a:t> </a:t>
            </a:r>
            <a:r>
              <a:rPr lang="en-GB" sz="3200" b="1" i="1" dirty="0" err="1"/>
              <a:t>nelle</a:t>
            </a:r>
            <a:r>
              <a:rPr lang="en-GB" sz="3200" b="1" i="1" dirty="0"/>
              <a:t> </a:t>
            </a:r>
            <a:r>
              <a:rPr lang="en-GB" sz="3200" b="1" i="1" dirty="0" err="1"/>
              <a:t>seguenti</a:t>
            </a:r>
            <a:r>
              <a:rPr lang="en-GB" sz="3200" b="1" i="1" dirty="0"/>
              <a:t> </a:t>
            </a:r>
            <a:r>
              <a:rPr lang="en-GB" sz="3200" b="1" i="1" dirty="0" err="1"/>
              <a:t>forme</a:t>
            </a:r>
            <a:endParaRPr lang="en-GB" sz="3200" b="1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/>
          </p:nvPr>
        </p:nvGraphicFramePr>
        <p:xfrm>
          <a:off x="1482810" y="1540476"/>
          <a:ext cx="7475770" cy="33926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91647"/>
                <a:gridCol w="2491647"/>
                <a:gridCol w="2492476"/>
              </a:tblGrid>
              <a:tr h="339261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rimanere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tenere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morire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dire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fare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potere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sapere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io ____________________</a:t>
                      </a:r>
                      <a:endParaRPr lang="en-GB" sz="14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io ____________________</a:t>
                      </a:r>
                      <a:endParaRPr lang="en-GB" sz="14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io  ____________________</a:t>
                      </a:r>
                      <a:endParaRPr lang="en-GB" sz="14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io  ____________________</a:t>
                      </a:r>
                      <a:endParaRPr lang="en-GB" sz="14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io  ____________________</a:t>
                      </a:r>
                      <a:endParaRPr lang="en-GB" sz="14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io  ____________________</a:t>
                      </a:r>
                      <a:endParaRPr lang="en-GB" sz="14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io  ____________________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loro</a:t>
                      </a:r>
                      <a:r>
                        <a:rPr lang="en-GB" sz="1600" dirty="0">
                          <a:effectLst/>
                        </a:rPr>
                        <a:t> __________________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tu</a:t>
                      </a:r>
                      <a:r>
                        <a:rPr lang="en-GB" sz="1600" dirty="0">
                          <a:effectLst/>
                        </a:rPr>
                        <a:t>  ___________________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voi</a:t>
                      </a:r>
                      <a:r>
                        <a:rPr lang="en-GB" sz="1600" dirty="0">
                          <a:effectLst/>
                        </a:rPr>
                        <a:t>  __________________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voi</a:t>
                      </a:r>
                      <a:r>
                        <a:rPr lang="en-GB" sz="1600" dirty="0">
                          <a:effectLst/>
                        </a:rPr>
                        <a:t>  __________________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loro</a:t>
                      </a:r>
                      <a:r>
                        <a:rPr lang="en-GB" sz="1600" dirty="0">
                          <a:effectLst/>
                        </a:rPr>
                        <a:t>  _________________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voi</a:t>
                      </a:r>
                      <a:r>
                        <a:rPr lang="en-GB" sz="1600" dirty="0">
                          <a:effectLst/>
                        </a:rPr>
                        <a:t>  __________________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voi</a:t>
                      </a:r>
                      <a:r>
                        <a:rPr lang="en-GB" sz="1600" dirty="0">
                          <a:effectLst/>
                        </a:rPr>
                        <a:t>  __________________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5778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760142"/>
            <a:ext cx="10515600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3200" b="1" i="1" dirty="0" err="1"/>
              <a:t>Esercizio</a:t>
            </a:r>
            <a:r>
              <a:rPr lang="en-GB" sz="3200" b="1" i="1" dirty="0"/>
              <a:t> 2: </a:t>
            </a:r>
            <a:r>
              <a:rPr lang="en-GB" sz="3200" b="1" i="1" dirty="0" err="1"/>
              <a:t>Coniuga</a:t>
            </a:r>
            <a:r>
              <a:rPr lang="en-GB" sz="3200" b="1" i="1" dirty="0"/>
              <a:t> </a:t>
            </a:r>
            <a:r>
              <a:rPr lang="en-GB" sz="3200" b="1" i="1" dirty="0" err="1"/>
              <a:t>questi</a:t>
            </a:r>
            <a:r>
              <a:rPr lang="en-GB" sz="3200" b="1" i="1" dirty="0"/>
              <a:t> </a:t>
            </a:r>
            <a:r>
              <a:rPr lang="en-GB" sz="3200" b="1" i="1" dirty="0" err="1"/>
              <a:t>verbi</a:t>
            </a:r>
            <a:r>
              <a:rPr lang="en-GB" sz="3200" b="1" i="1" dirty="0"/>
              <a:t> </a:t>
            </a:r>
            <a:r>
              <a:rPr lang="en-GB" sz="3200" b="1" i="1" dirty="0" err="1"/>
              <a:t>nelle</a:t>
            </a:r>
            <a:r>
              <a:rPr lang="en-GB" sz="3200" b="1" i="1" dirty="0"/>
              <a:t> </a:t>
            </a:r>
            <a:r>
              <a:rPr lang="en-GB" sz="3200" b="1" i="1" dirty="0" err="1"/>
              <a:t>seguenti</a:t>
            </a:r>
            <a:r>
              <a:rPr lang="en-GB" sz="3200" b="1" i="1" dirty="0"/>
              <a:t> </a:t>
            </a:r>
            <a:r>
              <a:rPr lang="en-GB" sz="3200" b="1" i="1" dirty="0" err="1"/>
              <a:t>forme</a:t>
            </a:r>
            <a:endParaRPr lang="en-GB" sz="3200" b="1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/>
          </p:nvPr>
        </p:nvGraphicFramePr>
        <p:xfrm>
          <a:off x="1482810" y="1540476"/>
          <a:ext cx="7475770" cy="2743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91647"/>
                <a:gridCol w="2491647"/>
                <a:gridCol w="2492476"/>
              </a:tblGrid>
              <a:tr h="27432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rimanere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tenere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morire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dire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fare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potere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sapere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</a:rPr>
                        <a:t>io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________</a:t>
                      </a:r>
                      <a:r>
                        <a:rPr lang="en-GB" sz="1600" dirty="0" err="1" smtClean="0">
                          <a:solidFill>
                            <a:srgbClr val="FF0000"/>
                          </a:solidFill>
                          <a:effectLst/>
                        </a:rPr>
                        <a:t>rimango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______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</a:rPr>
                        <a:t>io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</a:t>
                      </a:r>
                      <a:r>
                        <a:rPr lang="en-GB" sz="1600" dirty="0" err="1" smtClean="0">
                          <a:solidFill>
                            <a:srgbClr val="FF0000"/>
                          </a:solidFill>
                          <a:effectLst/>
                        </a:rPr>
                        <a:t>tengo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_______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</a:rPr>
                        <a:t>io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  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________</a:t>
                      </a:r>
                      <a:r>
                        <a:rPr lang="en-GB" sz="1600" dirty="0" err="1" smtClean="0">
                          <a:solidFill>
                            <a:srgbClr val="FF0000"/>
                          </a:solidFill>
                          <a:effectLst/>
                        </a:rPr>
                        <a:t>muoio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</a:rPr>
                        <a:t>io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  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</a:t>
                      </a:r>
                      <a:r>
                        <a:rPr lang="en-GB" sz="1600" dirty="0" err="1" smtClean="0">
                          <a:solidFill>
                            <a:srgbClr val="FF0000"/>
                          </a:solidFill>
                          <a:effectLst/>
                        </a:rPr>
                        <a:t>dico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________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</a:rPr>
                        <a:t>io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  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______ </a:t>
                      </a:r>
                      <a:r>
                        <a:rPr lang="en-GB" sz="1600" dirty="0" err="1" smtClean="0">
                          <a:solidFill>
                            <a:srgbClr val="FF0000"/>
                          </a:solidFill>
                          <a:effectLst/>
                        </a:rPr>
                        <a:t>faccio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_______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</a:rPr>
                        <a:t>io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  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______</a:t>
                      </a:r>
                      <a:r>
                        <a:rPr lang="en-GB" sz="1600" dirty="0" err="1" smtClean="0">
                          <a:solidFill>
                            <a:srgbClr val="FF0000"/>
                          </a:solidFill>
                          <a:effectLst/>
                        </a:rPr>
                        <a:t>posso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_______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</a:rPr>
                        <a:t>io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  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________so_________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</a:rPr>
                        <a:t>loro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______</a:t>
                      </a:r>
                      <a:r>
                        <a:rPr lang="en-GB" sz="1600" dirty="0" err="1" smtClean="0">
                          <a:solidFill>
                            <a:srgbClr val="FF0000"/>
                          </a:solidFill>
                          <a:effectLst/>
                        </a:rPr>
                        <a:t>rimangono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</a:rPr>
                        <a:t>tu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  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</a:t>
                      </a:r>
                      <a:r>
                        <a:rPr lang="en-GB" sz="1600" dirty="0" err="1" smtClean="0">
                          <a:solidFill>
                            <a:srgbClr val="FF0000"/>
                          </a:solidFill>
                          <a:effectLst/>
                        </a:rPr>
                        <a:t>tieni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______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</a:rPr>
                        <a:t>voi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  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_______</a:t>
                      </a:r>
                      <a:r>
                        <a:rPr lang="en-GB" sz="1600" dirty="0" err="1" smtClean="0">
                          <a:solidFill>
                            <a:srgbClr val="FF0000"/>
                          </a:solidFill>
                          <a:effectLst/>
                        </a:rPr>
                        <a:t>tenete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_______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</a:rPr>
                        <a:t>voi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  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______</a:t>
                      </a:r>
                      <a:r>
                        <a:rPr lang="en-GB" sz="1600" dirty="0" err="1" smtClean="0">
                          <a:solidFill>
                            <a:srgbClr val="FF0000"/>
                          </a:solidFill>
                          <a:effectLst/>
                        </a:rPr>
                        <a:t>dite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________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</a:rPr>
                        <a:t>loro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  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______</a:t>
                      </a:r>
                      <a:r>
                        <a:rPr lang="en-GB" sz="1600" dirty="0" err="1" smtClean="0">
                          <a:solidFill>
                            <a:srgbClr val="FF0000"/>
                          </a:solidFill>
                          <a:effectLst/>
                        </a:rPr>
                        <a:t>fanno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______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</a:rPr>
                        <a:t>voi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  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</a:t>
                      </a:r>
                      <a:r>
                        <a:rPr lang="en-GB" sz="1600" dirty="0" err="1" smtClean="0">
                          <a:solidFill>
                            <a:srgbClr val="FF0000"/>
                          </a:solidFill>
                          <a:effectLst/>
                        </a:rPr>
                        <a:t>potete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________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</a:rPr>
                        <a:t>voi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  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</a:t>
                      </a:r>
                      <a:r>
                        <a:rPr lang="en-GB" sz="1600" dirty="0" err="1" smtClean="0">
                          <a:solidFill>
                            <a:srgbClr val="FF0000"/>
                          </a:solidFill>
                          <a:effectLst/>
                        </a:rPr>
                        <a:t>sapete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_______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373147" y="1507525"/>
            <a:ext cx="281885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solidFill>
                  <a:srgbClr val="FF0000"/>
                </a:solidFill>
              </a:rPr>
              <a:t>Attività</a:t>
            </a:r>
            <a:r>
              <a:rPr lang="en-GB" sz="2400" dirty="0">
                <a:solidFill>
                  <a:srgbClr val="FF0000"/>
                </a:solidFill>
              </a:rPr>
              <a:t> 2</a:t>
            </a:r>
            <a:r>
              <a:rPr lang="en-GB" sz="2400" dirty="0" smtClean="0">
                <a:solidFill>
                  <a:srgbClr val="FF0000"/>
                </a:solidFill>
              </a:rPr>
              <a:t>: </a:t>
            </a:r>
            <a:r>
              <a:rPr lang="en-GB" sz="2400" dirty="0" err="1" smtClean="0">
                <a:solidFill>
                  <a:srgbClr val="FF0000"/>
                </a:solidFill>
              </a:rPr>
              <a:t>sai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spiegare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perché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questi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verbi</a:t>
            </a:r>
            <a:r>
              <a:rPr lang="en-GB" sz="2400" dirty="0" smtClean="0">
                <a:solidFill>
                  <a:srgbClr val="FF0000"/>
                </a:solidFill>
              </a:rPr>
              <a:t> sono </a:t>
            </a:r>
            <a:r>
              <a:rPr lang="en-GB" sz="2400" dirty="0" err="1" smtClean="0">
                <a:solidFill>
                  <a:srgbClr val="FF0000"/>
                </a:solidFill>
              </a:rPr>
              <a:t>irregolari</a:t>
            </a:r>
            <a:r>
              <a:rPr lang="en-GB" sz="2400" dirty="0" smtClean="0">
                <a:solidFill>
                  <a:srgbClr val="FF0000"/>
                </a:solidFill>
              </a:rPr>
              <a:t> al </a:t>
            </a:r>
            <a:r>
              <a:rPr lang="en-GB" sz="2400" dirty="0" err="1" smtClean="0">
                <a:solidFill>
                  <a:srgbClr val="FF0000"/>
                </a:solidFill>
              </a:rPr>
              <a:t>presente</a:t>
            </a:r>
            <a:r>
              <a:rPr lang="en-GB" sz="2400" dirty="0" smtClean="0">
                <a:solidFill>
                  <a:srgbClr val="FF0000"/>
                </a:solidFill>
              </a:rPr>
              <a:t>?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Sai </a:t>
            </a:r>
            <a:r>
              <a:rPr lang="en-GB" sz="2400" dirty="0" err="1" smtClean="0">
                <a:solidFill>
                  <a:srgbClr val="FF0000"/>
                </a:solidFill>
              </a:rPr>
              <a:t>trovare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altri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verbi</a:t>
            </a:r>
            <a:r>
              <a:rPr lang="en-GB" sz="2400" dirty="0" smtClean="0">
                <a:solidFill>
                  <a:srgbClr val="FF0000"/>
                </a:solidFill>
              </a:rPr>
              <a:t> che </a:t>
            </a:r>
            <a:r>
              <a:rPr lang="en-GB" sz="2400" dirty="0" err="1" smtClean="0">
                <a:solidFill>
                  <a:srgbClr val="FF0000"/>
                </a:solidFill>
              </a:rPr>
              <a:t>hanno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irregolarità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simili</a:t>
            </a:r>
            <a:r>
              <a:rPr lang="en-GB" sz="2400" dirty="0" smtClean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34219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3502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Le </a:t>
            </a:r>
            <a:r>
              <a:rPr lang="en-GB" dirty="0" err="1" smtClean="0">
                <a:solidFill>
                  <a:srgbClr val="FF0000"/>
                </a:solidFill>
              </a:rPr>
              <a:t>forme</a:t>
            </a:r>
            <a:r>
              <a:rPr lang="en-GB" dirty="0" smtClean="0">
                <a:solidFill>
                  <a:srgbClr val="FF0000"/>
                </a:solidFill>
              </a:rPr>
              <a:t> del </a:t>
            </a:r>
            <a:r>
              <a:rPr lang="en-GB" dirty="0" err="1" smtClean="0">
                <a:solidFill>
                  <a:srgbClr val="FF0000"/>
                </a:solidFill>
              </a:rPr>
              <a:t>presente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40738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990600" y="139313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err="1" smtClean="0">
                <a:solidFill>
                  <a:srgbClr val="FF0000"/>
                </a:solidFill>
              </a:rPr>
              <a:t>Commenta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queste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forme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dirty="0" err="1" smtClean="0">
                <a:solidFill>
                  <a:srgbClr val="FF0000"/>
                </a:solidFill>
              </a:rPr>
              <a:t>vedi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pagine</a:t>
            </a:r>
            <a:r>
              <a:rPr lang="en-GB" dirty="0" smtClean="0">
                <a:solidFill>
                  <a:srgbClr val="FF0000"/>
                </a:solidFill>
              </a:rPr>
              <a:t> 281-284)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err="1" smtClean="0"/>
              <a:t>tu</a:t>
            </a:r>
            <a:r>
              <a:rPr lang="en-GB" dirty="0" smtClean="0"/>
              <a:t> </a:t>
            </a:r>
            <a:r>
              <a:rPr lang="en-GB" dirty="0" err="1" smtClean="0"/>
              <a:t>giochi</a:t>
            </a:r>
            <a:endParaRPr lang="en-GB" dirty="0" smtClean="0"/>
          </a:p>
          <a:p>
            <a:pPr marL="0" indent="0">
              <a:buNone/>
            </a:pPr>
            <a:r>
              <a:rPr lang="en-GB" dirty="0" err="1" smtClean="0"/>
              <a:t>io</a:t>
            </a:r>
            <a:r>
              <a:rPr lang="en-GB" dirty="0" smtClean="0"/>
              <a:t> </a:t>
            </a:r>
            <a:r>
              <a:rPr lang="en-GB" dirty="0" err="1" smtClean="0"/>
              <a:t>riempio</a:t>
            </a:r>
            <a:endParaRPr lang="en-GB" dirty="0" smtClean="0"/>
          </a:p>
          <a:p>
            <a:pPr marL="0" indent="0">
              <a:buNone/>
            </a:pPr>
            <a:r>
              <a:rPr lang="en-GB" dirty="0" err="1" smtClean="0"/>
              <a:t>io</a:t>
            </a:r>
            <a:r>
              <a:rPr lang="en-GB" dirty="0" smtClean="0"/>
              <a:t> </a:t>
            </a:r>
            <a:r>
              <a:rPr lang="en-GB" dirty="0" err="1" smtClean="0"/>
              <a:t>rimango</a:t>
            </a:r>
            <a:endParaRPr lang="en-GB" dirty="0" smtClean="0"/>
          </a:p>
          <a:p>
            <a:pPr marL="0" indent="0">
              <a:buNone/>
            </a:pPr>
            <a:r>
              <a:rPr lang="en-GB" dirty="0" err="1" smtClean="0"/>
              <a:t>voi</a:t>
            </a:r>
            <a:r>
              <a:rPr lang="en-GB" dirty="0" smtClean="0"/>
              <a:t> </a:t>
            </a:r>
            <a:r>
              <a:rPr lang="en-GB" dirty="0" err="1" smtClean="0"/>
              <a:t>bevete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11947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3502"/>
          </a:xfrm>
        </p:spPr>
        <p:txBody>
          <a:bodyPr/>
          <a:lstStyle/>
          <a:p>
            <a:r>
              <a:rPr lang="en-GB" dirty="0" err="1" smtClean="0">
                <a:solidFill>
                  <a:srgbClr val="FF0000"/>
                </a:solidFill>
              </a:rPr>
              <a:t>Gli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usi</a:t>
            </a:r>
            <a:r>
              <a:rPr lang="en-GB" dirty="0" smtClean="0">
                <a:solidFill>
                  <a:srgbClr val="FF0000"/>
                </a:solidFill>
              </a:rPr>
              <a:t> del </a:t>
            </a:r>
            <a:r>
              <a:rPr lang="en-GB" dirty="0" err="1" smtClean="0">
                <a:solidFill>
                  <a:srgbClr val="FF0000"/>
                </a:solidFill>
              </a:rPr>
              <a:t>presente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40738"/>
            <a:ext cx="1051560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Cosa</a:t>
            </a:r>
            <a:r>
              <a:rPr lang="en-GB" dirty="0" smtClean="0"/>
              <a:t> </a:t>
            </a:r>
            <a:r>
              <a:rPr lang="en-GB" dirty="0" err="1" smtClean="0"/>
              <a:t>fai</a:t>
            </a:r>
            <a:r>
              <a:rPr lang="en-GB" dirty="0" smtClean="0"/>
              <a:t> la </a:t>
            </a:r>
            <a:r>
              <a:rPr lang="en-GB" dirty="0" err="1" smtClean="0"/>
              <a:t>domenica</a:t>
            </a:r>
            <a:r>
              <a:rPr lang="en-GB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L’acqua</a:t>
            </a:r>
            <a:r>
              <a:rPr lang="en-GB" dirty="0" smtClean="0"/>
              <a:t> </a:t>
            </a:r>
            <a:r>
              <a:rPr lang="en-GB" dirty="0" err="1" smtClean="0"/>
              <a:t>bolle</a:t>
            </a:r>
            <a:r>
              <a:rPr lang="en-GB" dirty="0" smtClean="0"/>
              <a:t> a 100 </a:t>
            </a:r>
            <a:r>
              <a:rPr lang="en-GB" dirty="0" err="1" smtClean="0"/>
              <a:t>gradi</a:t>
            </a:r>
            <a:r>
              <a:rPr lang="en-GB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Pranziamo</a:t>
            </a:r>
            <a:r>
              <a:rPr lang="en-GB" dirty="0" smtClean="0"/>
              <a:t> </a:t>
            </a:r>
            <a:r>
              <a:rPr lang="en-GB" dirty="0" err="1" smtClean="0"/>
              <a:t>insieme</a:t>
            </a:r>
            <a:r>
              <a:rPr lang="en-GB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Giochi</a:t>
            </a:r>
            <a:r>
              <a:rPr lang="en-GB" dirty="0" smtClean="0"/>
              <a:t> a </a:t>
            </a:r>
            <a:r>
              <a:rPr lang="en-GB" dirty="0" err="1" smtClean="0"/>
              <a:t>calcio</a:t>
            </a:r>
            <a:r>
              <a:rPr lang="en-GB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Cosa</a:t>
            </a:r>
            <a:r>
              <a:rPr lang="en-GB" dirty="0" smtClean="0"/>
              <a:t> </a:t>
            </a:r>
            <a:r>
              <a:rPr lang="en-GB" dirty="0" err="1" smtClean="0"/>
              <a:t>fai</a:t>
            </a:r>
            <a:r>
              <a:rPr lang="en-GB" dirty="0" smtClean="0"/>
              <a:t> a </a:t>
            </a:r>
            <a:r>
              <a:rPr lang="en-GB" dirty="0" err="1" smtClean="0"/>
              <a:t>Natale</a:t>
            </a:r>
            <a:r>
              <a:rPr lang="en-GB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Aspetto</a:t>
            </a:r>
            <a:r>
              <a:rPr lang="en-GB" dirty="0" smtClean="0"/>
              <a:t> il </a:t>
            </a:r>
            <a:r>
              <a:rPr lang="en-GB" dirty="0" err="1" smtClean="0"/>
              <a:t>postino</a:t>
            </a:r>
            <a:r>
              <a:rPr lang="en-GB" dirty="0" smtClean="0"/>
              <a:t> </a:t>
            </a:r>
            <a:r>
              <a:rPr lang="en-GB" dirty="0" err="1" smtClean="0"/>
              <a:t>dalle</a:t>
            </a:r>
            <a:r>
              <a:rPr lang="en-GB" dirty="0" smtClean="0"/>
              <a:t> 2.             </a:t>
            </a:r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414129" y="1642581"/>
            <a:ext cx="37743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Attività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1: </a:t>
            </a:r>
            <a:r>
              <a:rPr lang="en-GB" dirty="0" err="1" smtClean="0">
                <a:solidFill>
                  <a:srgbClr val="FF0000"/>
                </a:solidFill>
              </a:rPr>
              <a:t>commenta</a:t>
            </a:r>
            <a:r>
              <a:rPr lang="en-GB" dirty="0" smtClean="0">
                <a:solidFill>
                  <a:srgbClr val="FF0000"/>
                </a:solidFill>
              </a:rPr>
              <a:t> in </a:t>
            </a:r>
            <a:r>
              <a:rPr lang="en-GB" dirty="0" err="1" smtClean="0">
                <a:solidFill>
                  <a:srgbClr val="FF0000"/>
                </a:solidFill>
              </a:rPr>
              <a:t>gruppo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l’uso</a:t>
            </a:r>
            <a:r>
              <a:rPr lang="en-GB" dirty="0" smtClean="0">
                <a:solidFill>
                  <a:srgbClr val="FF0000"/>
                </a:solidFill>
              </a:rPr>
              <a:t> del </a:t>
            </a:r>
            <a:r>
              <a:rPr lang="en-GB" dirty="0" err="1" smtClean="0">
                <a:solidFill>
                  <a:srgbClr val="FF0000"/>
                </a:solidFill>
              </a:rPr>
              <a:t>presente</a:t>
            </a:r>
            <a:r>
              <a:rPr lang="en-GB" dirty="0" smtClean="0">
                <a:solidFill>
                  <a:srgbClr val="FF0000"/>
                </a:solidFill>
              </a:rPr>
              <a:t> in </a:t>
            </a:r>
            <a:r>
              <a:rPr lang="en-GB" dirty="0" err="1" smtClean="0">
                <a:solidFill>
                  <a:srgbClr val="FF0000"/>
                </a:solidFill>
              </a:rPr>
              <a:t>ogni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frase</a:t>
            </a:r>
            <a:r>
              <a:rPr lang="en-GB" dirty="0" smtClean="0">
                <a:solidFill>
                  <a:srgbClr val="FF0000"/>
                </a:solidFill>
              </a:rPr>
              <a:t> e la </a:t>
            </a:r>
            <a:r>
              <a:rPr lang="en-GB" dirty="0" err="1" smtClean="0">
                <a:solidFill>
                  <a:srgbClr val="FF0000"/>
                </a:solidFill>
              </a:rPr>
              <a:t>sua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traduzione</a:t>
            </a:r>
            <a:r>
              <a:rPr lang="en-GB" dirty="0" smtClean="0">
                <a:solidFill>
                  <a:srgbClr val="FF0000"/>
                </a:solidFill>
              </a:rPr>
              <a:t> in </a:t>
            </a:r>
            <a:r>
              <a:rPr lang="en-GB" dirty="0" err="1" smtClean="0">
                <a:solidFill>
                  <a:srgbClr val="FF0000"/>
                </a:solidFill>
              </a:rPr>
              <a:t>inglese</a:t>
            </a:r>
            <a:r>
              <a:rPr lang="en-GB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Forma </a:t>
            </a:r>
            <a:r>
              <a:rPr lang="en-GB" dirty="0" err="1" smtClean="0">
                <a:solidFill>
                  <a:srgbClr val="FF0000"/>
                </a:solidFill>
              </a:rPr>
              <a:t>una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frase</a:t>
            </a:r>
            <a:r>
              <a:rPr lang="en-GB" dirty="0" smtClean="0">
                <a:solidFill>
                  <a:srgbClr val="FF0000"/>
                </a:solidFill>
              </a:rPr>
              <a:t> simile con lo </a:t>
            </a:r>
            <a:r>
              <a:rPr lang="en-GB" dirty="0" err="1" smtClean="0">
                <a:solidFill>
                  <a:srgbClr val="FF0000"/>
                </a:solidFill>
              </a:rPr>
              <a:t>stesso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uso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0151" y="4945745"/>
            <a:ext cx="3774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+ </a:t>
            </a:r>
            <a:r>
              <a:rPr lang="en-GB" dirty="0" err="1" smtClean="0">
                <a:solidFill>
                  <a:srgbClr val="FF0000"/>
                </a:solidFill>
              </a:rPr>
              <a:t>presente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storico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14129" y="4488701"/>
            <a:ext cx="37743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Attività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2: in </a:t>
            </a:r>
            <a:r>
              <a:rPr lang="en-GB" dirty="0" err="1" smtClean="0">
                <a:solidFill>
                  <a:srgbClr val="FF0000"/>
                </a:solidFill>
              </a:rPr>
              <a:t>gruppo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esercitatevi</a:t>
            </a:r>
            <a:r>
              <a:rPr lang="en-GB" dirty="0" smtClean="0">
                <a:solidFill>
                  <a:srgbClr val="FF0000"/>
                </a:solidFill>
              </a:rPr>
              <a:t> a </a:t>
            </a:r>
            <a:r>
              <a:rPr lang="en-GB" dirty="0" err="1" smtClean="0">
                <a:solidFill>
                  <a:srgbClr val="FF0000"/>
                </a:solidFill>
              </a:rPr>
              <a:t>coniugare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verbi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irregolari</a:t>
            </a:r>
            <a:r>
              <a:rPr lang="en-GB" dirty="0" smtClean="0">
                <a:solidFill>
                  <a:srgbClr val="FF0000"/>
                </a:solidFill>
              </a:rPr>
              <a:t> al </a:t>
            </a:r>
            <a:r>
              <a:rPr lang="en-GB" dirty="0" err="1" smtClean="0">
                <a:solidFill>
                  <a:srgbClr val="FF0000"/>
                </a:solidFill>
              </a:rPr>
              <a:t>presente</a:t>
            </a:r>
            <a:r>
              <a:rPr lang="en-GB" dirty="0" smtClean="0">
                <a:solidFill>
                  <a:srgbClr val="FF0000"/>
                </a:solidFill>
              </a:rPr>
              <a:t> (</a:t>
            </a:r>
            <a:r>
              <a:rPr lang="en-GB" dirty="0" err="1" smtClean="0">
                <a:solidFill>
                  <a:srgbClr val="FF0000"/>
                </a:solidFill>
              </a:rPr>
              <a:t>vedi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lista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7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rgbClr val="FF0000"/>
                </a:solidFill>
              </a:rPr>
              <a:t>F</a:t>
            </a:r>
            <a:r>
              <a:rPr lang="en-GB" dirty="0" err="1" smtClean="0">
                <a:solidFill>
                  <a:srgbClr val="FF0000"/>
                </a:solidFill>
              </a:rPr>
              <a:t>uturo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semplice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5535"/>
            <a:ext cx="10515600" cy="4351338"/>
          </a:xfrm>
        </p:spPr>
        <p:txBody>
          <a:bodyPr/>
          <a:lstStyle/>
          <a:p>
            <a:r>
              <a:rPr lang="en-GB" dirty="0" smtClean="0"/>
              <a:t>Come </a:t>
            </a:r>
            <a:r>
              <a:rPr lang="en-GB" dirty="0" err="1" smtClean="0"/>
              <a:t>si</a:t>
            </a:r>
            <a:r>
              <a:rPr lang="en-GB" dirty="0" smtClean="0"/>
              <a:t> forma?</a:t>
            </a:r>
          </a:p>
          <a:p>
            <a:pPr lvl="2"/>
            <a:r>
              <a:rPr lang="en-GB" sz="2800" dirty="0" smtClean="0"/>
              <a:t>-are/-ere  -&gt; </a:t>
            </a:r>
            <a:r>
              <a:rPr lang="en-GB" sz="2800" dirty="0"/>
              <a:t>-</a:t>
            </a:r>
            <a:r>
              <a:rPr lang="en-GB" sz="2800" dirty="0" err="1"/>
              <a:t>erò</a:t>
            </a:r>
            <a:endParaRPr lang="en-GB" sz="2800" dirty="0" smtClean="0"/>
          </a:p>
          <a:p>
            <a:pPr lvl="2"/>
            <a:r>
              <a:rPr lang="en-GB" sz="2800" dirty="0" smtClean="0"/>
              <a:t>-ire -&gt; </a:t>
            </a:r>
            <a:r>
              <a:rPr lang="en-GB" sz="2800" dirty="0"/>
              <a:t>-</a:t>
            </a:r>
            <a:r>
              <a:rPr lang="en-GB" sz="2800" dirty="0" err="1" smtClean="0"/>
              <a:t>irò</a:t>
            </a:r>
            <a:endParaRPr lang="en-GB" sz="2800" dirty="0" smtClean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err="1" smtClean="0"/>
              <a:t>Alcune</a:t>
            </a:r>
            <a:r>
              <a:rPr lang="en-GB" dirty="0" smtClean="0"/>
              <a:t> </a:t>
            </a:r>
            <a:r>
              <a:rPr lang="en-GB" dirty="0" err="1" smtClean="0"/>
              <a:t>variazioni</a:t>
            </a:r>
            <a:r>
              <a:rPr lang="en-GB" dirty="0" smtClean="0"/>
              <a:t> di spelling  (-</a:t>
            </a:r>
            <a:r>
              <a:rPr lang="en-GB" dirty="0" err="1" smtClean="0"/>
              <a:t>ciare</a:t>
            </a:r>
            <a:r>
              <a:rPr lang="en-GB" dirty="0" smtClean="0"/>
              <a:t>, -</a:t>
            </a:r>
            <a:r>
              <a:rPr lang="en-GB" dirty="0" err="1" smtClean="0"/>
              <a:t>giare</a:t>
            </a:r>
            <a:r>
              <a:rPr lang="en-GB" dirty="0" smtClean="0"/>
              <a:t>, -care, -</a:t>
            </a:r>
            <a:r>
              <a:rPr lang="en-GB" dirty="0" err="1" smtClean="0"/>
              <a:t>gare</a:t>
            </a:r>
            <a:r>
              <a:rPr lang="en-GB" dirty="0" smtClean="0"/>
              <a:t>, </a:t>
            </a:r>
            <a:r>
              <a:rPr lang="en-GB" dirty="0" err="1" smtClean="0"/>
              <a:t>sedere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Alcune</a:t>
            </a:r>
            <a:r>
              <a:rPr lang="en-GB" dirty="0" smtClean="0"/>
              <a:t> </a:t>
            </a:r>
            <a:r>
              <a:rPr lang="en-GB" dirty="0" err="1" smtClean="0"/>
              <a:t>forme</a:t>
            </a:r>
            <a:r>
              <a:rPr lang="en-GB" dirty="0" smtClean="0"/>
              <a:t> </a:t>
            </a:r>
            <a:r>
              <a:rPr lang="en-GB" dirty="0" err="1" smtClean="0"/>
              <a:t>irregolari</a:t>
            </a:r>
            <a:r>
              <a:rPr lang="en-GB" dirty="0" smtClean="0"/>
              <a:t> (</a:t>
            </a:r>
            <a:r>
              <a:rPr lang="en-GB" dirty="0" err="1" smtClean="0"/>
              <a:t>essere</a:t>
            </a:r>
            <a:r>
              <a:rPr lang="en-GB" dirty="0" smtClean="0"/>
              <a:t>, </a:t>
            </a:r>
            <a:r>
              <a:rPr lang="en-GB" dirty="0" err="1" smtClean="0"/>
              <a:t>andare</a:t>
            </a:r>
            <a:r>
              <a:rPr lang="en-GB" dirty="0" smtClean="0"/>
              <a:t>, </a:t>
            </a:r>
            <a:r>
              <a:rPr lang="en-GB" dirty="0" err="1" smtClean="0"/>
              <a:t>avere</a:t>
            </a:r>
            <a:r>
              <a:rPr lang="en-GB" dirty="0" smtClean="0"/>
              <a:t>, </a:t>
            </a:r>
            <a:r>
              <a:rPr lang="en-GB" dirty="0" err="1" smtClean="0"/>
              <a:t>sapere</a:t>
            </a:r>
            <a:r>
              <a:rPr lang="en-GB" dirty="0" smtClean="0"/>
              <a:t>, </a:t>
            </a:r>
            <a:r>
              <a:rPr lang="en-GB" dirty="0" err="1" smtClean="0"/>
              <a:t>vivere</a:t>
            </a:r>
            <a:r>
              <a:rPr lang="en-GB" dirty="0" smtClean="0"/>
              <a:t>, dare, dire, stare, </a:t>
            </a:r>
            <a:r>
              <a:rPr lang="en-GB" dirty="0" err="1" smtClean="0"/>
              <a:t>ecc</a:t>
            </a:r>
            <a:r>
              <a:rPr lang="en-GB" dirty="0" smtClean="0"/>
              <a:t>.)</a:t>
            </a:r>
          </a:p>
          <a:p>
            <a:r>
              <a:rPr lang="en-GB" dirty="0" err="1" smtClean="0"/>
              <a:t>Alcune</a:t>
            </a:r>
            <a:r>
              <a:rPr lang="en-GB" dirty="0" smtClean="0"/>
              <a:t> </a:t>
            </a:r>
            <a:r>
              <a:rPr lang="en-GB" dirty="0" err="1" smtClean="0"/>
              <a:t>forme</a:t>
            </a:r>
            <a:r>
              <a:rPr lang="en-GB" dirty="0" smtClean="0"/>
              <a:t> </a:t>
            </a:r>
            <a:r>
              <a:rPr lang="en-GB" dirty="0" err="1" smtClean="0"/>
              <a:t>irregolari</a:t>
            </a:r>
            <a:r>
              <a:rPr lang="en-GB" dirty="0" smtClean="0"/>
              <a:t> in –</a:t>
            </a:r>
            <a:r>
              <a:rPr lang="en-GB" dirty="0" err="1" smtClean="0"/>
              <a:t>rrò</a:t>
            </a:r>
            <a:r>
              <a:rPr lang="en-GB" dirty="0" smtClean="0"/>
              <a:t> (</a:t>
            </a:r>
            <a:r>
              <a:rPr lang="en-GB" dirty="0" err="1" smtClean="0"/>
              <a:t>parere</a:t>
            </a:r>
            <a:r>
              <a:rPr lang="en-GB" dirty="0" smtClean="0"/>
              <a:t>, </a:t>
            </a:r>
            <a:r>
              <a:rPr lang="en-GB" dirty="0" err="1" smtClean="0"/>
              <a:t>rimanere</a:t>
            </a:r>
            <a:r>
              <a:rPr lang="en-GB" dirty="0" smtClean="0"/>
              <a:t>, </a:t>
            </a:r>
            <a:r>
              <a:rPr lang="en-GB" dirty="0" err="1" smtClean="0"/>
              <a:t>tenere</a:t>
            </a:r>
            <a:r>
              <a:rPr lang="en-GB" dirty="0" smtClean="0"/>
              <a:t>, </a:t>
            </a:r>
            <a:r>
              <a:rPr lang="en-GB" dirty="0" err="1" smtClean="0"/>
              <a:t>valere</a:t>
            </a:r>
            <a:r>
              <a:rPr lang="en-GB" dirty="0"/>
              <a:t>)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360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611</Words>
  <Application>Microsoft Office PowerPoint</Application>
  <PresentationFormat>Widescreen</PresentationFormat>
  <Paragraphs>157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Present tenses Future tenses</vt:lpstr>
      <vt:lpstr>OGGI</vt:lpstr>
      <vt:lpstr>Esercizio 1: Completa con le forme che mancano</vt:lpstr>
      <vt:lpstr>Esercizio 1: Completa con le forme che mancano</vt:lpstr>
      <vt:lpstr>Esercizio 2: Coniuga questi verbi nelle seguenti forme</vt:lpstr>
      <vt:lpstr>Esercizio 2: Coniuga questi verbi nelle seguenti forme</vt:lpstr>
      <vt:lpstr>Le forme del presente</vt:lpstr>
      <vt:lpstr>Gli usi del presente</vt:lpstr>
      <vt:lpstr>Futuro semplice</vt:lpstr>
      <vt:lpstr>Gli usi del future semplice</vt:lpstr>
      <vt:lpstr>Il futuro anteriore p. 249-251</vt:lpstr>
      <vt:lpstr>HW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Noun-Article-Adjective  Forms and agreements</dc:title>
  <dc:creator>Panzarella, Gioia</dc:creator>
  <cp:lastModifiedBy>Panzarella, Gioia</cp:lastModifiedBy>
  <cp:revision>77</cp:revision>
  <cp:lastPrinted>2016-11-14T13:47:42Z</cp:lastPrinted>
  <dcterms:created xsi:type="dcterms:W3CDTF">2015-10-18T18:15:27Z</dcterms:created>
  <dcterms:modified xsi:type="dcterms:W3CDTF">2016-11-14T13:50:42Z</dcterms:modified>
</cp:coreProperties>
</file>