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69" r:id="rId3"/>
    <p:sldId id="285" r:id="rId4"/>
    <p:sldId id="293" r:id="rId5"/>
    <p:sldId id="294" r:id="rId6"/>
    <p:sldId id="292" r:id="rId7"/>
    <p:sldId id="291" r:id="rId8"/>
    <p:sldId id="288" r:id="rId9"/>
    <p:sldId id="290" r:id="rId10"/>
    <p:sldId id="295" r:id="rId11"/>
    <p:sldId id="296" r:id="rId12"/>
    <p:sldId id="289" r:id="rId13"/>
    <p:sldId id="297" r:id="rId14"/>
    <p:sldId id="298" r:id="rId15"/>
  </p:sldIdLst>
  <p:sldSz cx="12192000" cy="6858000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9091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99091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940E9044-1DE4-43A2-A8DE-D4BE56E74050}" type="datetimeFigureOut">
              <a:rPr lang="en-GB" smtClean="0"/>
              <a:t>16/01/2017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6"/>
            <a:ext cx="2971800" cy="499090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6"/>
            <a:ext cx="2971800" cy="499090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AF440ED1-20EF-4FD0-AF62-4980FD878B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785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83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17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60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64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4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16/01/2017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7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16/01/2017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3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16/01/2017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75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16/01/2017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7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16/01/2017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40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16/01/2017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0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3E4B-3D21-40CA-92EA-2CB61BB50B71}" type="datetimeFigureOut">
              <a:rPr lang="en-GB" smtClean="0"/>
              <a:t>16/01/2017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34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warwick.ac.uk/fac/arts/modernlanguages/applying/undergraduate/italianmodules/it301ps/3in1/grammar/lectures/term1_week_10_condizionale2016-17.ppt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escher.it/download/innovando/itastra/Scheda40_PeriodoIpotetico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5300" dirty="0" smtClean="0"/>
              <a:t>Congiuntivo (seconda parte)</a:t>
            </a:r>
            <a:br>
              <a:rPr lang="it-IT" sz="5300" dirty="0" smtClean="0"/>
            </a:br>
            <a:r>
              <a:rPr lang="it-IT" sz="5300" dirty="0" smtClean="0"/>
              <a:t>Periodo ipotetico</a:t>
            </a:r>
            <a:endParaRPr lang="it-IT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Term 2, week 2</a:t>
            </a:r>
          </a:p>
          <a:p>
            <a:r>
              <a:rPr lang="en-GB" dirty="0" smtClean="0"/>
              <a:t>Gioia Panzarella     G.Panzarella@warwick.ac.uk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87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 </a:t>
            </a:r>
            <a:r>
              <a:rPr lang="en-GB" dirty="0" smtClean="0">
                <a:solidFill>
                  <a:srgbClr val="FF0000"/>
                </a:solidFill>
              </a:rPr>
              <a:t>4 tempi </a:t>
            </a:r>
            <a:r>
              <a:rPr lang="en-GB" dirty="0" smtClean="0"/>
              <a:t>del </a:t>
            </a:r>
            <a:r>
              <a:rPr lang="en-GB" dirty="0" err="1" smtClean="0"/>
              <a:t>congiuntivo</a:t>
            </a:r>
            <a:r>
              <a:rPr lang="en-GB" dirty="0" smtClean="0"/>
              <a:t> – le </a:t>
            </a:r>
            <a:r>
              <a:rPr lang="en-GB" dirty="0" err="1" smtClean="0"/>
              <a:t>forme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90688"/>
            <a:ext cx="5538066" cy="43513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51373" y="1400432"/>
            <a:ext cx="454964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ANDARE		BERE		USCIRE</a:t>
            </a:r>
          </a:p>
          <a:p>
            <a:endParaRPr lang="en-GB" dirty="0"/>
          </a:p>
          <a:p>
            <a:r>
              <a:rPr lang="en-GB" dirty="0" smtClean="0"/>
              <a:t>…..		…..		</a:t>
            </a:r>
            <a:r>
              <a:rPr lang="en-GB" dirty="0"/>
              <a:t>…..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/>
              <a:t>…..		…..		…..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/>
              <a:t>…..		…..		…..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/>
              <a:t>…..		…..		…..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489989" y="189470"/>
            <a:ext cx="2166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COMPLETA CON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LE FORME CORRETTE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802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 e il </a:t>
            </a:r>
            <a:r>
              <a:rPr lang="en-GB" dirty="0" err="1" smtClean="0"/>
              <a:t>condizionale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(</a:t>
            </a:r>
            <a:r>
              <a:rPr lang="en-GB" dirty="0" err="1" smtClean="0"/>
              <a:t>vedi</a:t>
            </a:r>
            <a:r>
              <a:rPr lang="en-GB" dirty="0" smtClean="0"/>
              <a:t> </a:t>
            </a:r>
            <a:r>
              <a:rPr lang="en-GB" dirty="0" smtClean="0">
                <a:hlinkClick r:id="rId2"/>
              </a:rPr>
              <a:t>slide week 10</a:t>
            </a:r>
            <a:r>
              <a:rPr lang="en-GB" dirty="0" smtClean="0"/>
              <a:t>)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 smtClean="0"/>
              <a:t>Ti</a:t>
            </a:r>
            <a:r>
              <a:rPr lang="en-GB" dirty="0" smtClean="0"/>
              <a:t> </a:t>
            </a:r>
            <a:r>
              <a:rPr lang="en-GB" dirty="0" err="1" smtClean="0"/>
              <a:t>inviterei</a:t>
            </a:r>
            <a:r>
              <a:rPr lang="en-GB" dirty="0" smtClean="0"/>
              <a:t> a </a:t>
            </a:r>
            <a:r>
              <a:rPr lang="en-GB" dirty="0" err="1" smtClean="0"/>
              <a:t>cena</a:t>
            </a:r>
            <a:r>
              <a:rPr lang="en-GB" dirty="0" smtClean="0"/>
              <a:t>                              VS              </a:t>
            </a:r>
            <a:r>
              <a:rPr lang="en-GB" dirty="0" err="1" smtClean="0"/>
              <a:t>ti</a:t>
            </a:r>
            <a:r>
              <a:rPr lang="en-GB" dirty="0" smtClean="0"/>
              <a:t> </a:t>
            </a:r>
            <a:r>
              <a:rPr lang="en-GB" dirty="0" err="1" smtClean="0"/>
              <a:t>invito</a:t>
            </a:r>
            <a:r>
              <a:rPr lang="en-GB" dirty="0" smtClean="0"/>
              <a:t> a </a:t>
            </a:r>
            <a:r>
              <a:rPr lang="en-GB" dirty="0" err="1" smtClean="0"/>
              <a:t>cena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 smtClean="0"/>
              <a:t>Ti</a:t>
            </a:r>
            <a:r>
              <a:rPr lang="en-GB" dirty="0" smtClean="0"/>
              <a:t> </a:t>
            </a:r>
            <a:r>
              <a:rPr lang="en-GB" dirty="0" err="1" smtClean="0"/>
              <a:t>inviterei</a:t>
            </a:r>
            <a:r>
              <a:rPr lang="en-GB" dirty="0" smtClean="0"/>
              <a:t> a </a:t>
            </a:r>
            <a:r>
              <a:rPr lang="en-GB" dirty="0" err="1" smtClean="0"/>
              <a:t>cena</a:t>
            </a:r>
            <a:r>
              <a:rPr lang="en-GB" dirty="0" smtClean="0"/>
              <a:t> 			     VS 		</a:t>
            </a:r>
            <a:r>
              <a:rPr lang="en-GB" dirty="0" err="1" smtClean="0"/>
              <a:t>ti</a:t>
            </a:r>
            <a:r>
              <a:rPr lang="en-GB" dirty="0" smtClean="0"/>
              <a:t> </a:t>
            </a:r>
            <a:r>
              <a:rPr lang="en-GB" dirty="0" err="1">
                <a:solidFill>
                  <a:srgbClr val="FF0000"/>
                </a:solidFill>
              </a:rPr>
              <a:t>avrei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invitato</a:t>
            </a:r>
            <a:r>
              <a:rPr lang="en-GB" dirty="0"/>
              <a:t> a </a:t>
            </a:r>
            <a:r>
              <a:rPr lang="en-GB" dirty="0" err="1"/>
              <a:t>cena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450110" y="4308389"/>
            <a:ext cx="2171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c</a:t>
            </a:r>
            <a:r>
              <a:rPr lang="en-GB" b="1" dirty="0" err="1" smtClean="0"/>
              <a:t>ondizionale</a:t>
            </a:r>
            <a:r>
              <a:rPr lang="en-GB" b="1" dirty="0" smtClean="0"/>
              <a:t> </a:t>
            </a:r>
            <a:r>
              <a:rPr lang="en-GB" b="1" dirty="0" err="1" smtClean="0"/>
              <a:t>passato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48778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99650"/>
            <a:ext cx="10515600" cy="1325563"/>
          </a:xfrm>
        </p:spPr>
        <p:txBody>
          <a:bodyPr/>
          <a:lstStyle/>
          <a:p>
            <a:r>
              <a:rPr lang="en-GB" dirty="0" smtClean="0"/>
              <a:t>Il </a:t>
            </a:r>
            <a:r>
              <a:rPr lang="en-GB" dirty="0" err="1" smtClean="0"/>
              <a:t>periodo</a:t>
            </a:r>
            <a:r>
              <a:rPr lang="en-GB" dirty="0" smtClean="0"/>
              <a:t> </a:t>
            </a:r>
            <a:r>
              <a:rPr lang="en-GB" dirty="0" err="1" smtClean="0"/>
              <a:t>ipotetico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682" y="1009836"/>
            <a:ext cx="10515600" cy="4351338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Primo </a:t>
            </a:r>
            <a:r>
              <a:rPr lang="en-GB" dirty="0" err="1" smtClean="0">
                <a:solidFill>
                  <a:srgbClr val="FF0000"/>
                </a:solidFill>
              </a:rPr>
              <a:t>tipo</a:t>
            </a:r>
            <a:r>
              <a:rPr lang="en-GB" dirty="0" smtClean="0">
                <a:solidFill>
                  <a:srgbClr val="FF0000"/>
                </a:solidFill>
              </a:rPr>
              <a:t> - </a:t>
            </a:r>
            <a:r>
              <a:rPr lang="en-GB" dirty="0" err="1" smtClean="0">
                <a:solidFill>
                  <a:srgbClr val="FF0000"/>
                </a:solidFill>
              </a:rPr>
              <a:t>realtà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Se </a:t>
            </a:r>
            <a:r>
              <a:rPr lang="en-GB" dirty="0" err="1" smtClean="0"/>
              <a:t>vieni</a:t>
            </a:r>
            <a:r>
              <a:rPr lang="en-GB" dirty="0" smtClean="0"/>
              <a:t> a </a:t>
            </a:r>
            <a:r>
              <a:rPr lang="en-GB" dirty="0" err="1" smtClean="0"/>
              <a:t>teatro</a:t>
            </a:r>
            <a:r>
              <a:rPr lang="en-GB" dirty="0" smtClean="0"/>
              <a:t>					ti </a:t>
            </a:r>
            <a:r>
              <a:rPr lang="en-GB" dirty="0" err="1" smtClean="0"/>
              <a:t>invito</a:t>
            </a:r>
            <a:r>
              <a:rPr lang="en-GB" dirty="0" smtClean="0"/>
              <a:t> a </a:t>
            </a:r>
            <a:r>
              <a:rPr lang="en-GB" dirty="0" err="1" smtClean="0"/>
              <a:t>cena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Secondo </a:t>
            </a:r>
            <a:r>
              <a:rPr lang="en-GB" dirty="0" err="1" smtClean="0">
                <a:solidFill>
                  <a:srgbClr val="FF0000"/>
                </a:solidFill>
              </a:rPr>
              <a:t>tipo</a:t>
            </a:r>
            <a:r>
              <a:rPr lang="en-GB" dirty="0" smtClean="0">
                <a:solidFill>
                  <a:srgbClr val="FF0000"/>
                </a:solidFill>
              </a:rPr>
              <a:t> - </a:t>
            </a:r>
            <a:r>
              <a:rPr lang="en-GB" dirty="0" err="1" smtClean="0">
                <a:solidFill>
                  <a:srgbClr val="FF0000"/>
                </a:solidFill>
              </a:rPr>
              <a:t>possibilità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Se </a:t>
            </a:r>
            <a:r>
              <a:rPr lang="en-GB" dirty="0" err="1" smtClean="0"/>
              <a:t>venissi</a:t>
            </a:r>
            <a:r>
              <a:rPr lang="en-GB" dirty="0" smtClean="0"/>
              <a:t> a </a:t>
            </a:r>
            <a:r>
              <a:rPr lang="en-GB" dirty="0" err="1" smtClean="0"/>
              <a:t>teatro</a:t>
            </a:r>
            <a:r>
              <a:rPr lang="en-GB" dirty="0" smtClean="0"/>
              <a:t>				ti </a:t>
            </a:r>
            <a:r>
              <a:rPr lang="en-GB" dirty="0" err="1" smtClean="0"/>
              <a:t>inviterei</a:t>
            </a:r>
            <a:r>
              <a:rPr lang="en-GB" dirty="0" smtClean="0"/>
              <a:t> a </a:t>
            </a:r>
            <a:r>
              <a:rPr lang="en-GB" dirty="0" err="1" smtClean="0"/>
              <a:t>cena</a:t>
            </a:r>
            <a:endParaRPr lang="en-GB" dirty="0"/>
          </a:p>
          <a:p>
            <a:endParaRPr lang="en-GB" dirty="0" smtClean="0"/>
          </a:p>
          <a:p>
            <a:r>
              <a:rPr lang="en-GB" dirty="0" err="1" smtClean="0">
                <a:solidFill>
                  <a:srgbClr val="FF0000"/>
                </a:solidFill>
              </a:rPr>
              <a:t>Terzo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tipo</a:t>
            </a:r>
            <a:r>
              <a:rPr lang="en-GB" dirty="0" smtClean="0">
                <a:solidFill>
                  <a:srgbClr val="FF0000"/>
                </a:solidFill>
              </a:rPr>
              <a:t> – </a:t>
            </a:r>
            <a:r>
              <a:rPr lang="en-GB" dirty="0" err="1">
                <a:solidFill>
                  <a:srgbClr val="FF0000"/>
                </a:solidFill>
              </a:rPr>
              <a:t>i</a:t>
            </a:r>
            <a:r>
              <a:rPr lang="en-GB" dirty="0" err="1" smtClean="0">
                <a:solidFill>
                  <a:srgbClr val="FF0000"/>
                </a:solidFill>
              </a:rPr>
              <a:t>mpossibilità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smtClean="0"/>
              <a:t>Se </a:t>
            </a:r>
            <a:r>
              <a:rPr lang="en-GB" dirty="0" err="1" smtClean="0"/>
              <a:t>fossi</a:t>
            </a:r>
            <a:r>
              <a:rPr lang="en-GB" dirty="0" smtClean="0"/>
              <a:t> </a:t>
            </a:r>
            <a:r>
              <a:rPr lang="en-GB" dirty="0" err="1" smtClean="0"/>
              <a:t>venuto</a:t>
            </a:r>
            <a:r>
              <a:rPr lang="en-GB" dirty="0" smtClean="0"/>
              <a:t> a </a:t>
            </a:r>
            <a:r>
              <a:rPr lang="en-GB" dirty="0" err="1" smtClean="0"/>
              <a:t>teatro</a:t>
            </a:r>
            <a:r>
              <a:rPr lang="en-GB" dirty="0" smtClean="0"/>
              <a:t>				ti </a:t>
            </a:r>
            <a:r>
              <a:rPr lang="en-GB" dirty="0" err="1" smtClean="0"/>
              <a:t>avrei</a:t>
            </a:r>
            <a:r>
              <a:rPr lang="en-GB" dirty="0" smtClean="0"/>
              <a:t> </a:t>
            </a:r>
            <a:r>
              <a:rPr lang="en-GB" dirty="0" err="1" smtClean="0"/>
              <a:t>invitato</a:t>
            </a:r>
            <a:r>
              <a:rPr lang="en-GB" dirty="0" smtClean="0"/>
              <a:t> a </a:t>
            </a:r>
            <a:r>
              <a:rPr lang="en-GB" dirty="0" err="1" smtClean="0"/>
              <a:t>cena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237838" y="5511114"/>
            <a:ext cx="3317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QUALI TEMPI VERBALI SI USANO?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14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99650"/>
            <a:ext cx="10515600" cy="1325563"/>
          </a:xfrm>
        </p:spPr>
        <p:txBody>
          <a:bodyPr/>
          <a:lstStyle/>
          <a:p>
            <a:r>
              <a:rPr lang="en-GB" dirty="0" smtClean="0"/>
              <a:t>Il </a:t>
            </a:r>
            <a:r>
              <a:rPr lang="en-GB" dirty="0" err="1" smtClean="0"/>
              <a:t>periodo</a:t>
            </a:r>
            <a:r>
              <a:rPr lang="en-GB" dirty="0" smtClean="0"/>
              <a:t> </a:t>
            </a:r>
            <a:r>
              <a:rPr lang="en-GB" dirty="0" err="1" smtClean="0"/>
              <a:t>ipotetico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682" y="1009836"/>
            <a:ext cx="10515600" cy="4351338"/>
          </a:xfrm>
        </p:spPr>
        <p:txBody>
          <a:bodyPr/>
          <a:lstStyle/>
          <a:p>
            <a:r>
              <a:rPr lang="en-GB" dirty="0" smtClean="0"/>
              <a:t>Primo </a:t>
            </a:r>
            <a:r>
              <a:rPr lang="en-GB" dirty="0" err="1" smtClean="0"/>
              <a:t>tipo</a:t>
            </a:r>
            <a:r>
              <a:rPr lang="en-GB" dirty="0" smtClean="0"/>
              <a:t> - </a:t>
            </a:r>
            <a:r>
              <a:rPr lang="en-GB" dirty="0" err="1" smtClean="0"/>
              <a:t>realtà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Se </a:t>
            </a:r>
            <a:r>
              <a:rPr lang="en-GB" dirty="0" err="1" smtClean="0"/>
              <a:t>vieni</a:t>
            </a:r>
            <a:r>
              <a:rPr lang="en-GB" dirty="0" smtClean="0"/>
              <a:t> a </a:t>
            </a:r>
            <a:r>
              <a:rPr lang="en-GB" dirty="0" err="1" smtClean="0"/>
              <a:t>teatro</a:t>
            </a:r>
            <a:r>
              <a:rPr lang="en-GB" dirty="0" smtClean="0"/>
              <a:t>					ti </a:t>
            </a:r>
            <a:r>
              <a:rPr lang="en-GB" dirty="0" err="1" smtClean="0"/>
              <a:t>invito</a:t>
            </a:r>
            <a:r>
              <a:rPr lang="en-GB" dirty="0" smtClean="0"/>
              <a:t> a </a:t>
            </a:r>
            <a:r>
              <a:rPr lang="en-GB" dirty="0" err="1" smtClean="0"/>
              <a:t>cena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Secondo </a:t>
            </a:r>
            <a:r>
              <a:rPr lang="en-GB" dirty="0" err="1" smtClean="0"/>
              <a:t>tipo</a:t>
            </a:r>
            <a:r>
              <a:rPr lang="en-GB" dirty="0" smtClean="0"/>
              <a:t> - </a:t>
            </a:r>
            <a:r>
              <a:rPr lang="en-GB" dirty="0" err="1" smtClean="0"/>
              <a:t>possibilità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Se </a:t>
            </a:r>
            <a:r>
              <a:rPr lang="en-GB" dirty="0" err="1" smtClean="0"/>
              <a:t>venissi</a:t>
            </a:r>
            <a:r>
              <a:rPr lang="en-GB" dirty="0" smtClean="0"/>
              <a:t> a </a:t>
            </a:r>
            <a:r>
              <a:rPr lang="en-GB" dirty="0" err="1" smtClean="0"/>
              <a:t>teatro</a:t>
            </a:r>
            <a:r>
              <a:rPr lang="en-GB" dirty="0" smtClean="0"/>
              <a:t>				ti </a:t>
            </a:r>
            <a:r>
              <a:rPr lang="en-GB" dirty="0" err="1" smtClean="0"/>
              <a:t>inviterei</a:t>
            </a:r>
            <a:r>
              <a:rPr lang="en-GB" dirty="0" smtClean="0"/>
              <a:t> a </a:t>
            </a:r>
            <a:r>
              <a:rPr lang="en-GB" dirty="0" err="1" smtClean="0"/>
              <a:t>cena</a:t>
            </a:r>
            <a:endParaRPr lang="en-GB" dirty="0"/>
          </a:p>
          <a:p>
            <a:endParaRPr lang="en-GB" dirty="0" smtClean="0"/>
          </a:p>
          <a:p>
            <a:r>
              <a:rPr lang="en-GB" dirty="0" err="1" smtClean="0"/>
              <a:t>Terzo</a:t>
            </a:r>
            <a:r>
              <a:rPr lang="en-GB" dirty="0" smtClean="0"/>
              <a:t> </a:t>
            </a:r>
            <a:r>
              <a:rPr lang="en-GB" dirty="0" err="1" smtClean="0"/>
              <a:t>tipo</a:t>
            </a:r>
            <a:r>
              <a:rPr lang="en-GB" dirty="0" smtClean="0"/>
              <a:t> – </a:t>
            </a:r>
            <a:r>
              <a:rPr lang="en-GB" dirty="0" err="1"/>
              <a:t>i</a:t>
            </a:r>
            <a:r>
              <a:rPr lang="en-GB" dirty="0" err="1" smtClean="0"/>
              <a:t>mpossibilità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 smtClean="0"/>
              <a:t>Se </a:t>
            </a:r>
            <a:r>
              <a:rPr lang="en-GB" dirty="0" err="1" smtClean="0"/>
              <a:t>fossi</a:t>
            </a:r>
            <a:r>
              <a:rPr lang="en-GB" dirty="0" smtClean="0"/>
              <a:t> </a:t>
            </a:r>
            <a:r>
              <a:rPr lang="en-GB" dirty="0" err="1" smtClean="0"/>
              <a:t>venuto</a:t>
            </a:r>
            <a:r>
              <a:rPr lang="en-GB" dirty="0" smtClean="0"/>
              <a:t> a </a:t>
            </a:r>
            <a:r>
              <a:rPr lang="en-GB" dirty="0" err="1" smtClean="0"/>
              <a:t>teatro</a:t>
            </a:r>
            <a:r>
              <a:rPr lang="en-GB" dirty="0" smtClean="0"/>
              <a:t>				ti </a:t>
            </a:r>
            <a:r>
              <a:rPr lang="en-GB" dirty="0" err="1" smtClean="0"/>
              <a:t>avrei</a:t>
            </a:r>
            <a:r>
              <a:rPr lang="en-GB" dirty="0" smtClean="0"/>
              <a:t> </a:t>
            </a:r>
            <a:r>
              <a:rPr lang="en-GB" dirty="0" err="1" smtClean="0"/>
              <a:t>invitato</a:t>
            </a:r>
            <a:r>
              <a:rPr lang="en-GB" dirty="0" smtClean="0"/>
              <a:t> a </a:t>
            </a:r>
            <a:r>
              <a:rPr lang="en-GB" dirty="0" err="1" smtClean="0"/>
              <a:t>cena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248930" y="3410465"/>
            <a:ext cx="2603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Congiuntivo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imperfetto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30977" y="3410465"/>
            <a:ext cx="2503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Condizionale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presente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8378" y="4882146"/>
            <a:ext cx="2576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Congiuntivo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trapassato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30977" y="5003514"/>
            <a:ext cx="2380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Condizionale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passato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74227" y="6186616"/>
            <a:ext cx="3583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/>
              <a:t>Completa</a:t>
            </a:r>
            <a:r>
              <a:rPr lang="en-GB" b="1" dirty="0" smtClean="0"/>
              <a:t> </a:t>
            </a:r>
            <a:r>
              <a:rPr lang="en-GB" b="1" dirty="0" err="1" smtClean="0"/>
              <a:t>gli</a:t>
            </a:r>
            <a:r>
              <a:rPr lang="en-GB" b="1" dirty="0" smtClean="0"/>
              <a:t> </a:t>
            </a:r>
            <a:r>
              <a:rPr lang="en-GB" b="1" dirty="0" err="1" smtClean="0"/>
              <a:t>esercizi</a:t>
            </a:r>
            <a:r>
              <a:rPr lang="en-GB" b="1" dirty="0" smtClean="0"/>
              <a:t> sulla </a:t>
            </a:r>
            <a:r>
              <a:rPr lang="en-GB" b="1" dirty="0" err="1" smtClean="0"/>
              <a:t>fotocopia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2884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Esercizi</a:t>
            </a:r>
            <a:r>
              <a:rPr lang="en-GB" dirty="0" smtClean="0"/>
              <a:t> sulla </a:t>
            </a:r>
            <a:r>
              <a:rPr lang="en-GB" dirty="0" err="1" smtClean="0"/>
              <a:t>fotocopia</a:t>
            </a:r>
            <a:r>
              <a:rPr lang="en-GB" dirty="0" smtClean="0"/>
              <a:t> (o </a:t>
            </a:r>
            <a:r>
              <a:rPr lang="en-GB" dirty="0" smtClean="0">
                <a:hlinkClick r:id="rId2"/>
              </a:rPr>
              <a:t>qui</a:t>
            </a:r>
            <a:r>
              <a:rPr lang="en-GB" dirty="0" smtClean="0"/>
              <a:t> – </a:t>
            </a:r>
            <a:r>
              <a:rPr lang="en-GB" dirty="0" err="1" smtClean="0"/>
              <a:t>pagina</a:t>
            </a:r>
            <a:r>
              <a:rPr lang="en-GB" dirty="0" smtClean="0"/>
              <a:t> 2 </a:t>
            </a:r>
            <a:r>
              <a:rPr lang="en-GB" dirty="0" err="1" smtClean="0"/>
              <a:t>numero</a:t>
            </a:r>
            <a:r>
              <a:rPr lang="en-GB" dirty="0" smtClean="0"/>
              <a:t> 1,2,3,4,5)</a:t>
            </a:r>
          </a:p>
          <a:p>
            <a:r>
              <a:rPr lang="en-GB" dirty="0" err="1" smtClean="0"/>
              <a:t>Tabella</a:t>
            </a:r>
            <a:r>
              <a:rPr lang="en-GB" dirty="0" smtClean="0"/>
              <a:t> dei </a:t>
            </a:r>
            <a:r>
              <a:rPr lang="en-GB" dirty="0" err="1" smtClean="0"/>
              <a:t>verbi</a:t>
            </a:r>
            <a:r>
              <a:rPr lang="en-GB" dirty="0" smtClean="0"/>
              <a:t> sulla </a:t>
            </a:r>
            <a:r>
              <a:rPr lang="en-GB" dirty="0" err="1" smtClean="0"/>
              <a:t>fotocopia</a:t>
            </a:r>
            <a:r>
              <a:rPr lang="en-GB" smtClean="0"/>
              <a:t> </a:t>
            </a:r>
            <a:endParaRPr lang="en-GB"/>
          </a:p>
          <a:p>
            <a:endParaRPr lang="en-GB" dirty="0"/>
          </a:p>
          <a:p>
            <a:r>
              <a:rPr lang="en-GB" dirty="0" smtClean="0"/>
              <a:t>Per la week 3: </a:t>
            </a:r>
            <a:r>
              <a:rPr lang="it-IT" dirty="0" smtClean="0"/>
              <a:t>Past </a:t>
            </a:r>
            <a:r>
              <a:rPr lang="it-IT" dirty="0"/>
              <a:t>Tenses (III) Trapassati and espressioni di anteriorità (chapter 20</a:t>
            </a:r>
            <a:r>
              <a:rPr lang="it-IT" dirty="0" smtClean="0"/>
              <a:t>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0965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782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>
                <a:solidFill>
                  <a:srgbClr val="FF0000"/>
                </a:solidFill>
              </a:rPr>
              <a:t>Come </a:t>
            </a:r>
            <a:r>
              <a:rPr lang="en-GB" sz="2400" dirty="0" err="1" smtClean="0">
                <a:solidFill>
                  <a:srgbClr val="FF0000"/>
                </a:solidFill>
              </a:rPr>
              <a:t>si</a:t>
            </a:r>
            <a:r>
              <a:rPr lang="en-GB" sz="2400" dirty="0" smtClean="0">
                <a:solidFill>
                  <a:srgbClr val="FF0000"/>
                </a:solidFill>
              </a:rPr>
              <a:t> dice in </a:t>
            </a:r>
            <a:r>
              <a:rPr lang="en-GB" sz="2400" dirty="0" err="1" smtClean="0">
                <a:solidFill>
                  <a:srgbClr val="FF0000"/>
                </a:solidFill>
              </a:rPr>
              <a:t>italiano</a:t>
            </a:r>
            <a:r>
              <a:rPr lang="en-GB" sz="2400" dirty="0" smtClean="0">
                <a:solidFill>
                  <a:srgbClr val="FF0000"/>
                </a:solidFill>
              </a:rPr>
              <a:t>…?</a:t>
            </a:r>
          </a:p>
          <a:p>
            <a:r>
              <a:rPr lang="en-GB" sz="3200" dirty="0" smtClean="0"/>
              <a:t>1. One of the richest women in the world</a:t>
            </a:r>
          </a:p>
          <a:p>
            <a:r>
              <a:rPr lang="en-GB" sz="3200" dirty="0" smtClean="0"/>
              <a:t>2. They stayed less long this time</a:t>
            </a:r>
          </a:p>
          <a:p>
            <a:r>
              <a:rPr lang="en-GB" sz="3200" dirty="0" smtClean="0"/>
              <a:t>3. Our car is older than Giorgio’s</a:t>
            </a:r>
          </a:p>
          <a:p>
            <a:r>
              <a:rPr lang="en-GB" sz="3200" dirty="0" smtClean="0"/>
              <a:t>4. I received two hundred euros less</a:t>
            </a:r>
          </a:p>
          <a:p>
            <a:r>
              <a:rPr lang="en-GB" sz="3200" dirty="0" smtClean="0"/>
              <a:t>5. The shoes are more elegant than comfortable</a:t>
            </a:r>
          </a:p>
          <a:p>
            <a:r>
              <a:rPr lang="en-GB" sz="3200" dirty="0" smtClean="0"/>
              <a:t>6. I am much better now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42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782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err="1" smtClean="0">
                <a:solidFill>
                  <a:srgbClr val="FF0000"/>
                </a:solidFill>
              </a:rPr>
              <a:t>Proposte</a:t>
            </a:r>
            <a:r>
              <a:rPr lang="en-GB" sz="2400" dirty="0" smtClean="0">
                <a:solidFill>
                  <a:srgbClr val="FF0000"/>
                </a:solidFill>
              </a:rPr>
              <a:t> di </a:t>
            </a:r>
            <a:r>
              <a:rPr lang="en-GB" sz="2400" dirty="0" err="1" smtClean="0">
                <a:solidFill>
                  <a:srgbClr val="FF0000"/>
                </a:solidFill>
              </a:rPr>
              <a:t>traduzione</a:t>
            </a:r>
            <a:r>
              <a:rPr lang="en-GB" sz="24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GB" sz="3200" dirty="0" smtClean="0"/>
              <a:t>1. </a:t>
            </a:r>
            <a:r>
              <a:rPr lang="en-GB" sz="3200" dirty="0" err="1" smtClean="0"/>
              <a:t>Una</a:t>
            </a:r>
            <a:r>
              <a:rPr lang="en-GB" sz="3200" dirty="0" smtClean="0"/>
              <a:t> </a:t>
            </a:r>
            <a:r>
              <a:rPr lang="en-GB" sz="3200" dirty="0" err="1" smtClean="0"/>
              <a:t>delle</a:t>
            </a:r>
            <a:r>
              <a:rPr lang="en-GB" sz="3200" dirty="0" smtClean="0"/>
              <a:t> </a:t>
            </a:r>
            <a:r>
              <a:rPr lang="en-GB" sz="3200" dirty="0" err="1" smtClean="0"/>
              <a:t>donne</a:t>
            </a:r>
            <a:r>
              <a:rPr lang="en-GB" sz="3200" dirty="0"/>
              <a:t> </a:t>
            </a:r>
            <a:r>
              <a:rPr lang="en-GB" sz="3200" dirty="0" err="1" smtClean="0"/>
              <a:t>più</a:t>
            </a:r>
            <a:r>
              <a:rPr lang="en-GB" sz="3200" dirty="0" smtClean="0"/>
              <a:t> </a:t>
            </a:r>
            <a:r>
              <a:rPr lang="en-GB" sz="3200" dirty="0" err="1" smtClean="0"/>
              <a:t>ricche</a:t>
            </a:r>
            <a:r>
              <a:rPr lang="en-GB" sz="3200" dirty="0" smtClean="0"/>
              <a:t> al </a:t>
            </a:r>
            <a:r>
              <a:rPr lang="en-GB" sz="3200" dirty="0" err="1" smtClean="0"/>
              <a:t>mondo</a:t>
            </a:r>
            <a:endParaRPr lang="en-GB" sz="3200" dirty="0" smtClean="0"/>
          </a:p>
          <a:p>
            <a:r>
              <a:rPr lang="en-GB" sz="3200" dirty="0" smtClean="0"/>
              <a:t>2. Sono </a:t>
            </a:r>
            <a:r>
              <a:rPr lang="en-GB" sz="3200" dirty="0" err="1" smtClean="0"/>
              <a:t>rimasti</a:t>
            </a:r>
            <a:r>
              <a:rPr lang="en-GB" sz="3200" dirty="0" smtClean="0"/>
              <a:t> </a:t>
            </a:r>
            <a:r>
              <a:rPr lang="en-GB" sz="3200" dirty="0" err="1" smtClean="0"/>
              <a:t>meno</a:t>
            </a:r>
            <a:r>
              <a:rPr lang="en-GB" sz="3200" dirty="0" smtClean="0"/>
              <a:t> a </a:t>
            </a:r>
            <a:r>
              <a:rPr lang="en-GB" sz="3200" dirty="0" err="1" smtClean="0"/>
              <a:t>lungo</a:t>
            </a:r>
            <a:r>
              <a:rPr lang="en-GB" sz="3200" dirty="0" smtClean="0"/>
              <a:t> </a:t>
            </a:r>
            <a:r>
              <a:rPr lang="en-GB" sz="3200" dirty="0" err="1" smtClean="0"/>
              <a:t>questa</a:t>
            </a:r>
            <a:r>
              <a:rPr lang="en-GB" sz="3200" dirty="0" smtClean="0"/>
              <a:t> </a:t>
            </a:r>
            <a:r>
              <a:rPr lang="en-GB" sz="3200" dirty="0" err="1" smtClean="0"/>
              <a:t>volta</a:t>
            </a:r>
            <a:endParaRPr lang="en-GB" sz="3200" dirty="0" smtClean="0"/>
          </a:p>
          <a:p>
            <a:r>
              <a:rPr lang="en-GB" sz="3200" dirty="0" smtClean="0"/>
              <a:t>3. La nostra </a:t>
            </a:r>
            <a:r>
              <a:rPr lang="en-GB" sz="3200" dirty="0" err="1" smtClean="0"/>
              <a:t>macchina</a:t>
            </a:r>
            <a:r>
              <a:rPr lang="en-GB" sz="3200" dirty="0"/>
              <a:t> </a:t>
            </a:r>
            <a:r>
              <a:rPr lang="en-GB" sz="3200" dirty="0" smtClean="0"/>
              <a:t>è </a:t>
            </a:r>
            <a:r>
              <a:rPr lang="en-GB" sz="3200" dirty="0" err="1" smtClean="0"/>
              <a:t>più</a:t>
            </a:r>
            <a:r>
              <a:rPr lang="en-GB" sz="3200" dirty="0" smtClean="0"/>
              <a:t> </a:t>
            </a:r>
            <a:r>
              <a:rPr lang="en-GB" sz="3200" dirty="0" err="1" smtClean="0"/>
              <a:t>vecchia</a:t>
            </a:r>
            <a:r>
              <a:rPr lang="en-GB" sz="3200" dirty="0" smtClean="0"/>
              <a:t> di </a:t>
            </a:r>
            <a:r>
              <a:rPr lang="en-GB" sz="3200" dirty="0" err="1" smtClean="0"/>
              <a:t>quella</a:t>
            </a:r>
            <a:r>
              <a:rPr lang="en-GB" sz="3200" dirty="0" smtClean="0"/>
              <a:t> di Giorgio</a:t>
            </a:r>
          </a:p>
          <a:p>
            <a:r>
              <a:rPr lang="en-GB" sz="3200" dirty="0" smtClean="0"/>
              <a:t>4. Ho </a:t>
            </a:r>
            <a:r>
              <a:rPr lang="en-GB" sz="3200" dirty="0" err="1" smtClean="0"/>
              <a:t>ricevuto</a:t>
            </a:r>
            <a:r>
              <a:rPr lang="en-GB" sz="3200" dirty="0" smtClean="0"/>
              <a:t> 200 euro in </a:t>
            </a:r>
            <a:r>
              <a:rPr lang="en-GB" sz="3200" dirty="0" err="1" smtClean="0"/>
              <a:t>meno</a:t>
            </a:r>
            <a:endParaRPr lang="en-GB" sz="3200" dirty="0" smtClean="0"/>
          </a:p>
          <a:p>
            <a:r>
              <a:rPr lang="en-GB" sz="3200" dirty="0" smtClean="0"/>
              <a:t>5. Le </a:t>
            </a:r>
            <a:r>
              <a:rPr lang="en-GB" sz="3200" dirty="0" err="1" smtClean="0"/>
              <a:t>scarpe</a:t>
            </a:r>
            <a:r>
              <a:rPr lang="en-GB" sz="3200" dirty="0" smtClean="0"/>
              <a:t> </a:t>
            </a:r>
            <a:r>
              <a:rPr lang="en-GB" sz="3200" dirty="0" err="1" smtClean="0"/>
              <a:t>erano</a:t>
            </a:r>
            <a:r>
              <a:rPr lang="en-GB" sz="3200" dirty="0" smtClean="0"/>
              <a:t> </a:t>
            </a:r>
            <a:r>
              <a:rPr lang="en-GB" sz="3200" dirty="0" err="1" smtClean="0"/>
              <a:t>più</a:t>
            </a:r>
            <a:r>
              <a:rPr lang="en-GB" sz="3200" dirty="0" smtClean="0"/>
              <a:t> </a:t>
            </a:r>
            <a:r>
              <a:rPr lang="en-GB" sz="3200" dirty="0" err="1" smtClean="0"/>
              <a:t>eleganti</a:t>
            </a:r>
            <a:r>
              <a:rPr lang="en-GB" sz="3200" dirty="0" smtClean="0"/>
              <a:t> che </a:t>
            </a:r>
            <a:r>
              <a:rPr lang="en-GB" sz="3200" dirty="0" err="1" smtClean="0"/>
              <a:t>comode</a:t>
            </a:r>
            <a:endParaRPr lang="en-GB" sz="3200" dirty="0" smtClean="0"/>
          </a:p>
          <a:p>
            <a:r>
              <a:rPr lang="en-GB" sz="3200" dirty="0" smtClean="0"/>
              <a:t>6. </a:t>
            </a:r>
            <a:r>
              <a:rPr lang="en-GB" sz="3200" dirty="0" err="1" smtClean="0"/>
              <a:t>Ora</a:t>
            </a:r>
            <a:r>
              <a:rPr lang="en-GB" sz="3200" dirty="0" smtClean="0"/>
              <a:t> mi </a:t>
            </a:r>
            <a:r>
              <a:rPr lang="en-GB" sz="3200" dirty="0" err="1" smtClean="0"/>
              <a:t>sento</a:t>
            </a:r>
            <a:r>
              <a:rPr lang="en-GB" sz="3200" dirty="0" smtClean="0"/>
              <a:t> </a:t>
            </a:r>
            <a:r>
              <a:rPr lang="en-GB" sz="3200" dirty="0" err="1" smtClean="0"/>
              <a:t>molto</a:t>
            </a:r>
            <a:r>
              <a:rPr lang="en-GB" sz="3200" dirty="0" smtClean="0"/>
              <a:t> </a:t>
            </a:r>
            <a:r>
              <a:rPr lang="en-GB" sz="3200" dirty="0" err="1" smtClean="0"/>
              <a:t>meglio</a:t>
            </a:r>
            <a:endParaRPr lang="en-GB" sz="32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68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Meglio</a:t>
            </a:r>
            <a:r>
              <a:rPr lang="en-GB" dirty="0" smtClean="0"/>
              <a:t>/</a:t>
            </a:r>
            <a:r>
              <a:rPr lang="en-GB" dirty="0" err="1" smtClean="0"/>
              <a:t>migliore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Qual è la differenza tra </a:t>
            </a:r>
            <a:r>
              <a:rPr lang="it-IT" dirty="0">
                <a:solidFill>
                  <a:srgbClr val="FF0000"/>
                </a:solidFill>
              </a:rPr>
              <a:t>migliore</a:t>
            </a:r>
            <a:r>
              <a:rPr lang="it-IT" dirty="0"/>
              <a:t> e </a:t>
            </a:r>
            <a:r>
              <a:rPr lang="it-IT" dirty="0">
                <a:solidFill>
                  <a:srgbClr val="FF0000"/>
                </a:solidFill>
              </a:rPr>
              <a:t>meglio</a:t>
            </a:r>
            <a:r>
              <a:rPr lang="it-IT" dirty="0"/>
              <a:t>? Sai spiegare la regola? </a:t>
            </a:r>
            <a:endParaRPr lang="it-IT" dirty="0" smtClean="0"/>
          </a:p>
          <a:p>
            <a:r>
              <a:rPr lang="it-IT" dirty="0" smtClean="0"/>
              <a:t>Sai fare </a:t>
            </a:r>
            <a:r>
              <a:rPr lang="it-IT" dirty="0"/>
              <a:t>degli esempi</a:t>
            </a:r>
            <a:r>
              <a:rPr lang="it-IT" dirty="0" smtClean="0"/>
              <a:t>?</a:t>
            </a:r>
          </a:p>
          <a:p>
            <a:r>
              <a:rPr lang="it-IT" dirty="0" smtClean="0"/>
              <a:t>Conosci un’altra coppia di parole che si comporta allo stesso modo?</a:t>
            </a:r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r>
              <a:rPr lang="it-IT" dirty="0"/>
              <a:t>MA in alcuni casi meglio </a:t>
            </a:r>
            <a:r>
              <a:rPr lang="it-IT" b="1" dirty="0" smtClean="0"/>
              <a:t>potrebbe </a:t>
            </a:r>
            <a:r>
              <a:rPr lang="it-IT" b="1" dirty="0"/>
              <a:t>sostituire </a:t>
            </a:r>
            <a:r>
              <a:rPr lang="it-IT" dirty="0"/>
              <a:t>migliore </a:t>
            </a:r>
            <a:r>
              <a:rPr lang="it-IT" dirty="0" smtClean="0"/>
              <a:t>(</a:t>
            </a:r>
            <a:r>
              <a:rPr lang="it-IT" dirty="0"/>
              <a:t>p. 98)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674443" y="164757"/>
            <a:ext cx="2632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Dal material della week 1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2218834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Commenta</a:t>
            </a:r>
            <a:r>
              <a:rPr lang="en-GB" dirty="0" smtClean="0"/>
              <a:t> e </a:t>
            </a:r>
            <a:r>
              <a:rPr lang="en-GB" dirty="0" err="1" smtClean="0"/>
              <a:t>confronta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	la </a:t>
            </a:r>
            <a:r>
              <a:rPr lang="it-IT" dirty="0"/>
              <a:t>cosa peggiore </a:t>
            </a:r>
            <a:r>
              <a:rPr lang="it-IT" dirty="0">
                <a:solidFill>
                  <a:srgbClr val="FF0000"/>
                </a:solidFill>
              </a:rPr>
              <a:t>che ci possa </a:t>
            </a:r>
            <a:r>
              <a:rPr lang="it-IT" dirty="0"/>
              <a:t>capitare</a:t>
            </a:r>
          </a:p>
          <a:p>
            <a:pPr marL="0" indent="0">
              <a:buNone/>
            </a:pPr>
            <a:r>
              <a:rPr lang="it-IT" dirty="0" smtClean="0"/>
              <a:t>			VS</a:t>
            </a:r>
            <a:endParaRPr lang="it-IT" dirty="0"/>
          </a:p>
          <a:p>
            <a:pPr marL="0" indent="0">
              <a:buNone/>
            </a:pPr>
            <a:r>
              <a:rPr lang="it-IT" dirty="0" smtClean="0"/>
              <a:t>	la </a:t>
            </a:r>
            <a:r>
              <a:rPr lang="it-IT" dirty="0"/>
              <a:t>cosa peggiore </a:t>
            </a:r>
            <a:r>
              <a:rPr lang="it-IT" dirty="0">
                <a:solidFill>
                  <a:srgbClr val="FF0000"/>
                </a:solidFill>
              </a:rPr>
              <a:t>che ci potesse </a:t>
            </a:r>
            <a:r>
              <a:rPr lang="it-IT" dirty="0" smtClean="0"/>
              <a:t>capitare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/>
              <a:t>	</a:t>
            </a:r>
            <a:r>
              <a:rPr lang="it-IT" dirty="0" smtClean="0"/>
              <a:t>								p. 112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674443" y="164757"/>
            <a:ext cx="2632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Dal material della week 1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2470280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OGGI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(BREVEMENTE) Revision </a:t>
            </a:r>
            <a:r>
              <a:rPr lang="en-GB" dirty="0" err="1" smtClean="0"/>
              <a:t>congiuntivo</a:t>
            </a:r>
            <a:r>
              <a:rPr lang="en-GB" dirty="0" smtClean="0"/>
              <a:t> e </a:t>
            </a:r>
            <a:r>
              <a:rPr lang="en-GB" dirty="0" err="1" smtClean="0"/>
              <a:t>condizionale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I </a:t>
            </a:r>
            <a:r>
              <a:rPr lang="en-GB" dirty="0" smtClean="0">
                <a:solidFill>
                  <a:srgbClr val="FF0000"/>
                </a:solidFill>
              </a:rPr>
              <a:t>4 tempi </a:t>
            </a:r>
            <a:r>
              <a:rPr lang="en-GB" dirty="0" smtClean="0"/>
              <a:t>del </a:t>
            </a:r>
            <a:r>
              <a:rPr lang="en-GB" dirty="0" err="1" smtClean="0"/>
              <a:t>congiuntivo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Il </a:t>
            </a:r>
            <a:r>
              <a:rPr lang="en-GB" dirty="0" err="1" smtClean="0">
                <a:solidFill>
                  <a:srgbClr val="FF0000"/>
                </a:solidFill>
              </a:rPr>
              <a:t>periodo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ipotetico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884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Congiuntivo</a:t>
            </a:r>
            <a:r>
              <a:rPr lang="en-GB" dirty="0" smtClean="0"/>
              <a:t>: </a:t>
            </a:r>
            <a:r>
              <a:rPr lang="en-GB" dirty="0" err="1" smtClean="0"/>
              <a:t>quando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usa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3160"/>
            <a:ext cx="10515600" cy="482231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 </a:t>
            </a:r>
            <a:r>
              <a:rPr lang="en-GB" dirty="0" err="1" smtClean="0">
                <a:solidFill>
                  <a:srgbClr val="FF0000"/>
                </a:solidFill>
              </a:rPr>
              <a:t>alcune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frasi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indipendenti</a:t>
            </a:r>
            <a:r>
              <a:rPr lang="en-GB" dirty="0" smtClean="0">
                <a:solidFill>
                  <a:srgbClr val="FF0000"/>
                </a:solidFill>
              </a:rPr>
              <a:t> (p. 375)</a:t>
            </a:r>
          </a:p>
          <a:p>
            <a:pPr marL="0" indent="0">
              <a:buNone/>
            </a:pPr>
            <a:r>
              <a:rPr lang="en-GB" dirty="0" smtClean="0"/>
              <a:t>‘</a:t>
            </a:r>
            <a:r>
              <a:rPr lang="en-GB" dirty="0" err="1" smtClean="0"/>
              <a:t>Faccia</a:t>
            </a:r>
            <a:r>
              <a:rPr lang="en-GB" dirty="0" smtClean="0"/>
              <a:t> </a:t>
            </a:r>
            <a:r>
              <a:rPr lang="en-GB" dirty="0" err="1" smtClean="0"/>
              <a:t>quello</a:t>
            </a:r>
            <a:r>
              <a:rPr lang="en-GB" dirty="0" smtClean="0"/>
              <a:t> che </a:t>
            </a:r>
            <a:r>
              <a:rPr lang="en-GB" dirty="0" err="1" smtClean="0"/>
              <a:t>crede</a:t>
            </a:r>
            <a:r>
              <a:rPr lang="en-GB" dirty="0" smtClean="0"/>
              <a:t>’, …</a:t>
            </a:r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Ci sono </a:t>
            </a:r>
            <a:r>
              <a:rPr lang="en-GB" dirty="0" err="1" smtClean="0">
                <a:solidFill>
                  <a:srgbClr val="FF0000"/>
                </a:solidFill>
              </a:rPr>
              <a:t>alcuni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verbi</a:t>
            </a:r>
            <a:r>
              <a:rPr lang="en-GB" dirty="0" smtClean="0">
                <a:solidFill>
                  <a:srgbClr val="FF0000"/>
                </a:solidFill>
              </a:rPr>
              <a:t> che </a:t>
            </a:r>
            <a:r>
              <a:rPr lang="en-GB" dirty="0" err="1" smtClean="0">
                <a:solidFill>
                  <a:srgbClr val="FF0000"/>
                </a:solidFill>
              </a:rPr>
              <a:t>introducono</a:t>
            </a:r>
            <a:r>
              <a:rPr lang="en-GB" dirty="0" smtClean="0">
                <a:solidFill>
                  <a:srgbClr val="FF0000"/>
                </a:solidFill>
              </a:rPr>
              <a:t> il </a:t>
            </a:r>
            <a:r>
              <a:rPr lang="en-GB" dirty="0" err="1" smtClean="0">
                <a:solidFill>
                  <a:srgbClr val="FF0000"/>
                </a:solidFill>
              </a:rPr>
              <a:t>congiuntivo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 p.377)</a:t>
            </a:r>
          </a:p>
          <a:p>
            <a:pPr marL="0" indent="0">
              <a:buNone/>
            </a:pPr>
            <a:r>
              <a:rPr lang="en-GB" dirty="0" smtClean="0"/>
              <a:t>Credo che, </a:t>
            </a:r>
            <a:r>
              <a:rPr lang="en-GB" dirty="0" err="1" smtClean="0"/>
              <a:t>spero</a:t>
            </a:r>
            <a:r>
              <a:rPr lang="en-GB" dirty="0" smtClean="0"/>
              <a:t> che, </a:t>
            </a:r>
            <a:r>
              <a:rPr lang="en-GB" dirty="0" err="1" smtClean="0"/>
              <a:t>immagino</a:t>
            </a:r>
            <a:r>
              <a:rPr lang="en-GB" dirty="0" smtClean="0"/>
              <a:t> che, </a:t>
            </a:r>
            <a:r>
              <a:rPr lang="en-GB" dirty="0" err="1" smtClean="0"/>
              <a:t>desidero</a:t>
            </a:r>
            <a:r>
              <a:rPr lang="en-GB" dirty="0" smtClean="0"/>
              <a:t> che, </a:t>
            </a:r>
            <a:r>
              <a:rPr lang="en-GB" dirty="0" err="1" smtClean="0"/>
              <a:t>temo</a:t>
            </a:r>
            <a:r>
              <a:rPr lang="en-GB" dirty="0" smtClean="0"/>
              <a:t> che…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alcune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espressioni</a:t>
            </a:r>
            <a:r>
              <a:rPr lang="en-GB" dirty="0" smtClean="0">
                <a:solidFill>
                  <a:srgbClr val="FF0000"/>
                </a:solidFill>
              </a:rPr>
              <a:t> (</a:t>
            </a:r>
            <a:r>
              <a:rPr lang="en-GB" dirty="0" err="1" smtClean="0">
                <a:solidFill>
                  <a:srgbClr val="FF0000"/>
                </a:solidFill>
              </a:rPr>
              <a:t>vedi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pagine</a:t>
            </a:r>
            <a:r>
              <a:rPr lang="en-GB" dirty="0" smtClean="0">
                <a:solidFill>
                  <a:srgbClr val="FF0000"/>
                </a:solidFill>
              </a:rPr>
              <a:t> 375-377)</a:t>
            </a:r>
          </a:p>
          <a:p>
            <a:pPr marL="0" indent="0">
              <a:buNone/>
            </a:pPr>
            <a:r>
              <a:rPr lang="en-GB" dirty="0" smtClean="0"/>
              <a:t>Ho </a:t>
            </a:r>
            <a:r>
              <a:rPr lang="en-GB" dirty="0" err="1" smtClean="0"/>
              <a:t>bisogno</a:t>
            </a:r>
            <a:r>
              <a:rPr lang="en-GB" dirty="0" smtClean="0"/>
              <a:t> che, </a:t>
            </a:r>
            <a:r>
              <a:rPr lang="en-GB" dirty="0" err="1" smtClean="0"/>
              <a:t>si</a:t>
            </a:r>
            <a:r>
              <a:rPr lang="en-GB" dirty="0" smtClean="0"/>
              <a:t> dice che</a:t>
            </a:r>
            <a:r>
              <a:rPr lang="en-GB" dirty="0"/>
              <a:t>, </a:t>
            </a:r>
            <a:r>
              <a:rPr lang="en-GB" dirty="0" smtClean="0"/>
              <a:t>è </a:t>
            </a:r>
            <a:r>
              <a:rPr lang="en-GB" dirty="0" err="1" smtClean="0"/>
              <a:t>naturale</a:t>
            </a:r>
            <a:r>
              <a:rPr lang="en-GB" dirty="0" smtClean="0"/>
              <a:t> che, …</a:t>
            </a:r>
          </a:p>
          <a:p>
            <a:r>
              <a:rPr lang="en-GB" dirty="0" err="1" smtClean="0">
                <a:solidFill>
                  <a:srgbClr val="FF0000"/>
                </a:solidFill>
              </a:rPr>
              <a:t>Alcuni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connettivi</a:t>
            </a:r>
            <a:r>
              <a:rPr lang="en-GB" dirty="0" smtClean="0">
                <a:solidFill>
                  <a:srgbClr val="FF0000"/>
                </a:solidFill>
              </a:rPr>
              <a:t> (p.387/388)</a:t>
            </a:r>
          </a:p>
          <a:p>
            <a:pPr marL="0" indent="0">
              <a:buNone/>
            </a:pPr>
            <a:r>
              <a:rPr lang="en-GB" dirty="0" err="1" smtClean="0"/>
              <a:t>Affinche</a:t>
            </a:r>
            <a:r>
              <a:rPr lang="en-GB" dirty="0" smtClean="0"/>
              <a:t>’, </a:t>
            </a:r>
            <a:r>
              <a:rPr lang="en-GB" dirty="0" err="1" smtClean="0"/>
              <a:t>sebbene</a:t>
            </a:r>
            <a:r>
              <a:rPr lang="en-GB" dirty="0" smtClean="0"/>
              <a:t>, …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496055" y="4944744"/>
            <a:ext cx="392934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Altri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casi</a:t>
            </a:r>
            <a:r>
              <a:rPr lang="en-GB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Con </a:t>
            </a:r>
            <a:r>
              <a:rPr lang="en-GB" dirty="0" err="1">
                <a:solidFill>
                  <a:srgbClr val="FF0000"/>
                </a:solidFill>
              </a:rPr>
              <a:t>gli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indefiniti</a:t>
            </a:r>
            <a:r>
              <a:rPr lang="en-GB" dirty="0">
                <a:solidFill>
                  <a:srgbClr val="FF0000"/>
                </a:solidFill>
              </a:rPr>
              <a:t> (p.390)</a:t>
            </a:r>
          </a:p>
          <a:p>
            <a:r>
              <a:rPr lang="en-GB" dirty="0" err="1"/>
              <a:t>Nessuno</a:t>
            </a:r>
            <a:r>
              <a:rPr lang="en-GB" dirty="0"/>
              <a:t> che, </a:t>
            </a:r>
            <a:r>
              <a:rPr lang="en-GB" dirty="0" err="1"/>
              <a:t>qualunque</a:t>
            </a:r>
            <a:r>
              <a:rPr lang="en-GB" dirty="0"/>
              <a:t>, </a:t>
            </a:r>
            <a:r>
              <a:rPr lang="en-GB" dirty="0" err="1"/>
              <a:t>niente</a:t>
            </a:r>
            <a:r>
              <a:rPr lang="en-GB" dirty="0"/>
              <a:t> che, …</a:t>
            </a:r>
          </a:p>
          <a:p>
            <a:r>
              <a:rPr lang="en-GB" dirty="0">
                <a:solidFill>
                  <a:srgbClr val="FF0000"/>
                </a:solidFill>
              </a:rPr>
              <a:t>Con i </a:t>
            </a:r>
            <a:r>
              <a:rPr lang="en-GB" dirty="0" err="1">
                <a:solidFill>
                  <a:srgbClr val="FF0000"/>
                </a:solidFill>
              </a:rPr>
              <a:t>superlativi</a:t>
            </a:r>
            <a:r>
              <a:rPr lang="en-GB" dirty="0">
                <a:solidFill>
                  <a:srgbClr val="FF0000"/>
                </a:solidFill>
              </a:rPr>
              <a:t> (p.390)</a:t>
            </a:r>
          </a:p>
          <a:p>
            <a:r>
              <a:rPr lang="en-GB" dirty="0"/>
              <a:t>‘la </a:t>
            </a:r>
            <a:r>
              <a:rPr lang="en-GB" dirty="0" err="1"/>
              <a:t>ragazza</a:t>
            </a:r>
            <a:r>
              <a:rPr lang="en-GB" dirty="0"/>
              <a:t> </a:t>
            </a:r>
            <a:r>
              <a:rPr lang="en-GB" dirty="0" err="1"/>
              <a:t>più</a:t>
            </a:r>
            <a:r>
              <a:rPr lang="en-GB" dirty="0"/>
              <a:t> </a:t>
            </a:r>
            <a:r>
              <a:rPr lang="en-GB" dirty="0" err="1"/>
              <a:t>simpatica</a:t>
            </a:r>
            <a:r>
              <a:rPr lang="en-GB" dirty="0"/>
              <a:t> che </a:t>
            </a:r>
            <a:r>
              <a:rPr lang="en-GB" dirty="0" err="1"/>
              <a:t>io</a:t>
            </a:r>
            <a:r>
              <a:rPr lang="en-GB" dirty="0"/>
              <a:t> </a:t>
            </a:r>
            <a:r>
              <a:rPr lang="en-GB" dirty="0" err="1"/>
              <a:t>conosca</a:t>
            </a:r>
            <a:r>
              <a:rPr lang="en-GB" dirty="0"/>
              <a:t>’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282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37385"/>
            <a:ext cx="10515600" cy="1325563"/>
          </a:xfrm>
        </p:spPr>
        <p:txBody>
          <a:bodyPr/>
          <a:lstStyle/>
          <a:p>
            <a:r>
              <a:rPr lang="en-GB" dirty="0" smtClean="0"/>
              <a:t>Il </a:t>
            </a:r>
            <a:r>
              <a:rPr lang="en-GB" dirty="0" err="1" smtClean="0"/>
              <a:t>congiuntivo</a:t>
            </a:r>
            <a:r>
              <a:rPr lang="en-GB" dirty="0" smtClean="0"/>
              <a:t> - </a:t>
            </a:r>
            <a:r>
              <a:rPr lang="en-GB" dirty="0" err="1" smtClean="0"/>
              <a:t>significato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4837" y="128780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err="1" smtClean="0">
                <a:solidFill>
                  <a:srgbClr val="FF0000"/>
                </a:solidFill>
              </a:rPr>
              <a:t>Spiega</a:t>
            </a:r>
            <a:r>
              <a:rPr lang="en-GB" dirty="0" smtClean="0">
                <a:solidFill>
                  <a:srgbClr val="FF0000"/>
                </a:solidFill>
              </a:rPr>
              <a:t> e </a:t>
            </a:r>
            <a:r>
              <a:rPr lang="en-GB" dirty="0" err="1" smtClean="0">
                <a:solidFill>
                  <a:srgbClr val="FF0000"/>
                </a:solidFill>
              </a:rPr>
              <a:t>commenta</a:t>
            </a:r>
            <a:r>
              <a:rPr lang="en-GB" dirty="0" smtClean="0">
                <a:solidFill>
                  <a:srgbClr val="FF0000"/>
                </a:solidFill>
              </a:rPr>
              <a:t> le </a:t>
            </a:r>
            <a:r>
              <a:rPr lang="en-GB" dirty="0" err="1" smtClean="0">
                <a:solidFill>
                  <a:srgbClr val="FF0000"/>
                </a:solidFill>
              </a:rPr>
              <a:t>seguenti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frasi</a:t>
            </a:r>
            <a:r>
              <a:rPr lang="en-GB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GB" sz="3200" dirty="0" smtClean="0"/>
              <a:t>Credo che </a:t>
            </a:r>
            <a:r>
              <a:rPr lang="en-GB" sz="3200" dirty="0" err="1" smtClean="0"/>
              <a:t>faccia</a:t>
            </a:r>
            <a:r>
              <a:rPr lang="en-GB" sz="3200" dirty="0" smtClean="0"/>
              <a:t> i </a:t>
            </a:r>
            <a:r>
              <a:rPr lang="en-GB" sz="3200" dirty="0" err="1" smtClean="0"/>
              <a:t>compiti</a:t>
            </a:r>
            <a:r>
              <a:rPr lang="en-GB" sz="3200" dirty="0" smtClean="0"/>
              <a:t> </a:t>
            </a:r>
            <a:r>
              <a:rPr lang="en-GB" sz="3200" dirty="0" err="1" smtClean="0"/>
              <a:t>regolarmente</a:t>
            </a:r>
            <a:endParaRPr lang="en-GB" sz="3200" dirty="0" smtClean="0"/>
          </a:p>
          <a:p>
            <a:pPr marL="0" indent="0">
              <a:buNone/>
            </a:pPr>
            <a:r>
              <a:rPr lang="en-GB" sz="3200" dirty="0" smtClean="0"/>
              <a:t>Credo che </a:t>
            </a:r>
            <a:r>
              <a:rPr lang="en-GB" sz="3200" dirty="0" err="1" smtClean="0"/>
              <a:t>abbia</a:t>
            </a:r>
            <a:r>
              <a:rPr lang="en-GB" sz="3200" dirty="0" smtClean="0"/>
              <a:t> </a:t>
            </a:r>
            <a:r>
              <a:rPr lang="en-GB" sz="3200" dirty="0" err="1" smtClean="0"/>
              <a:t>fatto</a:t>
            </a:r>
            <a:r>
              <a:rPr lang="en-GB" sz="3200" dirty="0" smtClean="0"/>
              <a:t> i </a:t>
            </a:r>
            <a:r>
              <a:rPr lang="en-GB" sz="3200" dirty="0" err="1" smtClean="0"/>
              <a:t>compiti</a:t>
            </a:r>
            <a:r>
              <a:rPr lang="en-GB" sz="3200" dirty="0" smtClean="0"/>
              <a:t> </a:t>
            </a:r>
            <a:r>
              <a:rPr lang="en-GB" sz="3200" dirty="0" err="1" smtClean="0"/>
              <a:t>regolarmente</a:t>
            </a:r>
            <a:endParaRPr lang="en-GB" sz="3200" dirty="0" smtClean="0"/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 err="1" smtClean="0"/>
              <a:t>Credevo</a:t>
            </a:r>
            <a:r>
              <a:rPr lang="en-GB" sz="3200" dirty="0" smtClean="0"/>
              <a:t> che </a:t>
            </a:r>
            <a:r>
              <a:rPr lang="en-GB" sz="3200" dirty="0" err="1" smtClean="0"/>
              <a:t>facesse</a:t>
            </a:r>
            <a:r>
              <a:rPr lang="en-GB" sz="3200" dirty="0" smtClean="0"/>
              <a:t> i </a:t>
            </a:r>
            <a:r>
              <a:rPr lang="en-GB" sz="3200" dirty="0" err="1" smtClean="0"/>
              <a:t>compiti</a:t>
            </a:r>
            <a:r>
              <a:rPr lang="en-GB" sz="3200" dirty="0" smtClean="0"/>
              <a:t> </a:t>
            </a:r>
            <a:r>
              <a:rPr lang="en-GB" sz="3200" dirty="0" err="1" smtClean="0"/>
              <a:t>regolarmente</a:t>
            </a:r>
            <a:endParaRPr lang="en-GB" sz="3200" dirty="0" smtClean="0"/>
          </a:p>
          <a:p>
            <a:pPr marL="0" indent="0">
              <a:buNone/>
            </a:pPr>
            <a:r>
              <a:rPr lang="en-GB" sz="3200" dirty="0" err="1" smtClean="0"/>
              <a:t>Credevo</a:t>
            </a:r>
            <a:r>
              <a:rPr lang="en-GB" sz="3200" dirty="0" smtClean="0"/>
              <a:t> che </a:t>
            </a:r>
            <a:r>
              <a:rPr lang="en-GB" sz="3200" dirty="0" err="1" smtClean="0"/>
              <a:t>avesse</a:t>
            </a:r>
            <a:r>
              <a:rPr lang="en-GB" sz="3200" dirty="0" smtClean="0"/>
              <a:t> </a:t>
            </a:r>
            <a:r>
              <a:rPr lang="en-GB" sz="3200" dirty="0" err="1" smtClean="0"/>
              <a:t>fatto</a:t>
            </a:r>
            <a:r>
              <a:rPr lang="en-GB" sz="3200" dirty="0" smtClean="0"/>
              <a:t> i </a:t>
            </a:r>
            <a:r>
              <a:rPr lang="en-GB" sz="3200" dirty="0" err="1" smtClean="0"/>
              <a:t>compiti</a:t>
            </a:r>
            <a:r>
              <a:rPr lang="en-GB" sz="3200" dirty="0" smtClean="0"/>
              <a:t> </a:t>
            </a:r>
            <a:r>
              <a:rPr lang="en-GB" sz="3200" dirty="0" err="1" smtClean="0"/>
              <a:t>regolarmente</a:t>
            </a:r>
            <a:endParaRPr lang="en-GB" sz="3200" dirty="0" smtClean="0"/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 smtClean="0"/>
              <a:t>Credo che </a:t>
            </a:r>
            <a:r>
              <a:rPr lang="en-GB" sz="3200" dirty="0" err="1" smtClean="0"/>
              <a:t>facesse</a:t>
            </a:r>
            <a:r>
              <a:rPr lang="en-GB" sz="3200" dirty="0" smtClean="0"/>
              <a:t> i </a:t>
            </a:r>
            <a:r>
              <a:rPr lang="en-GB" sz="3200" dirty="0" err="1" smtClean="0"/>
              <a:t>compiti</a:t>
            </a:r>
            <a:r>
              <a:rPr lang="en-GB" sz="3200" dirty="0" smtClean="0"/>
              <a:t> </a:t>
            </a:r>
            <a:r>
              <a:rPr lang="en-GB" sz="3200" dirty="0" err="1" smtClean="0"/>
              <a:t>regolarmente</a:t>
            </a:r>
            <a:r>
              <a:rPr lang="en-GB" sz="3200" dirty="0" smtClean="0"/>
              <a:t> 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081043" y="517747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30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 </a:t>
            </a:r>
            <a:r>
              <a:rPr lang="en-GB" dirty="0" smtClean="0">
                <a:solidFill>
                  <a:srgbClr val="FF0000"/>
                </a:solidFill>
              </a:rPr>
              <a:t>4 tempi </a:t>
            </a:r>
            <a:r>
              <a:rPr lang="en-GB" dirty="0" smtClean="0"/>
              <a:t>del </a:t>
            </a:r>
            <a:r>
              <a:rPr lang="en-GB" dirty="0" err="1" smtClean="0"/>
              <a:t>congiuntivo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2768" y="1825625"/>
            <a:ext cx="10011032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err="1" smtClean="0"/>
              <a:t>faccia</a:t>
            </a:r>
            <a:r>
              <a:rPr lang="en-GB" dirty="0" smtClean="0"/>
              <a:t>                                                     </a:t>
            </a:r>
            <a:r>
              <a:rPr lang="en-GB" dirty="0" err="1" smtClean="0"/>
              <a:t>congiuntivo</a:t>
            </a:r>
            <a:r>
              <a:rPr lang="en-GB" dirty="0" smtClean="0"/>
              <a:t> </a:t>
            </a:r>
            <a:r>
              <a:rPr lang="en-GB" dirty="0" err="1" smtClean="0"/>
              <a:t>presente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err="1"/>
              <a:t>a</a:t>
            </a:r>
            <a:r>
              <a:rPr lang="en-GB" dirty="0" err="1" smtClean="0"/>
              <a:t>bbia</a:t>
            </a:r>
            <a:r>
              <a:rPr lang="en-GB" dirty="0" smtClean="0"/>
              <a:t> </a:t>
            </a:r>
            <a:r>
              <a:rPr lang="en-GB" dirty="0" err="1" smtClean="0"/>
              <a:t>fatto</a:t>
            </a:r>
            <a:r>
              <a:rPr lang="en-GB" dirty="0" smtClean="0"/>
              <a:t>                                            </a:t>
            </a:r>
            <a:r>
              <a:rPr lang="en-GB" dirty="0" err="1" smtClean="0"/>
              <a:t>congiuntivo</a:t>
            </a:r>
            <a:r>
              <a:rPr lang="en-GB" dirty="0" smtClean="0"/>
              <a:t> </a:t>
            </a:r>
            <a:r>
              <a:rPr lang="en-GB" dirty="0" err="1" smtClean="0"/>
              <a:t>passato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err="1" smtClean="0"/>
              <a:t>facesse</a:t>
            </a:r>
            <a:r>
              <a:rPr lang="en-GB" dirty="0" smtClean="0"/>
              <a:t>                                                  </a:t>
            </a:r>
            <a:r>
              <a:rPr lang="en-GB" dirty="0" err="1" smtClean="0"/>
              <a:t>congiuntivo</a:t>
            </a:r>
            <a:r>
              <a:rPr lang="en-GB" dirty="0" smtClean="0"/>
              <a:t> </a:t>
            </a:r>
            <a:r>
              <a:rPr lang="en-GB" dirty="0" err="1" smtClean="0"/>
              <a:t>imperfetto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err="1"/>
              <a:t>a</a:t>
            </a:r>
            <a:r>
              <a:rPr lang="en-GB" dirty="0" err="1" smtClean="0"/>
              <a:t>vesse</a:t>
            </a:r>
            <a:r>
              <a:rPr lang="en-GB" dirty="0" smtClean="0"/>
              <a:t> </a:t>
            </a:r>
            <a:r>
              <a:rPr lang="en-GB" dirty="0" err="1" smtClean="0"/>
              <a:t>fatto</a:t>
            </a:r>
            <a:r>
              <a:rPr lang="en-GB" dirty="0" smtClean="0"/>
              <a:t>                                          </a:t>
            </a:r>
            <a:r>
              <a:rPr lang="en-GB" dirty="0" err="1" smtClean="0"/>
              <a:t>congiuntivo</a:t>
            </a:r>
            <a:r>
              <a:rPr lang="en-GB" dirty="0" smtClean="0"/>
              <a:t> </a:t>
            </a:r>
            <a:r>
              <a:rPr lang="en-GB" dirty="0" err="1" smtClean="0"/>
              <a:t>trapassato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124161" y="3169376"/>
            <a:ext cx="5119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Ausiliare</a:t>
            </a:r>
            <a:r>
              <a:rPr lang="en-GB" dirty="0" smtClean="0"/>
              <a:t> al </a:t>
            </a:r>
            <a:r>
              <a:rPr lang="en-GB" dirty="0" err="1" smtClean="0"/>
              <a:t>congiuntivo</a:t>
            </a:r>
            <a:r>
              <a:rPr lang="en-GB" dirty="0" smtClean="0"/>
              <a:t> </a:t>
            </a:r>
            <a:r>
              <a:rPr lang="en-GB" dirty="0" err="1" smtClean="0"/>
              <a:t>presente</a:t>
            </a:r>
            <a:r>
              <a:rPr lang="en-GB" dirty="0" smtClean="0"/>
              <a:t> + </a:t>
            </a:r>
            <a:r>
              <a:rPr lang="en-GB" dirty="0" err="1" smtClean="0"/>
              <a:t>participio</a:t>
            </a:r>
            <a:r>
              <a:rPr lang="en-GB" dirty="0" smtClean="0"/>
              <a:t> </a:t>
            </a:r>
            <a:r>
              <a:rPr lang="en-GB" dirty="0" err="1" smtClean="0"/>
              <a:t>passato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259783" y="5217688"/>
            <a:ext cx="529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Ausiliare</a:t>
            </a:r>
            <a:r>
              <a:rPr lang="en-GB" dirty="0" smtClean="0"/>
              <a:t> al </a:t>
            </a:r>
            <a:r>
              <a:rPr lang="en-GB" dirty="0" err="1" smtClean="0"/>
              <a:t>congiuntivo</a:t>
            </a:r>
            <a:r>
              <a:rPr lang="en-GB" dirty="0" smtClean="0"/>
              <a:t> </a:t>
            </a:r>
            <a:r>
              <a:rPr lang="en-GB" dirty="0" err="1" smtClean="0"/>
              <a:t>imperfetto</a:t>
            </a:r>
            <a:r>
              <a:rPr lang="en-GB" dirty="0" smtClean="0"/>
              <a:t> + </a:t>
            </a:r>
            <a:r>
              <a:rPr lang="en-GB" dirty="0" err="1" smtClean="0"/>
              <a:t>participio</a:t>
            </a:r>
            <a:r>
              <a:rPr lang="en-GB" dirty="0" smtClean="0"/>
              <a:t> </a:t>
            </a:r>
            <a:r>
              <a:rPr lang="en-GB" dirty="0" err="1" smtClean="0"/>
              <a:t>passato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5837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</TotalTime>
  <Words>508</Words>
  <Application>Microsoft Office PowerPoint</Application>
  <PresentationFormat>Widescreen</PresentationFormat>
  <Paragraphs>131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Congiuntivo (seconda parte) Periodo ipotetico</vt:lpstr>
      <vt:lpstr>REVISION</vt:lpstr>
      <vt:lpstr>REVISION</vt:lpstr>
      <vt:lpstr>Meglio/migliore</vt:lpstr>
      <vt:lpstr>Commenta e confronta</vt:lpstr>
      <vt:lpstr>OGGI</vt:lpstr>
      <vt:lpstr>Congiuntivo: quando si usa</vt:lpstr>
      <vt:lpstr>Il congiuntivo - significato</vt:lpstr>
      <vt:lpstr>I 4 tempi del congiuntivo</vt:lpstr>
      <vt:lpstr>I 4 tempi del congiuntivo – le forme</vt:lpstr>
      <vt:lpstr>… e il condizionale?</vt:lpstr>
      <vt:lpstr>Il periodo ipotetico </vt:lpstr>
      <vt:lpstr>Il periodo ipotetico </vt:lpstr>
      <vt:lpstr>HW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Noun-Article-Adjective  Forms and agreements</dc:title>
  <dc:creator>Panzarella, Gioia</dc:creator>
  <cp:lastModifiedBy>Panzarella, Gioia</cp:lastModifiedBy>
  <cp:revision>111</cp:revision>
  <cp:lastPrinted>2017-01-14T19:24:11Z</cp:lastPrinted>
  <dcterms:created xsi:type="dcterms:W3CDTF">2015-10-18T18:15:27Z</dcterms:created>
  <dcterms:modified xsi:type="dcterms:W3CDTF">2017-01-16T13:46:24Z</dcterms:modified>
</cp:coreProperties>
</file>