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2" r:id="rId3"/>
    <p:sldId id="299" r:id="rId4"/>
    <p:sldId id="297" r:id="rId5"/>
    <p:sldId id="300" r:id="rId6"/>
    <p:sldId id="301" r:id="rId7"/>
    <p:sldId id="302" r:id="rId8"/>
    <p:sldId id="304" r:id="rId9"/>
    <p:sldId id="305" r:id="rId10"/>
    <p:sldId id="303" r:id="rId11"/>
    <p:sldId id="306" r:id="rId12"/>
    <p:sldId id="307" r:id="rId13"/>
    <p:sldId id="309" r:id="rId14"/>
    <p:sldId id="311" r:id="rId15"/>
    <p:sldId id="313" r:id="rId16"/>
    <p:sldId id="312" r:id="rId17"/>
    <p:sldId id="298" r:id="rId18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909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909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CE749-F9F7-49AB-929C-B315D41FDC6D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E74B9-D54A-4C5A-B22B-A88FDF081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279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A8309-AF7C-463E-88BB-81D002B5A8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5300" dirty="0" smtClean="0"/>
              <a:t>Past tenses (III)</a:t>
            </a:r>
            <a:endParaRPr lang="it-IT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2, week 2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>
                <a:solidFill>
                  <a:srgbClr val="FF0000"/>
                </a:solidFill>
              </a:rPr>
              <a:t>Trapassato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prossimo</a:t>
            </a:r>
            <a:r>
              <a:rPr lang="en-GB" dirty="0" smtClean="0">
                <a:solidFill>
                  <a:srgbClr val="FF0000"/>
                </a:solidFill>
              </a:rPr>
              <a:t> 		p.319-322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 forma con </a:t>
            </a:r>
            <a:r>
              <a:rPr lang="en-GB" dirty="0" err="1" smtClean="0"/>
              <a:t>l’ausiliare</a:t>
            </a:r>
            <a:r>
              <a:rPr lang="en-GB" dirty="0" smtClean="0"/>
              <a:t> </a:t>
            </a:r>
            <a:r>
              <a:rPr lang="en-GB" dirty="0" err="1" smtClean="0"/>
              <a:t>all’imperfetto</a:t>
            </a:r>
            <a:r>
              <a:rPr lang="en-GB" dirty="0" smtClean="0"/>
              <a:t> + </a:t>
            </a:r>
            <a:r>
              <a:rPr lang="en-GB" dirty="0" err="1" smtClean="0"/>
              <a:t>participio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Esempi</a:t>
            </a:r>
            <a:r>
              <a:rPr lang="en-GB" dirty="0" smtClean="0"/>
              <a:t>: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Sono </a:t>
            </a:r>
            <a:r>
              <a:rPr lang="en-GB" dirty="0" err="1" smtClean="0"/>
              <a:t>andata</a:t>
            </a:r>
            <a:r>
              <a:rPr lang="en-GB" dirty="0" smtClean="0"/>
              <a:t> a casa di Paolo ma era </a:t>
            </a:r>
            <a:r>
              <a:rPr lang="en-GB" dirty="0" err="1" smtClean="0"/>
              <a:t>gi</a:t>
            </a:r>
            <a:r>
              <a:rPr lang="it-IT" dirty="0" smtClean="0"/>
              <a:t>à</a:t>
            </a:r>
            <a:r>
              <a:rPr lang="en-GB" dirty="0"/>
              <a:t> </a:t>
            </a:r>
            <a:r>
              <a:rPr lang="en-GB" dirty="0" err="1" smtClean="0"/>
              <a:t>uscito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Ieri</a:t>
            </a:r>
            <a:r>
              <a:rPr lang="en-GB" dirty="0" smtClean="0"/>
              <a:t> mi ha </a:t>
            </a:r>
            <a:r>
              <a:rPr lang="en-GB" dirty="0" err="1" smtClean="0"/>
              <a:t>dato</a:t>
            </a:r>
            <a:r>
              <a:rPr lang="en-GB" dirty="0" smtClean="0"/>
              <a:t> il </a:t>
            </a:r>
            <a:r>
              <a:rPr lang="en-GB" dirty="0" err="1" smtClean="0"/>
              <a:t>numero</a:t>
            </a:r>
            <a:r>
              <a:rPr lang="en-GB" dirty="0" smtClean="0"/>
              <a:t> che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avevo</a:t>
            </a:r>
            <a:r>
              <a:rPr lang="en-GB" dirty="0" smtClean="0"/>
              <a:t> </a:t>
            </a:r>
            <a:r>
              <a:rPr lang="en-GB" dirty="0" err="1" smtClean="0"/>
              <a:t>chiesto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86682" y="4258491"/>
            <a:ext cx="59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IERI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8504" y="4258491"/>
            <a:ext cx="162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NEL 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11452" y="4843847"/>
            <a:ext cx="304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Esercizio</a:t>
            </a:r>
            <a:r>
              <a:rPr lang="en-GB" dirty="0" smtClean="0"/>
              <a:t> </a:t>
            </a:r>
            <a:r>
              <a:rPr lang="en-GB" dirty="0" err="1" smtClean="0"/>
              <a:t>pagina</a:t>
            </a:r>
            <a:r>
              <a:rPr lang="en-GB" dirty="0" smtClean="0"/>
              <a:t> 320 </a:t>
            </a:r>
            <a:r>
              <a:rPr lang="en-GB" dirty="0" err="1" smtClean="0"/>
              <a:t>numero</a:t>
            </a:r>
            <a:r>
              <a:rPr lang="en-GB" dirty="0" smtClean="0"/>
              <a:t> 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11452" y="5510405"/>
            <a:ext cx="3103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Alternative al </a:t>
            </a:r>
            <a:r>
              <a:rPr lang="en-GB" dirty="0" err="1" smtClean="0"/>
              <a:t>trapassato</a:t>
            </a:r>
            <a:r>
              <a:rPr lang="en-GB" dirty="0" smtClean="0"/>
              <a:t> p. 321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302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tempi del </a:t>
            </a:r>
            <a:r>
              <a:rPr lang="en-GB" dirty="0" err="1" smtClean="0"/>
              <a:t>passato</a:t>
            </a:r>
            <a:r>
              <a:rPr lang="en-GB" dirty="0" smtClean="0"/>
              <a:t> – </a:t>
            </a:r>
            <a:r>
              <a:rPr lang="en-GB" i="1" dirty="0" smtClean="0"/>
              <a:t>tense sequence</a:t>
            </a:r>
            <a:r>
              <a:rPr lang="en-GB" dirty="0" smtClean="0"/>
              <a:t>      </a:t>
            </a:r>
            <a:r>
              <a:rPr lang="en-GB" dirty="0" smtClean="0">
                <a:solidFill>
                  <a:srgbClr val="FF0000"/>
                </a:solidFill>
              </a:rPr>
              <a:t>p.329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sono </a:t>
            </a:r>
            <a:r>
              <a:rPr lang="en-GB" dirty="0" err="1" smtClean="0"/>
              <a:t>certo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Claudio </a:t>
            </a:r>
            <a:r>
              <a:rPr lang="en-GB" dirty="0" err="1" smtClean="0"/>
              <a:t>studia</a:t>
            </a:r>
            <a:r>
              <a:rPr lang="en-GB" dirty="0" smtClean="0"/>
              <a:t>/</a:t>
            </a:r>
            <a:r>
              <a:rPr lang="en-GB" dirty="0" err="1" smtClean="0"/>
              <a:t>sta</a:t>
            </a:r>
            <a:r>
              <a:rPr lang="en-GB" dirty="0" smtClean="0"/>
              <a:t> </a:t>
            </a:r>
            <a:r>
              <a:rPr lang="en-GB" dirty="0" err="1" smtClean="0"/>
              <a:t>studiando</a:t>
            </a:r>
            <a:r>
              <a:rPr lang="en-GB" dirty="0" smtClean="0"/>
              <a:t> pianoforte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Sono </a:t>
            </a:r>
            <a:r>
              <a:rPr lang="en-GB" dirty="0" err="1" smtClean="0"/>
              <a:t>certo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Claudio ha </a:t>
            </a:r>
            <a:r>
              <a:rPr lang="en-GB" dirty="0" err="1" smtClean="0"/>
              <a:t>trovato</a:t>
            </a:r>
            <a:r>
              <a:rPr lang="en-GB" dirty="0" smtClean="0"/>
              <a:t> casa a Milano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Sono </a:t>
            </a:r>
            <a:r>
              <a:rPr lang="en-GB" dirty="0" err="1" smtClean="0"/>
              <a:t>certo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Claudio </a:t>
            </a:r>
            <a:r>
              <a:rPr lang="en-GB" dirty="0" err="1" smtClean="0"/>
              <a:t>frequentava</a:t>
            </a:r>
            <a:r>
              <a:rPr lang="en-GB" dirty="0" smtClean="0"/>
              <a:t> la </a:t>
            </a:r>
            <a:r>
              <a:rPr lang="en-GB" dirty="0" err="1" smtClean="0"/>
              <a:t>scuola</a:t>
            </a:r>
            <a:r>
              <a:rPr lang="en-GB" dirty="0" smtClean="0"/>
              <a:t> a Milano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16908" y="2174789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OGGI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2173" y="3601184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OGGI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6262" y="4689018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OGGI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0962" y="2174789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OGGI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04" y="3666674"/>
            <a:ext cx="142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IN PASSATO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342" y="4689018"/>
            <a:ext cx="142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IN PASSATO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436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 tempi del </a:t>
            </a:r>
            <a:r>
              <a:rPr lang="en-GB" dirty="0" err="1"/>
              <a:t>passato</a:t>
            </a:r>
            <a:r>
              <a:rPr lang="en-GB" dirty="0"/>
              <a:t> – </a:t>
            </a:r>
            <a:r>
              <a:rPr lang="en-GB" i="1" dirty="0"/>
              <a:t>tense sequence</a:t>
            </a:r>
            <a:r>
              <a:rPr lang="en-GB" dirty="0"/>
              <a:t>      </a:t>
            </a:r>
            <a:r>
              <a:rPr lang="en-GB" dirty="0">
                <a:solidFill>
                  <a:srgbClr val="FF0000"/>
                </a:solidFill>
              </a:rPr>
              <a:t>p.329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Anni</a:t>
            </a:r>
            <a:r>
              <a:rPr lang="en-GB" dirty="0" smtClean="0"/>
              <a:t> fa mia mamma mi ha </a:t>
            </a:r>
            <a:r>
              <a:rPr lang="en-GB" dirty="0" err="1" smtClean="0"/>
              <a:t>detto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le </a:t>
            </a:r>
            <a:r>
              <a:rPr lang="en-GB" dirty="0" err="1" smtClean="0"/>
              <a:t>piacevano</a:t>
            </a:r>
            <a:r>
              <a:rPr lang="en-GB" dirty="0" smtClean="0"/>
              <a:t> </a:t>
            </a:r>
            <a:r>
              <a:rPr lang="en-GB" dirty="0" err="1" smtClean="0"/>
              <a:t>gli</a:t>
            </a:r>
            <a:r>
              <a:rPr lang="en-GB" dirty="0" smtClean="0"/>
              <a:t> sport </a:t>
            </a:r>
            <a:r>
              <a:rPr lang="en-GB" dirty="0" err="1" smtClean="0"/>
              <a:t>acquatici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Quando</a:t>
            </a:r>
            <a:r>
              <a:rPr lang="en-GB" dirty="0" smtClean="0"/>
              <a:t> il </a:t>
            </a:r>
            <a:r>
              <a:rPr lang="en-GB" dirty="0"/>
              <a:t>re </a:t>
            </a:r>
            <a:r>
              <a:rPr lang="en-GB" dirty="0" err="1"/>
              <a:t>arrivò</a:t>
            </a:r>
            <a:r>
              <a:rPr lang="en-GB" dirty="0"/>
              <a:t> </a:t>
            </a:r>
            <a:r>
              <a:rPr lang="en-GB" dirty="0" smtClean="0"/>
              <a:t>al </a:t>
            </a:r>
            <a:r>
              <a:rPr lang="en-GB" dirty="0" err="1" smtClean="0"/>
              <a:t>castello</a:t>
            </a:r>
            <a:r>
              <a:rPr lang="en-GB" dirty="0" smtClean="0"/>
              <a:t>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dissero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che</a:t>
            </a:r>
            <a:r>
              <a:rPr lang="en-GB" dirty="0" smtClean="0"/>
              <a:t> la </a:t>
            </a:r>
            <a:r>
              <a:rPr lang="en-GB" dirty="0" err="1" smtClean="0"/>
              <a:t>regina</a:t>
            </a:r>
            <a:r>
              <a:rPr lang="en-GB" dirty="0" smtClean="0"/>
              <a:t> era </a:t>
            </a:r>
            <a:r>
              <a:rPr lang="en-GB" dirty="0" err="1" smtClean="0"/>
              <a:t>andata</a:t>
            </a:r>
            <a:r>
              <a:rPr lang="en-GB" dirty="0" smtClean="0"/>
              <a:t> a </a:t>
            </a:r>
            <a:r>
              <a:rPr lang="en-GB" dirty="0" err="1" smtClean="0"/>
              <a:t>dormire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50076" y="1573491"/>
            <a:ext cx="355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UN CERTO MOMENTO NEL 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45643" y="1573491"/>
            <a:ext cx="357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LO STESSO MOMENTO NEL 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14833" y="3151189"/>
            <a:ext cx="355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UN CERTO MOMENTO NEL 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20216" y="3151189"/>
            <a:ext cx="2870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UN MOMENTO PRECEDENTE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15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3329"/>
            <a:ext cx="10515600" cy="1325563"/>
          </a:xfrm>
        </p:spPr>
        <p:txBody>
          <a:bodyPr/>
          <a:lstStyle/>
          <a:p>
            <a:r>
              <a:rPr lang="en-GB" dirty="0"/>
              <a:t>La </a:t>
            </a:r>
            <a:r>
              <a:rPr lang="en-GB" dirty="0" err="1" smtClean="0"/>
              <a:t>posteriorità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49" y="828846"/>
            <a:ext cx="1145059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Sono </a:t>
            </a:r>
            <a:r>
              <a:rPr lang="en-GB" dirty="0" err="1"/>
              <a:t>certo</a:t>
            </a:r>
            <a:r>
              <a:rPr lang="en-GB" dirty="0"/>
              <a:t> che </a:t>
            </a:r>
            <a:r>
              <a:rPr lang="en-GB" dirty="0" err="1"/>
              <a:t>domani</a:t>
            </a:r>
            <a:r>
              <a:rPr lang="en-GB" dirty="0"/>
              <a:t> </a:t>
            </a:r>
            <a:r>
              <a:rPr lang="en-GB" dirty="0" err="1"/>
              <a:t>andrò</a:t>
            </a:r>
            <a:r>
              <a:rPr lang="en-GB" dirty="0"/>
              <a:t> al mare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Nel 2015 </a:t>
            </a:r>
            <a:r>
              <a:rPr lang="en-GB" dirty="0" err="1" smtClean="0"/>
              <a:t>ero</a:t>
            </a:r>
            <a:r>
              <a:rPr lang="en-GB" dirty="0" smtClean="0"/>
              <a:t> </a:t>
            </a:r>
            <a:r>
              <a:rPr lang="en-GB" dirty="0" err="1" smtClean="0"/>
              <a:t>sicuro</a:t>
            </a:r>
            <a:r>
              <a:rPr lang="en-GB" dirty="0" smtClean="0"/>
              <a:t> che </a:t>
            </a:r>
            <a:r>
              <a:rPr lang="en-GB" dirty="0" err="1" smtClean="0"/>
              <a:t>avrei</a:t>
            </a:r>
            <a:r>
              <a:rPr lang="en-GB" dirty="0" smtClean="0"/>
              <a:t> </a:t>
            </a:r>
            <a:r>
              <a:rPr lang="en-GB" dirty="0" err="1" smtClean="0"/>
              <a:t>iniziato</a:t>
            </a:r>
            <a:r>
              <a:rPr lang="en-GB" dirty="0" smtClean="0"/>
              <a:t> a </a:t>
            </a:r>
            <a:r>
              <a:rPr lang="en-GB" dirty="0" err="1" smtClean="0"/>
              <a:t>lavorare</a:t>
            </a:r>
            <a:r>
              <a:rPr lang="en-GB" dirty="0" smtClean="0"/>
              <a:t> a </a:t>
            </a:r>
            <a:r>
              <a:rPr lang="en-GB" dirty="0" err="1" smtClean="0"/>
              <a:t>Parigi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Credo che </a:t>
            </a:r>
            <a:r>
              <a:rPr lang="en-GB" dirty="0" err="1" smtClean="0"/>
              <a:t>domani</a:t>
            </a:r>
            <a:r>
              <a:rPr lang="en-GB" dirty="0" smtClean="0"/>
              <a:t> non </a:t>
            </a:r>
            <a:r>
              <a:rPr lang="en-GB" dirty="0" err="1" smtClean="0"/>
              <a:t>vada</a:t>
            </a:r>
            <a:r>
              <a:rPr lang="en-GB" dirty="0"/>
              <a:t> </a:t>
            </a:r>
            <a:r>
              <a:rPr lang="en-GB" dirty="0" smtClean="0"/>
              <a:t>a </a:t>
            </a:r>
            <a:r>
              <a:rPr lang="en-GB" dirty="0" err="1" smtClean="0"/>
              <a:t>lavorare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Quando</a:t>
            </a:r>
            <a:r>
              <a:rPr lang="en-GB" dirty="0" smtClean="0"/>
              <a:t> sono </a:t>
            </a:r>
            <a:r>
              <a:rPr lang="en-GB" dirty="0" err="1" smtClean="0"/>
              <a:t>arrivato</a:t>
            </a:r>
            <a:r>
              <a:rPr lang="en-GB" dirty="0" smtClean="0"/>
              <a:t> era quasi </a:t>
            </a:r>
            <a:r>
              <a:rPr lang="en-GB" dirty="0" err="1" smtClean="0"/>
              <a:t>mezzanotte</a:t>
            </a:r>
            <a:r>
              <a:rPr lang="en-GB" dirty="0" smtClean="0"/>
              <a:t> e </a:t>
            </a:r>
            <a:r>
              <a:rPr lang="en-GB" dirty="0" err="1" smtClean="0"/>
              <a:t>credevo</a:t>
            </a:r>
            <a:r>
              <a:rPr lang="en-GB" dirty="0" smtClean="0"/>
              <a:t> che </a:t>
            </a:r>
            <a:r>
              <a:rPr lang="en-GB" dirty="0" err="1" smtClean="0"/>
              <a:t>avesse</a:t>
            </a:r>
            <a:r>
              <a:rPr lang="en-GB" dirty="0" smtClean="0"/>
              <a:t> </a:t>
            </a:r>
            <a:r>
              <a:rPr lang="en-GB" dirty="0" err="1" smtClean="0"/>
              <a:t>gi</a:t>
            </a:r>
            <a:r>
              <a:rPr lang="it-IT" dirty="0" smtClean="0"/>
              <a:t>à</a:t>
            </a:r>
            <a:r>
              <a:rPr lang="en-GB" dirty="0" smtClean="0"/>
              <a:t> </a:t>
            </a:r>
            <a:r>
              <a:rPr lang="en-GB" dirty="0" err="1" smtClean="0"/>
              <a:t>cenato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15199" y="5354594"/>
            <a:ext cx="4539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</a:rPr>
              <a:t>Commenta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queste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frasi</a:t>
            </a:r>
            <a:r>
              <a:rPr lang="en-GB" sz="2000" b="1" dirty="0" smtClean="0">
                <a:solidFill>
                  <a:srgbClr val="FF0000"/>
                </a:solidFill>
              </a:rPr>
              <a:t> e </a:t>
            </a:r>
            <a:r>
              <a:rPr lang="en-GB" sz="2000" b="1" dirty="0" err="1" smtClean="0">
                <a:solidFill>
                  <a:srgbClr val="FF0000"/>
                </a:solidFill>
              </a:rPr>
              <a:t>spiega</a:t>
            </a:r>
            <a:r>
              <a:rPr lang="en-GB" sz="2000" b="1" dirty="0" smtClean="0">
                <a:solidFill>
                  <a:srgbClr val="FF0000"/>
                </a:solidFill>
              </a:rPr>
              <a:t> la </a:t>
            </a:r>
            <a:r>
              <a:rPr lang="en-GB" sz="2000" b="1" dirty="0" err="1" smtClean="0">
                <a:solidFill>
                  <a:srgbClr val="FF0000"/>
                </a:solidFill>
              </a:rPr>
              <a:t>regola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125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3329"/>
            <a:ext cx="10515600" cy="1325563"/>
          </a:xfrm>
        </p:spPr>
        <p:txBody>
          <a:bodyPr/>
          <a:lstStyle/>
          <a:p>
            <a:r>
              <a:rPr lang="en-GB" dirty="0"/>
              <a:t>La </a:t>
            </a:r>
            <a:r>
              <a:rPr lang="en-GB" dirty="0" err="1" smtClean="0"/>
              <a:t>posteriorità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49" y="828846"/>
            <a:ext cx="1145059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Sono </a:t>
            </a:r>
            <a:r>
              <a:rPr lang="en-GB" dirty="0" err="1">
                <a:solidFill>
                  <a:srgbClr val="FF0000"/>
                </a:solidFill>
              </a:rPr>
              <a:t>certo</a:t>
            </a:r>
            <a:r>
              <a:rPr lang="en-GB" dirty="0">
                <a:solidFill>
                  <a:srgbClr val="FF0000"/>
                </a:solidFill>
              </a:rPr>
              <a:t> che </a:t>
            </a:r>
            <a:r>
              <a:rPr lang="en-GB" dirty="0" err="1"/>
              <a:t>domani</a:t>
            </a:r>
            <a:r>
              <a:rPr lang="en-GB" dirty="0"/>
              <a:t> </a:t>
            </a:r>
            <a:r>
              <a:rPr lang="en-GB" dirty="0" err="1"/>
              <a:t>andrò</a:t>
            </a:r>
            <a:r>
              <a:rPr lang="en-GB" dirty="0"/>
              <a:t> al mare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Nel 2015 </a:t>
            </a:r>
            <a:r>
              <a:rPr lang="en-GB" dirty="0" err="1" smtClean="0">
                <a:solidFill>
                  <a:srgbClr val="FF0000"/>
                </a:solidFill>
              </a:rPr>
              <a:t>ero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sicuro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/>
              <a:t>avrei</a:t>
            </a:r>
            <a:r>
              <a:rPr lang="en-GB" dirty="0" smtClean="0"/>
              <a:t> </a:t>
            </a:r>
            <a:r>
              <a:rPr lang="en-GB" dirty="0" err="1" smtClean="0"/>
              <a:t>iniziato</a:t>
            </a:r>
            <a:r>
              <a:rPr lang="en-GB" dirty="0" smtClean="0"/>
              <a:t> a </a:t>
            </a:r>
            <a:r>
              <a:rPr lang="en-GB" dirty="0" err="1" smtClean="0"/>
              <a:t>lavorare</a:t>
            </a:r>
            <a:r>
              <a:rPr lang="en-GB" dirty="0" smtClean="0"/>
              <a:t> a </a:t>
            </a:r>
            <a:r>
              <a:rPr lang="en-GB" dirty="0" err="1" smtClean="0"/>
              <a:t>Parigi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Credo che </a:t>
            </a:r>
            <a:r>
              <a:rPr lang="en-GB" dirty="0" err="1" smtClean="0"/>
              <a:t>domani</a:t>
            </a:r>
            <a:r>
              <a:rPr lang="en-GB" dirty="0" smtClean="0"/>
              <a:t> non </a:t>
            </a:r>
            <a:r>
              <a:rPr lang="en-GB" dirty="0" err="1" smtClean="0"/>
              <a:t>vada</a:t>
            </a:r>
            <a:r>
              <a:rPr lang="en-GB" dirty="0"/>
              <a:t> </a:t>
            </a:r>
            <a:r>
              <a:rPr lang="en-GB" dirty="0" smtClean="0"/>
              <a:t>a </a:t>
            </a:r>
            <a:r>
              <a:rPr lang="en-GB" dirty="0" err="1" smtClean="0"/>
              <a:t>lavorare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Quando</a:t>
            </a:r>
            <a:r>
              <a:rPr lang="en-GB" dirty="0" smtClean="0"/>
              <a:t> sono </a:t>
            </a:r>
            <a:r>
              <a:rPr lang="en-GB" dirty="0" err="1" smtClean="0"/>
              <a:t>arrivato</a:t>
            </a:r>
            <a:r>
              <a:rPr lang="en-GB" dirty="0" smtClean="0"/>
              <a:t> era quasi </a:t>
            </a:r>
            <a:r>
              <a:rPr lang="en-GB" dirty="0" err="1" smtClean="0"/>
              <a:t>mezzanotte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credevo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/>
              <a:t>avesse</a:t>
            </a:r>
            <a:r>
              <a:rPr lang="en-GB" dirty="0" smtClean="0"/>
              <a:t> </a:t>
            </a:r>
            <a:r>
              <a:rPr lang="en-GB" dirty="0" err="1" smtClean="0"/>
              <a:t>gi</a:t>
            </a:r>
            <a:r>
              <a:rPr lang="it-IT" dirty="0" smtClean="0"/>
              <a:t>à</a:t>
            </a:r>
            <a:r>
              <a:rPr lang="en-GB" dirty="0" smtClean="0"/>
              <a:t> </a:t>
            </a:r>
            <a:r>
              <a:rPr lang="en-GB" dirty="0" err="1" smtClean="0"/>
              <a:t>cenato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952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3329"/>
            <a:ext cx="10515600" cy="1325563"/>
          </a:xfrm>
        </p:spPr>
        <p:txBody>
          <a:bodyPr/>
          <a:lstStyle/>
          <a:p>
            <a:r>
              <a:rPr lang="en-GB" dirty="0"/>
              <a:t>La </a:t>
            </a:r>
            <a:r>
              <a:rPr lang="en-GB" dirty="0" err="1" smtClean="0"/>
              <a:t>posteriorità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49" y="828846"/>
            <a:ext cx="1145059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Sono </a:t>
            </a:r>
            <a:r>
              <a:rPr lang="en-GB" dirty="0" err="1">
                <a:solidFill>
                  <a:srgbClr val="FF0000"/>
                </a:solidFill>
              </a:rPr>
              <a:t>certo</a:t>
            </a:r>
            <a:r>
              <a:rPr lang="en-GB" dirty="0">
                <a:solidFill>
                  <a:srgbClr val="FF0000"/>
                </a:solidFill>
              </a:rPr>
              <a:t> che </a:t>
            </a:r>
            <a:r>
              <a:rPr lang="en-GB" dirty="0" err="1"/>
              <a:t>domani</a:t>
            </a:r>
            <a:r>
              <a:rPr lang="en-GB" dirty="0"/>
              <a:t> </a:t>
            </a:r>
            <a:r>
              <a:rPr lang="en-GB" dirty="0" err="1"/>
              <a:t>andrò</a:t>
            </a:r>
            <a:r>
              <a:rPr lang="en-GB" dirty="0"/>
              <a:t> al mare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Nel 2015 </a:t>
            </a:r>
            <a:r>
              <a:rPr lang="en-GB" dirty="0" err="1" smtClean="0">
                <a:solidFill>
                  <a:srgbClr val="FF0000"/>
                </a:solidFill>
              </a:rPr>
              <a:t>ero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sicuro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/>
              <a:t>avrei</a:t>
            </a:r>
            <a:r>
              <a:rPr lang="en-GB" dirty="0" smtClean="0"/>
              <a:t> </a:t>
            </a:r>
            <a:r>
              <a:rPr lang="en-GB" dirty="0" err="1" smtClean="0"/>
              <a:t>iniziato</a:t>
            </a:r>
            <a:r>
              <a:rPr lang="en-GB" dirty="0" smtClean="0"/>
              <a:t> a </a:t>
            </a:r>
            <a:r>
              <a:rPr lang="en-GB" dirty="0" err="1" smtClean="0"/>
              <a:t>lavorare</a:t>
            </a:r>
            <a:r>
              <a:rPr lang="en-GB" dirty="0" smtClean="0"/>
              <a:t> a </a:t>
            </a:r>
            <a:r>
              <a:rPr lang="en-GB" dirty="0" err="1" smtClean="0"/>
              <a:t>Parigi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Credo che </a:t>
            </a:r>
            <a:r>
              <a:rPr lang="en-GB" dirty="0" err="1" smtClean="0"/>
              <a:t>domani</a:t>
            </a:r>
            <a:r>
              <a:rPr lang="en-GB" dirty="0" smtClean="0"/>
              <a:t> non </a:t>
            </a:r>
            <a:r>
              <a:rPr lang="en-GB" dirty="0" err="1" smtClean="0"/>
              <a:t>vada</a:t>
            </a:r>
            <a:r>
              <a:rPr lang="en-GB" dirty="0"/>
              <a:t> </a:t>
            </a:r>
            <a:r>
              <a:rPr lang="en-GB" dirty="0" smtClean="0"/>
              <a:t>a </a:t>
            </a:r>
            <a:r>
              <a:rPr lang="en-GB" dirty="0" err="1" smtClean="0"/>
              <a:t>lavorare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Quando</a:t>
            </a:r>
            <a:r>
              <a:rPr lang="en-GB" dirty="0" smtClean="0"/>
              <a:t> sono </a:t>
            </a:r>
            <a:r>
              <a:rPr lang="en-GB" dirty="0" err="1" smtClean="0"/>
              <a:t>arrivato</a:t>
            </a:r>
            <a:r>
              <a:rPr lang="en-GB" dirty="0" smtClean="0"/>
              <a:t> era quasi </a:t>
            </a:r>
            <a:r>
              <a:rPr lang="en-GB" dirty="0" err="1" smtClean="0"/>
              <a:t>mezzanotte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credevo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/>
              <a:t>avesse</a:t>
            </a:r>
            <a:r>
              <a:rPr lang="en-GB" dirty="0" smtClean="0"/>
              <a:t> </a:t>
            </a:r>
            <a:r>
              <a:rPr lang="en-GB" dirty="0" err="1" smtClean="0"/>
              <a:t>gi</a:t>
            </a:r>
            <a:r>
              <a:rPr lang="it-IT" dirty="0" smtClean="0"/>
              <a:t>à</a:t>
            </a:r>
            <a:r>
              <a:rPr lang="en-GB" dirty="0" smtClean="0"/>
              <a:t> </a:t>
            </a:r>
            <a:r>
              <a:rPr lang="en-GB" dirty="0" err="1" smtClean="0"/>
              <a:t>cenato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13254" y="1145060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OGGI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3254" y="3183865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OGGI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0898" y="4251560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IERI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9233" y="2216787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IERI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22012" y="4251560"/>
            <a:ext cx="1536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NEL FUTURO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0748" y="3250663"/>
            <a:ext cx="1536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NEL FUTURO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46823" y="2216787"/>
            <a:ext cx="1536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NEL FUTURO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11364" y="1145060"/>
            <a:ext cx="1536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NEL FUTURO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44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3329"/>
            <a:ext cx="10515600" cy="1325563"/>
          </a:xfrm>
        </p:spPr>
        <p:txBody>
          <a:bodyPr/>
          <a:lstStyle/>
          <a:p>
            <a:r>
              <a:rPr lang="en-GB" dirty="0"/>
              <a:t>La </a:t>
            </a:r>
            <a:r>
              <a:rPr lang="en-GB" dirty="0" err="1" smtClean="0"/>
              <a:t>posteriorità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49" y="828846"/>
            <a:ext cx="1145059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Sono </a:t>
            </a:r>
            <a:r>
              <a:rPr lang="en-GB" dirty="0" err="1">
                <a:solidFill>
                  <a:srgbClr val="FF0000"/>
                </a:solidFill>
              </a:rPr>
              <a:t>certo</a:t>
            </a:r>
            <a:r>
              <a:rPr lang="en-GB" dirty="0">
                <a:solidFill>
                  <a:srgbClr val="FF0000"/>
                </a:solidFill>
              </a:rPr>
              <a:t> che </a:t>
            </a:r>
            <a:r>
              <a:rPr lang="en-GB" dirty="0" err="1"/>
              <a:t>domani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andrò</a:t>
            </a:r>
            <a:r>
              <a:rPr lang="en-GB" dirty="0"/>
              <a:t> al mare</a:t>
            </a:r>
          </a:p>
          <a:p>
            <a:pPr marL="0" indent="0">
              <a:buNone/>
            </a:pPr>
            <a:endParaRPr lang="en-GB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dirty="0" smtClean="0"/>
              <a:t>Nel 2015 </a:t>
            </a:r>
            <a:r>
              <a:rPr lang="en-GB" dirty="0" err="1" smtClean="0">
                <a:solidFill>
                  <a:srgbClr val="FF0000"/>
                </a:solidFill>
              </a:rPr>
              <a:t>ero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sicuro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>
                <a:solidFill>
                  <a:srgbClr val="00B050"/>
                </a:solidFill>
              </a:rPr>
              <a:t>avrei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err="1" smtClean="0">
                <a:solidFill>
                  <a:srgbClr val="00B050"/>
                </a:solidFill>
              </a:rPr>
              <a:t>iniziato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a </a:t>
            </a:r>
            <a:r>
              <a:rPr lang="en-GB" dirty="0" err="1" smtClean="0"/>
              <a:t>lavorare</a:t>
            </a:r>
            <a:r>
              <a:rPr lang="en-GB" dirty="0" smtClean="0"/>
              <a:t> a </a:t>
            </a:r>
            <a:r>
              <a:rPr lang="en-GB" dirty="0" err="1" smtClean="0"/>
              <a:t>Parigi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Credo che </a:t>
            </a:r>
            <a:r>
              <a:rPr lang="en-GB" dirty="0" err="1" smtClean="0"/>
              <a:t>domani</a:t>
            </a:r>
            <a:r>
              <a:rPr lang="en-GB" dirty="0" smtClean="0"/>
              <a:t> non </a:t>
            </a:r>
            <a:r>
              <a:rPr lang="en-GB" dirty="0" err="1" smtClean="0">
                <a:solidFill>
                  <a:srgbClr val="00B050"/>
                </a:solidFill>
              </a:rPr>
              <a:t>vada</a:t>
            </a:r>
            <a:r>
              <a:rPr lang="en-GB" dirty="0"/>
              <a:t> </a:t>
            </a:r>
            <a:r>
              <a:rPr lang="en-GB" dirty="0" smtClean="0"/>
              <a:t>a </a:t>
            </a:r>
            <a:r>
              <a:rPr lang="en-GB" dirty="0" err="1" smtClean="0"/>
              <a:t>lavorare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Quando</a:t>
            </a:r>
            <a:r>
              <a:rPr lang="en-GB" dirty="0" smtClean="0"/>
              <a:t> sono </a:t>
            </a:r>
            <a:r>
              <a:rPr lang="en-GB" dirty="0" err="1" smtClean="0"/>
              <a:t>arrivato</a:t>
            </a:r>
            <a:r>
              <a:rPr lang="en-GB" dirty="0" smtClean="0"/>
              <a:t> era quasi </a:t>
            </a:r>
            <a:r>
              <a:rPr lang="en-GB" dirty="0" err="1" smtClean="0"/>
              <a:t>mezzanotte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credevo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>
                <a:solidFill>
                  <a:srgbClr val="00B050"/>
                </a:solidFill>
              </a:rPr>
              <a:t>avesse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err="1" smtClean="0">
                <a:solidFill>
                  <a:srgbClr val="00B050"/>
                </a:solidFill>
              </a:rPr>
              <a:t>gi</a:t>
            </a:r>
            <a:r>
              <a:rPr lang="it-IT" dirty="0" smtClean="0">
                <a:solidFill>
                  <a:srgbClr val="00B050"/>
                </a:solidFill>
              </a:rPr>
              <a:t>à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err="1" smtClean="0">
                <a:solidFill>
                  <a:srgbClr val="00B050"/>
                </a:solidFill>
              </a:rPr>
              <a:t>cenato</a:t>
            </a:r>
            <a:endParaRPr lang="en-GB" dirty="0" smtClean="0">
              <a:solidFill>
                <a:srgbClr val="00B050"/>
              </a:solidFill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657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Tabella</a:t>
            </a:r>
            <a:r>
              <a:rPr lang="en-GB" dirty="0" smtClean="0"/>
              <a:t> dei </a:t>
            </a:r>
            <a:r>
              <a:rPr lang="en-GB" dirty="0" err="1" smtClean="0"/>
              <a:t>verbi</a:t>
            </a:r>
            <a:r>
              <a:rPr lang="en-GB" dirty="0" smtClean="0"/>
              <a:t> </a:t>
            </a:r>
          </a:p>
          <a:p>
            <a:r>
              <a:rPr lang="en-GB" dirty="0" smtClean="0"/>
              <a:t>Tense sequence pp. 329-337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 smtClean="0"/>
              <a:t>Per la week 4: </a:t>
            </a:r>
            <a:r>
              <a:rPr lang="en-GB" dirty="0"/>
              <a:t>Relative pronouns (chapter 13</a:t>
            </a:r>
            <a:r>
              <a:rPr lang="en-GB" dirty="0" smtClean="0"/>
              <a:t>) </a:t>
            </a:r>
          </a:p>
          <a:p>
            <a:r>
              <a:rPr lang="en-GB" dirty="0" err="1" smtClean="0"/>
              <a:t>attenzione</a:t>
            </a:r>
            <a:r>
              <a:rPr lang="en-GB" dirty="0" smtClean="0"/>
              <a:t> a </a:t>
            </a:r>
            <a:r>
              <a:rPr lang="en-GB" dirty="0" err="1" smtClean="0"/>
              <a:t>pagina</a:t>
            </a:r>
            <a:r>
              <a:rPr lang="en-GB" dirty="0" smtClean="0"/>
              <a:t> 219!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96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OGGI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Revision:</a:t>
            </a:r>
            <a:endParaRPr lang="en-GB" dirty="0"/>
          </a:p>
          <a:p>
            <a:r>
              <a:rPr lang="en-GB" dirty="0"/>
              <a:t>Il </a:t>
            </a:r>
            <a:r>
              <a:rPr lang="en-GB" dirty="0" err="1"/>
              <a:t>periodo</a:t>
            </a:r>
            <a:r>
              <a:rPr lang="en-GB" dirty="0"/>
              <a:t> </a:t>
            </a:r>
            <a:r>
              <a:rPr lang="en-GB" dirty="0" err="1" smtClean="0"/>
              <a:t>ipotetico</a:t>
            </a:r>
            <a:r>
              <a:rPr lang="en-GB" dirty="0" smtClean="0"/>
              <a:t>			</a:t>
            </a:r>
            <a:r>
              <a:rPr lang="en-GB" b="1" dirty="0" smtClean="0"/>
              <a:t>+ altre </a:t>
            </a:r>
            <a:r>
              <a:rPr lang="en-GB" b="1" dirty="0" err="1" smtClean="0"/>
              <a:t>classificazioni</a:t>
            </a:r>
            <a:endParaRPr lang="en-GB" b="1" dirty="0"/>
          </a:p>
          <a:p>
            <a:r>
              <a:rPr lang="en-GB" dirty="0" smtClean="0"/>
              <a:t>I 4 tempi del </a:t>
            </a:r>
            <a:r>
              <a:rPr lang="en-GB" dirty="0" err="1" smtClean="0"/>
              <a:t>congiuntivo</a:t>
            </a:r>
            <a:r>
              <a:rPr lang="en-GB" dirty="0" smtClean="0"/>
              <a:t>		</a:t>
            </a:r>
            <a:r>
              <a:rPr lang="en-GB" b="1" dirty="0" smtClean="0"/>
              <a:t>+ ‘tense sequence’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>
                <a:solidFill>
                  <a:srgbClr val="FF0000"/>
                </a:solidFill>
              </a:rPr>
              <a:t>trapassato</a:t>
            </a:r>
            <a:r>
              <a:rPr lang="en-GB" dirty="0" smtClean="0"/>
              <a:t> e le </a:t>
            </a:r>
            <a:r>
              <a:rPr lang="en-GB" dirty="0" err="1" smtClean="0">
                <a:solidFill>
                  <a:srgbClr val="FF0000"/>
                </a:solidFill>
              </a:rPr>
              <a:t>espressioni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di </a:t>
            </a:r>
            <a:r>
              <a:rPr lang="en-GB" dirty="0" err="1">
                <a:solidFill>
                  <a:srgbClr val="FF0000"/>
                </a:solidFill>
              </a:rPr>
              <a:t>anteriorità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884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</a:t>
            </a:r>
            <a:r>
              <a:rPr lang="en-GB" dirty="0" smtClean="0"/>
              <a:t> </a:t>
            </a:r>
            <a:r>
              <a:rPr lang="en-GB" dirty="0" err="1" smtClean="0"/>
              <a:t>fotocopia</a:t>
            </a:r>
            <a:r>
              <a:rPr lang="en-GB" dirty="0" smtClean="0"/>
              <a:t> (keys)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9788" y="1433384"/>
            <a:ext cx="5157787" cy="4756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 smtClean="0"/>
              <a:t>Numero</a:t>
            </a:r>
            <a:r>
              <a:rPr lang="en-GB" sz="2000" dirty="0" smtClean="0"/>
              <a:t> 1 (</a:t>
            </a:r>
            <a:r>
              <a:rPr lang="en-GB" sz="2000" dirty="0" err="1" smtClean="0">
                <a:solidFill>
                  <a:srgbClr val="FF0000"/>
                </a:solidFill>
              </a:rPr>
              <a:t>reali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 smtClean="0"/>
              <a:t>1. </a:t>
            </a:r>
            <a:r>
              <a:rPr lang="en-GB" sz="2000" dirty="0" err="1" smtClean="0"/>
              <a:t>studi</a:t>
            </a:r>
            <a:r>
              <a:rPr lang="en-GB" sz="2000" dirty="0" smtClean="0"/>
              <a:t>, </a:t>
            </a:r>
            <a:r>
              <a:rPr lang="en-GB" sz="2000" dirty="0" err="1" smtClean="0"/>
              <a:t>prendi</a:t>
            </a:r>
            <a:r>
              <a:rPr lang="en-GB" sz="2000" dirty="0" smtClean="0"/>
              <a:t>/</a:t>
            </a:r>
            <a:r>
              <a:rPr lang="en-GB" sz="2000" dirty="0" err="1" smtClean="0"/>
              <a:t>prenderai</a:t>
            </a:r>
            <a:r>
              <a:rPr lang="en-GB" sz="2000" dirty="0" smtClean="0"/>
              <a:t> 2.mangi, </a:t>
            </a:r>
            <a:r>
              <a:rPr lang="en-GB" sz="2000" dirty="0" err="1" smtClean="0"/>
              <a:t>fai</a:t>
            </a:r>
            <a:r>
              <a:rPr lang="en-GB" sz="2000" dirty="0" smtClean="0"/>
              <a:t>/</a:t>
            </a:r>
            <a:r>
              <a:rPr lang="en-GB" sz="2000" dirty="0" err="1" smtClean="0"/>
              <a:t>farai</a:t>
            </a:r>
            <a:r>
              <a:rPr lang="en-GB" sz="2000" dirty="0" smtClean="0"/>
              <a:t>      3. </a:t>
            </a:r>
            <a:r>
              <a:rPr lang="en-GB" sz="2000" dirty="0" err="1" smtClean="0"/>
              <a:t>nevica</a:t>
            </a:r>
            <a:r>
              <a:rPr lang="en-GB" sz="2000" dirty="0" smtClean="0"/>
              <a:t>, </a:t>
            </a:r>
            <a:r>
              <a:rPr lang="en-GB" sz="2000" dirty="0" err="1" smtClean="0"/>
              <a:t>giochiamo</a:t>
            </a:r>
            <a:r>
              <a:rPr lang="en-GB" sz="2000" dirty="0" smtClean="0"/>
              <a:t>/</a:t>
            </a:r>
            <a:r>
              <a:rPr lang="en-GB" sz="2000" dirty="0" err="1" smtClean="0"/>
              <a:t>giocheremo</a:t>
            </a:r>
            <a:r>
              <a:rPr lang="en-GB" sz="2000" dirty="0" smtClean="0"/>
              <a:t> 4. fa, </a:t>
            </a:r>
            <a:r>
              <a:rPr lang="en-GB" sz="2000" dirty="0" err="1" smtClean="0"/>
              <a:t>vai</a:t>
            </a:r>
            <a:r>
              <a:rPr lang="en-GB" sz="2000" dirty="0" smtClean="0"/>
              <a:t>/</a:t>
            </a:r>
            <a:r>
              <a:rPr lang="en-GB" sz="2000" dirty="0" err="1" smtClean="0"/>
              <a:t>andrai</a:t>
            </a:r>
            <a:r>
              <a:rPr lang="en-GB" sz="2000" dirty="0" smtClean="0"/>
              <a:t> 5. </a:t>
            </a:r>
            <a:r>
              <a:rPr lang="en-GB" sz="2000" dirty="0" err="1" smtClean="0"/>
              <a:t>perdi</a:t>
            </a:r>
            <a:r>
              <a:rPr lang="en-GB" sz="2000" dirty="0" smtClean="0"/>
              <a:t>, </a:t>
            </a:r>
            <a:r>
              <a:rPr lang="en-GB" sz="2000" dirty="0" err="1" smtClean="0"/>
              <a:t>finisci</a:t>
            </a:r>
            <a:r>
              <a:rPr lang="en-GB" sz="2000" dirty="0" smtClean="0"/>
              <a:t>/</a:t>
            </a:r>
            <a:r>
              <a:rPr lang="en-GB" sz="2000" dirty="0" err="1" smtClean="0"/>
              <a:t>finirai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err="1" smtClean="0"/>
              <a:t>Numero</a:t>
            </a:r>
            <a:r>
              <a:rPr lang="en-GB" sz="2000" dirty="0" smtClean="0"/>
              <a:t> 2 (</a:t>
            </a:r>
            <a:r>
              <a:rPr lang="en-GB" sz="2000" dirty="0" err="1" smtClean="0">
                <a:solidFill>
                  <a:srgbClr val="FF0000"/>
                </a:solidFill>
              </a:rPr>
              <a:t>possibili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 smtClean="0"/>
              <a:t>1. </a:t>
            </a:r>
            <a:r>
              <a:rPr lang="en-GB" sz="2000" dirty="0" err="1" smtClean="0"/>
              <a:t>avessi</a:t>
            </a:r>
            <a:r>
              <a:rPr lang="en-GB" sz="2000" dirty="0" smtClean="0"/>
              <a:t>, </a:t>
            </a:r>
            <a:r>
              <a:rPr lang="en-GB" sz="2000" dirty="0" err="1" smtClean="0"/>
              <a:t>farei</a:t>
            </a:r>
            <a:r>
              <a:rPr lang="en-GB" sz="2000" dirty="0" smtClean="0"/>
              <a:t> 2. </a:t>
            </a:r>
            <a:r>
              <a:rPr lang="en-GB" sz="2000" dirty="0" err="1" smtClean="0"/>
              <a:t>fossi</a:t>
            </a:r>
            <a:r>
              <a:rPr lang="en-GB" sz="2000" dirty="0" smtClean="0"/>
              <a:t>, </a:t>
            </a:r>
            <a:r>
              <a:rPr lang="en-GB" sz="2000" dirty="0" err="1" smtClean="0"/>
              <a:t>guadagnerei</a:t>
            </a:r>
            <a:r>
              <a:rPr lang="en-GB" sz="2000" dirty="0" smtClean="0"/>
              <a:t> 3. </a:t>
            </a:r>
            <a:r>
              <a:rPr lang="en-GB" sz="2000" dirty="0" err="1" smtClean="0"/>
              <a:t>abitassi</a:t>
            </a:r>
            <a:r>
              <a:rPr lang="en-GB" sz="2000" dirty="0" smtClean="0"/>
              <a:t>, </a:t>
            </a:r>
            <a:r>
              <a:rPr lang="en-GB" sz="2000" dirty="0" err="1" smtClean="0"/>
              <a:t>imparerei</a:t>
            </a:r>
            <a:r>
              <a:rPr lang="en-GB" sz="2000" dirty="0" smtClean="0"/>
              <a:t> 4. mi </a:t>
            </a:r>
            <a:r>
              <a:rPr lang="en-GB" sz="2000" dirty="0" err="1" smtClean="0"/>
              <a:t>ammalassi</a:t>
            </a:r>
            <a:r>
              <a:rPr lang="en-GB" sz="2000" dirty="0" smtClean="0"/>
              <a:t>, </a:t>
            </a:r>
            <a:r>
              <a:rPr lang="en-GB" sz="2000" dirty="0" err="1" smtClean="0"/>
              <a:t>chiamerei</a:t>
            </a:r>
            <a:r>
              <a:rPr lang="en-GB" sz="2000" dirty="0" smtClean="0"/>
              <a:t> 5. </a:t>
            </a:r>
            <a:r>
              <a:rPr lang="en-GB" sz="2000" dirty="0" err="1" smtClean="0"/>
              <a:t>potessi</a:t>
            </a:r>
            <a:r>
              <a:rPr lang="en-GB" sz="2000" dirty="0" smtClean="0"/>
              <a:t>, </a:t>
            </a:r>
            <a:r>
              <a:rPr lang="en-GB" sz="2000" dirty="0" err="1" smtClean="0"/>
              <a:t>inviterei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433384"/>
            <a:ext cx="5183188" cy="4756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 smtClean="0"/>
              <a:t>Numero</a:t>
            </a:r>
            <a:r>
              <a:rPr lang="en-GB" sz="2000" dirty="0" smtClean="0"/>
              <a:t> 3 (</a:t>
            </a:r>
            <a:r>
              <a:rPr lang="en-GB" sz="2000" dirty="0" err="1" smtClean="0">
                <a:solidFill>
                  <a:srgbClr val="FF0000"/>
                </a:solidFill>
              </a:rPr>
              <a:t>impossibili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 smtClean="0"/>
              <a:t>1. </a:t>
            </a:r>
            <a:r>
              <a:rPr lang="en-GB" sz="2000" dirty="0" err="1" smtClean="0"/>
              <a:t>fossi</a:t>
            </a:r>
            <a:r>
              <a:rPr lang="en-GB" sz="2000" dirty="0" smtClean="0"/>
              <a:t> </a:t>
            </a:r>
            <a:r>
              <a:rPr lang="en-GB" sz="2000" dirty="0" err="1" smtClean="0"/>
              <a:t>andato</a:t>
            </a:r>
            <a:r>
              <a:rPr lang="en-GB" sz="2000" dirty="0" smtClean="0"/>
              <a:t>, </a:t>
            </a:r>
            <a:r>
              <a:rPr lang="en-GB" sz="2000" dirty="0" err="1" smtClean="0"/>
              <a:t>avrei</a:t>
            </a:r>
            <a:r>
              <a:rPr lang="en-GB" sz="2000" dirty="0" smtClean="0"/>
              <a:t> </a:t>
            </a:r>
            <a:r>
              <a:rPr lang="en-GB" sz="2000" dirty="0" err="1" smtClean="0"/>
              <a:t>visto</a:t>
            </a:r>
            <a:r>
              <a:rPr lang="en-GB" sz="2000" dirty="0" smtClean="0"/>
              <a:t> 2. ci fosse </a:t>
            </a:r>
            <a:r>
              <a:rPr lang="en-GB" sz="2000" dirty="0" err="1" smtClean="0"/>
              <a:t>stato</a:t>
            </a:r>
            <a:r>
              <a:rPr lang="en-GB" sz="2000" dirty="0" smtClean="0"/>
              <a:t>, mi </a:t>
            </a:r>
            <a:r>
              <a:rPr lang="en-GB" sz="2000" dirty="0" err="1" smtClean="0"/>
              <a:t>sarei</a:t>
            </a:r>
            <a:r>
              <a:rPr lang="en-GB" sz="2000" dirty="0" smtClean="0"/>
              <a:t> </a:t>
            </a:r>
            <a:r>
              <a:rPr lang="en-GB" sz="2000" dirty="0" err="1" smtClean="0"/>
              <a:t>abbronzato</a:t>
            </a:r>
            <a:r>
              <a:rPr lang="en-GB" sz="2000" dirty="0" smtClean="0"/>
              <a:t> 3. </a:t>
            </a:r>
            <a:r>
              <a:rPr lang="en-GB" sz="2000" dirty="0" err="1" smtClean="0"/>
              <a:t>fossi</a:t>
            </a:r>
            <a:r>
              <a:rPr lang="en-GB" sz="2000" dirty="0" smtClean="0"/>
              <a:t> </a:t>
            </a:r>
            <a:r>
              <a:rPr lang="en-GB" sz="2000" dirty="0" err="1" smtClean="0"/>
              <a:t>stato</a:t>
            </a:r>
            <a:r>
              <a:rPr lang="en-GB" sz="2000" dirty="0" smtClean="0"/>
              <a:t>, </a:t>
            </a:r>
            <a:r>
              <a:rPr lang="en-GB" sz="2000" dirty="0" err="1" smtClean="0"/>
              <a:t>sarei</a:t>
            </a:r>
            <a:r>
              <a:rPr lang="en-GB" sz="2000" dirty="0" smtClean="0"/>
              <a:t> </a:t>
            </a:r>
            <a:r>
              <a:rPr lang="en-GB" sz="2000" dirty="0" err="1" smtClean="0"/>
              <a:t>stato</a:t>
            </a:r>
            <a:r>
              <a:rPr lang="en-GB" sz="2000" dirty="0" smtClean="0"/>
              <a:t> 4.avessi </a:t>
            </a:r>
            <a:r>
              <a:rPr lang="en-GB" sz="2000" dirty="0" err="1" smtClean="0"/>
              <a:t>mangiato</a:t>
            </a:r>
            <a:r>
              <a:rPr lang="en-GB" sz="2000" dirty="0" smtClean="0"/>
              <a:t>, </a:t>
            </a:r>
            <a:r>
              <a:rPr lang="en-GB" sz="2000" dirty="0" err="1" smtClean="0"/>
              <a:t>avrei</a:t>
            </a:r>
            <a:r>
              <a:rPr lang="en-GB" sz="2000" dirty="0" smtClean="0"/>
              <a:t> </a:t>
            </a:r>
            <a:r>
              <a:rPr lang="en-GB" sz="2000" dirty="0" err="1" smtClean="0"/>
              <a:t>digerito</a:t>
            </a:r>
            <a:r>
              <a:rPr lang="en-GB" sz="2000" dirty="0" smtClean="0"/>
              <a:t> 5. non </a:t>
            </a:r>
            <a:r>
              <a:rPr lang="en-GB" sz="2000" dirty="0" err="1" smtClean="0"/>
              <a:t>si</a:t>
            </a:r>
            <a:r>
              <a:rPr lang="en-GB" sz="2000" dirty="0" smtClean="0"/>
              <a:t> fosse </a:t>
            </a:r>
            <a:r>
              <a:rPr lang="en-GB" sz="2000" dirty="0" err="1" smtClean="0"/>
              <a:t>comportato</a:t>
            </a:r>
            <a:r>
              <a:rPr lang="en-GB" sz="2000" dirty="0" smtClean="0"/>
              <a:t>, non </a:t>
            </a:r>
            <a:r>
              <a:rPr lang="en-GB" sz="2000" dirty="0" err="1" smtClean="0"/>
              <a:t>sarebbe</a:t>
            </a:r>
            <a:r>
              <a:rPr lang="en-GB" sz="2000" dirty="0" smtClean="0"/>
              <a:t> </a:t>
            </a:r>
            <a:r>
              <a:rPr lang="en-GB" sz="2000" dirty="0" err="1" smtClean="0"/>
              <a:t>stato</a:t>
            </a:r>
            <a:r>
              <a:rPr lang="en-GB" sz="2000" dirty="0" smtClean="0"/>
              <a:t> </a:t>
            </a:r>
            <a:r>
              <a:rPr lang="en-GB" sz="2000" dirty="0" err="1" smtClean="0"/>
              <a:t>punito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err="1" smtClean="0"/>
              <a:t>Numero</a:t>
            </a:r>
            <a:r>
              <a:rPr lang="en-GB" sz="2000" dirty="0" smtClean="0"/>
              <a:t> 4 (</a:t>
            </a:r>
            <a:r>
              <a:rPr lang="en-GB" sz="2000" dirty="0" err="1" smtClean="0"/>
              <a:t>correzioni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 smtClean="0"/>
              <a:t>1. </a:t>
            </a:r>
            <a:r>
              <a:rPr lang="en-GB" sz="2000" dirty="0" err="1" smtClean="0"/>
              <a:t>studiassi</a:t>
            </a:r>
            <a:r>
              <a:rPr lang="en-GB" sz="2000" dirty="0" smtClean="0"/>
              <a:t> 2. </a:t>
            </a:r>
            <a:r>
              <a:rPr lang="en-GB" sz="2000" dirty="0" err="1" smtClean="0"/>
              <a:t>avessi</a:t>
            </a:r>
            <a:r>
              <a:rPr lang="en-GB" sz="2000" dirty="0" smtClean="0"/>
              <a:t> </a:t>
            </a:r>
            <a:r>
              <a:rPr lang="en-GB" sz="2000" dirty="0" err="1" smtClean="0"/>
              <a:t>studiato</a:t>
            </a:r>
            <a:r>
              <a:rPr lang="en-GB" sz="2000" dirty="0" smtClean="0"/>
              <a:t>, </a:t>
            </a:r>
            <a:r>
              <a:rPr lang="en-GB" sz="2000" dirty="0" err="1" smtClean="0"/>
              <a:t>sarei</a:t>
            </a:r>
            <a:r>
              <a:rPr lang="en-GB" sz="2000" dirty="0" smtClean="0"/>
              <a:t> </a:t>
            </a:r>
            <a:r>
              <a:rPr lang="en-GB" sz="2000" dirty="0" err="1" smtClean="0"/>
              <a:t>stato</a:t>
            </a:r>
            <a:r>
              <a:rPr lang="en-GB" sz="2000" dirty="0" smtClean="0"/>
              <a:t> 3. mi </a:t>
            </a:r>
            <a:r>
              <a:rPr lang="en-GB" sz="2000" dirty="0" err="1" smtClean="0"/>
              <a:t>avessi</a:t>
            </a:r>
            <a:r>
              <a:rPr lang="en-GB" sz="2000" dirty="0" smtClean="0"/>
              <a:t> </a:t>
            </a:r>
            <a:r>
              <a:rPr lang="en-GB" sz="2000" dirty="0" err="1" smtClean="0"/>
              <a:t>telefonato</a:t>
            </a:r>
            <a:r>
              <a:rPr lang="en-GB" sz="2000" dirty="0" smtClean="0"/>
              <a:t>, </a:t>
            </a:r>
            <a:r>
              <a:rPr lang="en-GB" sz="2000" dirty="0" err="1" smtClean="0"/>
              <a:t>sarei</a:t>
            </a:r>
            <a:r>
              <a:rPr lang="en-GB" sz="2000" dirty="0" smtClean="0"/>
              <a:t> </a:t>
            </a:r>
            <a:r>
              <a:rPr lang="en-GB" sz="2000" dirty="0" err="1" smtClean="0"/>
              <a:t>venuto</a:t>
            </a:r>
            <a:r>
              <a:rPr lang="en-GB" sz="2000" dirty="0" smtClean="0"/>
              <a:t> 4. </a:t>
            </a:r>
            <a:r>
              <a:rPr lang="en-GB" sz="2000" dirty="0" err="1" smtClean="0"/>
              <a:t>avessi</a:t>
            </a:r>
            <a:r>
              <a:rPr lang="en-GB" sz="2000" dirty="0" smtClean="0"/>
              <a:t>, mi </a:t>
            </a:r>
            <a:r>
              <a:rPr lang="en-GB" sz="2000" dirty="0" err="1" smtClean="0"/>
              <a:t>comprerei</a:t>
            </a:r>
            <a:r>
              <a:rPr lang="en-GB" sz="2000" dirty="0" smtClean="0"/>
              <a:t> 5. </a:t>
            </a:r>
            <a:r>
              <a:rPr lang="en-GB" sz="2000" dirty="0" err="1" smtClean="0"/>
              <a:t>andrebbe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err="1" smtClean="0"/>
              <a:t>Numero</a:t>
            </a:r>
            <a:r>
              <a:rPr lang="en-GB" sz="2000" dirty="0" smtClean="0"/>
              <a:t> 5: 1a, 2f, 3a, 4b, 5c, 6d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71306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99650"/>
            <a:ext cx="10515600" cy="1325563"/>
          </a:xfrm>
        </p:spPr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periodo</a:t>
            </a:r>
            <a:r>
              <a:rPr lang="en-GB" dirty="0" smtClean="0"/>
              <a:t> </a:t>
            </a:r>
            <a:r>
              <a:rPr lang="en-GB" dirty="0" err="1" smtClean="0"/>
              <a:t>ipotetico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82" y="1009836"/>
            <a:ext cx="10515600" cy="4351338"/>
          </a:xfrm>
        </p:spPr>
        <p:txBody>
          <a:bodyPr/>
          <a:lstStyle/>
          <a:p>
            <a:r>
              <a:rPr lang="en-GB" dirty="0" smtClean="0"/>
              <a:t>Primo </a:t>
            </a:r>
            <a:r>
              <a:rPr lang="en-GB" dirty="0" err="1" smtClean="0"/>
              <a:t>tipo</a:t>
            </a:r>
            <a:r>
              <a:rPr lang="en-GB" dirty="0" smtClean="0"/>
              <a:t> - </a:t>
            </a:r>
            <a:r>
              <a:rPr lang="en-GB" dirty="0" err="1" smtClean="0"/>
              <a:t>realtà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vieni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	ti </a:t>
            </a:r>
            <a:r>
              <a:rPr lang="en-GB" dirty="0" err="1" smtClean="0"/>
              <a:t>invito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Secondo </a:t>
            </a:r>
            <a:r>
              <a:rPr lang="en-GB" dirty="0" err="1" smtClean="0"/>
              <a:t>tipo</a:t>
            </a:r>
            <a:r>
              <a:rPr lang="en-GB" dirty="0" smtClean="0"/>
              <a:t> - </a:t>
            </a:r>
            <a:r>
              <a:rPr lang="en-GB" dirty="0" err="1" smtClean="0"/>
              <a:t>possibilità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venissi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	</a:t>
            </a: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inviterei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Terzo</a:t>
            </a:r>
            <a:r>
              <a:rPr lang="en-GB" dirty="0" smtClean="0"/>
              <a:t> </a:t>
            </a:r>
            <a:r>
              <a:rPr lang="en-GB" dirty="0" err="1" smtClean="0"/>
              <a:t>tipo</a:t>
            </a:r>
            <a:r>
              <a:rPr lang="en-GB" dirty="0" smtClean="0"/>
              <a:t> – </a:t>
            </a:r>
            <a:r>
              <a:rPr lang="en-GB" dirty="0" err="1"/>
              <a:t>i</a:t>
            </a:r>
            <a:r>
              <a:rPr lang="en-GB" dirty="0" err="1" smtClean="0"/>
              <a:t>mpossibilità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fossi</a:t>
            </a:r>
            <a:r>
              <a:rPr lang="en-GB" dirty="0" smtClean="0"/>
              <a:t> </a:t>
            </a:r>
            <a:r>
              <a:rPr lang="en-GB" dirty="0" err="1" smtClean="0"/>
              <a:t>venuto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ti </a:t>
            </a:r>
            <a:r>
              <a:rPr lang="en-GB" dirty="0" err="1" smtClean="0"/>
              <a:t>avrei</a:t>
            </a:r>
            <a:r>
              <a:rPr lang="en-GB" dirty="0" smtClean="0"/>
              <a:t> </a:t>
            </a:r>
            <a:r>
              <a:rPr lang="en-GB" dirty="0" err="1" smtClean="0"/>
              <a:t>invitato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48930" y="3410465"/>
            <a:ext cx="260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imperfetto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30977" y="3410465"/>
            <a:ext cx="2503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8378" y="4882146"/>
            <a:ext cx="257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trapassato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0977" y="5003514"/>
            <a:ext cx="238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44216" y="664248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REVISION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288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ci sono </a:t>
            </a:r>
            <a:r>
              <a:rPr lang="en-GB" dirty="0" err="1" smtClean="0"/>
              <a:t>anche</a:t>
            </a:r>
            <a:r>
              <a:rPr lang="en-GB" dirty="0" smtClean="0"/>
              <a:t> altre </a:t>
            </a:r>
            <a:r>
              <a:rPr lang="en-GB" dirty="0" err="1" smtClean="0"/>
              <a:t>combinazioni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02" y="1454922"/>
            <a:ext cx="1145059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 smtClean="0"/>
              <a:t>se </a:t>
            </a:r>
            <a:r>
              <a:rPr lang="it-IT" sz="3200" dirty="0">
                <a:solidFill>
                  <a:srgbClr val="FF0000"/>
                </a:solidFill>
              </a:rPr>
              <a:t>fossi</a:t>
            </a:r>
            <a:r>
              <a:rPr lang="it-IT" sz="3200" dirty="0"/>
              <a:t> </a:t>
            </a:r>
            <a:r>
              <a:rPr lang="it-IT" sz="3200" dirty="0" smtClean="0"/>
              <a:t>ricco </a:t>
            </a:r>
            <a:r>
              <a:rPr lang="it-IT" sz="3200" dirty="0"/>
              <a:t>ti </a:t>
            </a:r>
            <a:r>
              <a:rPr lang="it-IT" sz="3200" dirty="0">
                <a:solidFill>
                  <a:srgbClr val="FF0000"/>
                </a:solidFill>
              </a:rPr>
              <a:t>comprerei</a:t>
            </a:r>
            <a:r>
              <a:rPr lang="it-IT" sz="3200" dirty="0"/>
              <a:t> una macchina</a:t>
            </a:r>
          </a:p>
          <a:p>
            <a:pPr marL="0" indent="0">
              <a:buNone/>
            </a:pPr>
            <a:r>
              <a:rPr lang="it-IT" sz="3200" dirty="0" smtClean="0"/>
              <a:t>se </a:t>
            </a:r>
            <a:r>
              <a:rPr lang="it-IT" sz="3200" dirty="0">
                <a:solidFill>
                  <a:schemeClr val="accent6">
                    <a:lumMod val="75000"/>
                  </a:schemeClr>
                </a:solidFill>
              </a:rPr>
              <a:t>fossi stato </a:t>
            </a:r>
            <a:r>
              <a:rPr lang="it-IT" sz="3200" dirty="0" smtClean="0"/>
              <a:t>ricco </a:t>
            </a:r>
            <a:r>
              <a:rPr lang="it-IT" sz="3200" dirty="0"/>
              <a:t>ti </a:t>
            </a:r>
            <a:r>
              <a:rPr lang="it-IT" sz="3200" dirty="0">
                <a:solidFill>
                  <a:schemeClr val="accent6">
                    <a:lumMod val="75000"/>
                  </a:schemeClr>
                </a:solidFill>
              </a:rPr>
              <a:t>avrei comprato </a:t>
            </a:r>
            <a:r>
              <a:rPr lang="it-IT" sz="3200" dirty="0"/>
              <a:t>una </a:t>
            </a:r>
            <a:r>
              <a:rPr lang="it-IT" sz="3200" dirty="0" smtClean="0"/>
              <a:t>macchina</a:t>
            </a:r>
          </a:p>
          <a:p>
            <a:pPr marL="0" indent="0">
              <a:buNone/>
            </a:pPr>
            <a:r>
              <a:rPr lang="it-IT" sz="3200" dirty="0"/>
              <a:t>se </a:t>
            </a:r>
            <a:r>
              <a:rPr lang="it-IT" sz="3200" dirty="0">
                <a:solidFill>
                  <a:srgbClr val="FF0000"/>
                </a:solidFill>
              </a:rPr>
              <a:t>fossi</a:t>
            </a:r>
            <a:r>
              <a:rPr lang="it-IT" sz="3200" dirty="0"/>
              <a:t> ricco ti </a:t>
            </a:r>
            <a:r>
              <a:rPr lang="it-IT" sz="3200" dirty="0">
                <a:solidFill>
                  <a:schemeClr val="accent6">
                    <a:lumMod val="75000"/>
                  </a:schemeClr>
                </a:solidFill>
              </a:rPr>
              <a:t>avrei </a:t>
            </a:r>
            <a:r>
              <a:rPr lang="it-IT" sz="3200" dirty="0"/>
              <a:t>già</a:t>
            </a:r>
            <a:r>
              <a:rPr lang="it-IT" sz="3200" dirty="0">
                <a:solidFill>
                  <a:schemeClr val="accent6">
                    <a:lumMod val="75000"/>
                  </a:schemeClr>
                </a:solidFill>
              </a:rPr>
              <a:t> comprato </a:t>
            </a:r>
            <a:r>
              <a:rPr lang="it-IT" sz="3200" dirty="0"/>
              <a:t>una macchina</a:t>
            </a:r>
          </a:p>
          <a:p>
            <a:pPr marL="0" indent="0">
              <a:buNone/>
            </a:pPr>
            <a:endParaRPr lang="it-IT" sz="3200" dirty="0" smtClean="0"/>
          </a:p>
          <a:p>
            <a:pPr marL="0" indent="0">
              <a:buNone/>
            </a:pPr>
            <a:r>
              <a:rPr lang="it-IT" sz="3200" dirty="0" smtClean="0"/>
              <a:t>se </a:t>
            </a:r>
            <a:r>
              <a:rPr lang="it-IT" sz="3200" dirty="0" smtClean="0">
                <a:solidFill>
                  <a:srgbClr val="FF0000"/>
                </a:solidFill>
              </a:rPr>
              <a:t>prendessimo</a:t>
            </a:r>
            <a:r>
              <a:rPr lang="it-IT" sz="3200" dirty="0" smtClean="0"/>
              <a:t> il treno alle 8, </a:t>
            </a:r>
            <a:r>
              <a:rPr lang="it-IT" sz="3200" dirty="0" smtClean="0">
                <a:solidFill>
                  <a:srgbClr val="FF0000"/>
                </a:solidFill>
              </a:rPr>
              <a:t>arrivemmo</a:t>
            </a:r>
            <a:r>
              <a:rPr lang="it-IT" sz="3200" dirty="0" smtClean="0"/>
              <a:t> a Napoli in orario</a:t>
            </a:r>
          </a:p>
          <a:p>
            <a:pPr marL="0" indent="0">
              <a:buNone/>
            </a:pPr>
            <a:r>
              <a:rPr lang="it-IT" sz="3200" dirty="0" smtClean="0"/>
              <a:t>se </a:t>
            </a:r>
            <a:r>
              <a:rPr lang="it-IT" sz="3200" dirty="0" smtClean="0">
                <a:solidFill>
                  <a:schemeClr val="accent6">
                    <a:lumMod val="75000"/>
                  </a:schemeClr>
                </a:solidFill>
              </a:rPr>
              <a:t>avessimo preso </a:t>
            </a:r>
            <a:r>
              <a:rPr lang="it-IT" sz="3200" dirty="0" smtClean="0"/>
              <a:t>il treno alle 8, </a:t>
            </a:r>
            <a:r>
              <a:rPr lang="it-IT" sz="3200" dirty="0" smtClean="0">
                <a:solidFill>
                  <a:schemeClr val="accent6">
                    <a:lumMod val="75000"/>
                  </a:schemeClr>
                </a:solidFill>
              </a:rPr>
              <a:t>saremmo arrivati </a:t>
            </a:r>
            <a:r>
              <a:rPr lang="it-IT" sz="3200" dirty="0" smtClean="0"/>
              <a:t>a Napoli in orario</a:t>
            </a:r>
            <a:endParaRPr lang="it-IT" sz="3200" dirty="0"/>
          </a:p>
          <a:p>
            <a:pPr marL="0" indent="0">
              <a:buNone/>
            </a:pPr>
            <a:r>
              <a:rPr lang="it-IT" sz="3200" dirty="0"/>
              <a:t>se </a:t>
            </a:r>
            <a:r>
              <a:rPr lang="it-IT" sz="3200" dirty="0">
                <a:solidFill>
                  <a:schemeClr val="accent6">
                    <a:lumMod val="75000"/>
                  </a:schemeClr>
                </a:solidFill>
              </a:rPr>
              <a:t>avessimo preso </a:t>
            </a:r>
            <a:r>
              <a:rPr lang="it-IT" sz="3200" dirty="0"/>
              <a:t>il treno alle </a:t>
            </a:r>
            <a:r>
              <a:rPr lang="it-IT" sz="3200" dirty="0" smtClean="0"/>
              <a:t>8, </a:t>
            </a:r>
            <a:r>
              <a:rPr lang="it-IT" sz="3200" dirty="0">
                <a:solidFill>
                  <a:srgbClr val="FF0000"/>
                </a:solidFill>
              </a:rPr>
              <a:t>saremmo</a:t>
            </a:r>
            <a:r>
              <a:rPr lang="it-IT" sz="3200" dirty="0"/>
              <a:t> </a:t>
            </a:r>
            <a:r>
              <a:rPr lang="it-IT" sz="3200" dirty="0" smtClean="0"/>
              <a:t>gi</a:t>
            </a:r>
            <a:r>
              <a:rPr lang="it-IT" sz="3200" dirty="0"/>
              <a:t>à</a:t>
            </a:r>
            <a:r>
              <a:rPr lang="it-IT" sz="3200" dirty="0" smtClean="0"/>
              <a:t> a Napoli</a:t>
            </a:r>
            <a:endParaRPr lang="it-IT" sz="3200" dirty="0"/>
          </a:p>
          <a:p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47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5383" y="197708"/>
            <a:ext cx="7153591" cy="59792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17212" y="1433009"/>
            <a:ext cx="1804086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Da http://www.</a:t>
            </a:r>
            <a:r>
              <a:rPr lang="en-GB" dirty="0">
                <a:solidFill>
                  <a:srgbClr val="FF0000"/>
                </a:solidFill>
              </a:rPr>
              <a:t>loescher</a:t>
            </a:r>
            <a:r>
              <a:rPr lang="en-GB" dirty="0"/>
              <a:t>.it/download/innovando/itastra/Scheda40_PeriodoIpotetico.pdf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545383" y="683741"/>
            <a:ext cx="1115439" cy="47779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545382" y="3430352"/>
            <a:ext cx="1115439" cy="47779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483599" y="5251622"/>
            <a:ext cx="1115439" cy="47779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378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4 tempi del </a:t>
            </a:r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/>
              <a:t>faccia</a:t>
            </a:r>
            <a:r>
              <a:rPr lang="en-GB" dirty="0" smtClean="0"/>
              <a:t>           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presente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/>
              <a:t>a</a:t>
            </a:r>
            <a:r>
              <a:rPr lang="en-GB" dirty="0" err="1" smtClean="0"/>
              <a:t>bbia</a:t>
            </a:r>
            <a:r>
              <a:rPr lang="en-GB" dirty="0" smtClean="0"/>
              <a:t> </a:t>
            </a:r>
            <a:r>
              <a:rPr lang="en-GB" dirty="0" err="1" smtClean="0"/>
              <a:t>fatto</a:t>
            </a:r>
            <a:r>
              <a:rPr lang="en-GB" dirty="0" smtClean="0"/>
              <a:t>  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 smtClean="0"/>
              <a:t>facesse</a:t>
            </a:r>
            <a:r>
              <a:rPr lang="en-GB" dirty="0" smtClean="0"/>
              <a:t>        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imperfetto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/>
              <a:t>a</a:t>
            </a:r>
            <a:r>
              <a:rPr lang="en-GB" dirty="0" err="1" smtClean="0"/>
              <a:t>vesse</a:t>
            </a:r>
            <a:r>
              <a:rPr lang="en-GB" dirty="0" smtClean="0"/>
              <a:t> </a:t>
            </a:r>
            <a:r>
              <a:rPr lang="en-GB" dirty="0" err="1" smtClean="0"/>
              <a:t>fatto</a:t>
            </a:r>
            <a:r>
              <a:rPr lang="en-GB" dirty="0" smtClean="0"/>
              <a:t>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trapassato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124161" y="3169376"/>
            <a:ext cx="5119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Ausiliare</a:t>
            </a:r>
            <a:r>
              <a:rPr lang="en-GB" dirty="0" smtClean="0"/>
              <a:t> al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presente</a:t>
            </a:r>
            <a:r>
              <a:rPr lang="en-GB" dirty="0" smtClean="0"/>
              <a:t> + </a:t>
            </a:r>
            <a:r>
              <a:rPr lang="en-GB" dirty="0" err="1" smtClean="0"/>
              <a:t>participio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259783" y="5217688"/>
            <a:ext cx="529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Ausiliare</a:t>
            </a:r>
            <a:r>
              <a:rPr lang="en-GB" dirty="0" smtClean="0"/>
              <a:t> al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imperfetto</a:t>
            </a:r>
            <a:r>
              <a:rPr lang="en-GB" dirty="0" smtClean="0"/>
              <a:t> + </a:t>
            </a:r>
            <a:r>
              <a:rPr lang="en-GB" dirty="0" err="1" smtClean="0"/>
              <a:t>participio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4036" y="313810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REVISION</a:t>
            </a:r>
            <a:endParaRPr lang="en-GB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03659" y="4178143"/>
            <a:ext cx="4091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ATTENZIONE! </a:t>
            </a:r>
            <a:r>
              <a:rPr lang="en-GB" sz="2000" b="1" dirty="0" err="1" smtClean="0">
                <a:solidFill>
                  <a:srgbClr val="FF0000"/>
                </a:solidFill>
              </a:rPr>
              <a:t>Forme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irregolari</a:t>
            </a:r>
            <a:r>
              <a:rPr lang="en-GB" sz="2000" b="1" dirty="0" smtClean="0">
                <a:solidFill>
                  <a:srgbClr val="FF0000"/>
                </a:solidFill>
              </a:rPr>
              <a:t> p. 382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44216" y="664248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REVISION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58883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8989" y="1619680"/>
            <a:ext cx="10515600" cy="4351338"/>
          </a:xfrm>
        </p:spPr>
        <p:txBody>
          <a:bodyPr/>
          <a:lstStyle/>
          <a:p>
            <a:endParaRPr lang="it-IT" dirty="0"/>
          </a:p>
          <a:p>
            <a:endParaRPr lang="it-IT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348152" y="280086"/>
            <a:ext cx="410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</a:rPr>
              <a:t>Congiuntivo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presente</a:t>
            </a:r>
            <a:r>
              <a:rPr lang="en-GB" sz="2400" dirty="0" smtClean="0">
                <a:solidFill>
                  <a:srgbClr val="FF0000"/>
                </a:solidFill>
              </a:rPr>
              <a:t> e </a:t>
            </a:r>
            <a:r>
              <a:rPr lang="en-GB" sz="2400" dirty="0" err="1" smtClean="0">
                <a:solidFill>
                  <a:srgbClr val="FF0000"/>
                </a:solidFill>
              </a:rPr>
              <a:t>passato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2" y="741751"/>
            <a:ext cx="9058275" cy="2762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56951" y="4058764"/>
            <a:ext cx="9775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Tense sequence con i </a:t>
            </a:r>
            <a:r>
              <a:rPr lang="en-GB" sz="3600" dirty="0" err="1" smtClean="0"/>
              <a:t>congiuntivi</a:t>
            </a:r>
            <a:r>
              <a:rPr lang="en-GB" sz="3600" dirty="0" smtClean="0"/>
              <a:t> (1)              p. 391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571470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48152" y="280086"/>
            <a:ext cx="4684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</a:rPr>
              <a:t>Congiuntivo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imperfetto</a:t>
            </a:r>
            <a:r>
              <a:rPr lang="en-GB" sz="2400" dirty="0" smtClean="0">
                <a:solidFill>
                  <a:srgbClr val="FF0000"/>
                </a:solidFill>
              </a:rPr>
              <a:t> e </a:t>
            </a:r>
            <a:r>
              <a:rPr lang="en-GB" sz="2400" dirty="0" err="1" smtClean="0">
                <a:solidFill>
                  <a:srgbClr val="FF0000"/>
                </a:solidFill>
              </a:rPr>
              <a:t>trapassato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45" y="756545"/>
            <a:ext cx="9763125" cy="259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09815" y="4319893"/>
            <a:ext cx="9547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Tense sequence con i </a:t>
            </a:r>
            <a:r>
              <a:rPr lang="en-GB" sz="3600" dirty="0" err="1" smtClean="0"/>
              <a:t>congiuntivi</a:t>
            </a:r>
            <a:r>
              <a:rPr lang="en-GB" sz="3600" dirty="0" smtClean="0"/>
              <a:t> (2)              p. 392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61451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686</Words>
  <Application>Microsoft Office PowerPoint</Application>
  <PresentationFormat>Widescreen</PresentationFormat>
  <Paragraphs>159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Past tenses (III)</vt:lpstr>
      <vt:lpstr>OGGI</vt:lpstr>
      <vt:lpstr>Esercizi fotocopia (keys)</vt:lpstr>
      <vt:lpstr>Il periodo ipotetico </vt:lpstr>
      <vt:lpstr>… ci sono anche altre combinazioni:</vt:lpstr>
      <vt:lpstr>PowerPoint Presentation</vt:lpstr>
      <vt:lpstr>I 4 tempi del congiuntivo</vt:lpstr>
      <vt:lpstr>PowerPoint Presentation</vt:lpstr>
      <vt:lpstr>PowerPoint Presentation</vt:lpstr>
      <vt:lpstr>Trapassato prossimo   p.319-322</vt:lpstr>
      <vt:lpstr>I tempi del passato – tense sequence      p.329</vt:lpstr>
      <vt:lpstr>I tempi del passato – tense sequence      p.329</vt:lpstr>
      <vt:lpstr>La posteriorità</vt:lpstr>
      <vt:lpstr>La posteriorità</vt:lpstr>
      <vt:lpstr>La posteriorità</vt:lpstr>
      <vt:lpstr>La posteriorità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121</cp:revision>
  <cp:lastPrinted>2017-01-23T13:41:08Z</cp:lastPrinted>
  <dcterms:created xsi:type="dcterms:W3CDTF">2015-10-18T18:15:27Z</dcterms:created>
  <dcterms:modified xsi:type="dcterms:W3CDTF">2017-01-23T13:49:03Z</dcterms:modified>
</cp:coreProperties>
</file>