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315" r:id="rId3"/>
    <p:sldId id="316" r:id="rId4"/>
    <p:sldId id="319" r:id="rId5"/>
    <p:sldId id="314" r:id="rId6"/>
    <p:sldId id="311" r:id="rId7"/>
    <p:sldId id="312" r:id="rId8"/>
    <p:sldId id="318" r:id="rId9"/>
    <p:sldId id="305" r:id="rId10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909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2"/>
            <a:ext cx="2971800" cy="49909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7"/>
            <a:ext cx="2971800" cy="49909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7"/>
            <a:ext cx="2971800" cy="49909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435" y="1059610"/>
            <a:ext cx="10381129" cy="2387600"/>
          </a:xfrm>
        </p:spPr>
        <p:txBody>
          <a:bodyPr>
            <a:normAutofit/>
          </a:bodyPr>
          <a:lstStyle/>
          <a:p>
            <a:r>
              <a:rPr lang="en-GB" sz="4800" dirty="0" smtClean="0"/>
              <a:t>Il </a:t>
            </a:r>
            <a:r>
              <a:rPr lang="en-GB" sz="4800" dirty="0" err="1" smtClean="0"/>
              <a:t>passivo</a:t>
            </a:r>
            <a:r>
              <a:rPr lang="en-GB" sz="4800" dirty="0" smtClean="0"/>
              <a:t> e </a:t>
            </a:r>
            <a:r>
              <a:rPr lang="en-GB" sz="4800" dirty="0" err="1" smtClean="0"/>
              <a:t>altri</a:t>
            </a:r>
            <a:r>
              <a:rPr lang="en-GB" sz="4800" dirty="0" smtClean="0"/>
              <a:t> </a:t>
            </a:r>
            <a:r>
              <a:rPr lang="en-GB" sz="4800" dirty="0" err="1" smtClean="0"/>
              <a:t>costrutti</a:t>
            </a:r>
            <a:endParaRPr lang="it-IT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2, week 5</a:t>
            </a:r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Oggi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[Revision: </a:t>
            </a:r>
            <a:r>
              <a:rPr lang="en-GB" dirty="0" err="1" smtClean="0"/>
              <a:t>frasi</a:t>
            </a:r>
            <a:r>
              <a:rPr lang="en-GB" dirty="0" smtClean="0"/>
              <a:t> relative]</a:t>
            </a:r>
          </a:p>
          <a:p>
            <a:pPr marL="0" indent="0">
              <a:buNone/>
            </a:pPr>
            <a:endParaRPr lang="en-GB" dirty="0"/>
          </a:p>
          <a:p>
            <a:pPr>
              <a:buFontTx/>
              <a:buChar char="-"/>
            </a:pPr>
            <a:r>
              <a:rPr lang="en-GB" dirty="0" smtClean="0"/>
              <a:t>Il </a:t>
            </a:r>
            <a:r>
              <a:rPr lang="en-GB" dirty="0" err="1" smtClean="0"/>
              <a:t>passivo</a:t>
            </a:r>
            <a:r>
              <a:rPr lang="en-GB" dirty="0" smtClean="0"/>
              <a:t> e le </a:t>
            </a:r>
            <a:r>
              <a:rPr lang="en-GB" dirty="0" err="1" smtClean="0"/>
              <a:t>forme</a:t>
            </a:r>
            <a:r>
              <a:rPr lang="en-GB" dirty="0" smtClean="0"/>
              <a:t> passive</a:t>
            </a:r>
          </a:p>
          <a:p>
            <a:pPr>
              <a:buFontTx/>
              <a:buChar char="-"/>
            </a:pPr>
            <a:r>
              <a:rPr lang="en-GB" dirty="0" err="1" smtClean="0">
                <a:solidFill>
                  <a:srgbClr val="FF0000"/>
                </a:solidFill>
              </a:rPr>
              <a:t>si</a:t>
            </a:r>
            <a:r>
              <a:rPr lang="en-GB" dirty="0" smtClean="0"/>
              <a:t> </a:t>
            </a:r>
            <a:r>
              <a:rPr lang="en-GB" dirty="0" err="1" smtClean="0"/>
              <a:t>passivante</a:t>
            </a:r>
            <a:r>
              <a:rPr lang="en-GB" dirty="0" smtClean="0"/>
              <a:t> VS </a:t>
            </a:r>
            <a:r>
              <a:rPr lang="en-GB" dirty="0" err="1" smtClean="0">
                <a:solidFill>
                  <a:srgbClr val="FF0000"/>
                </a:solidFill>
              </a:rPr>
              <a:t>si</a:t>
            </a:r>
            <a:r>
              <a:rPr lang="en-GB" dirty="0" smtClean="0"/>
              <a:t> </a:t>
            </a:r>
            <a:r>
              <a:rPr lang="en-GB" dirty="0" err="1" smtClean="0"/>
              <a:t>impersonale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830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265" y="252198"/>
            <a:ext cx="1123847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Il </a:t>
            </a:r>
            <a:r>
              <a:rPr lang="en-GB" dirty="0" err="1" smtClean="0"/>
              <a:t>ragazzi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____</a:t>
            </a:r>
            <a:r>
              <a:rPr lang="en-GB" dirty="0" smtClean="0"/>
              <a:t> </a:t>
            </a:r>
            <a:r>
              <a:rPr lang="en-GB" dirty="0" smtClean="0"/>
              <a:t>non </a:t>
            </a:r>
            <a:r>
              <a:rPr lang="en-GB" dirty="0" err="1" smtClean="0"/>
              <a:t>hanno</a:t>
            </a:r>
            <a:r>
              <a:rPr lang="en-GB" dirty="0" smtClean="0"/>
              <a:t> </a:t>
            </a:r>
            <a:r>
              <a:rPr lang="en-GB" dirty="0" err="1" smtClean="0"/>
              <a:t>pagato</a:t>
            </a:r>
            <a:r>
              <a:rPr lang="en-GB" dirty="0" smtClean="0"/>
              <a:t> il </a:t>
            </a:r>
            <a:r>
              <a:rPr lang="en-GB" dirty="0" err="1" smtClean="0"/>
              <a:t>biglietto</a:t>
            </a:r>
            <a:r>
              <a:rPr lang="en-GB" dirty="0" smtClean="0"/>
              <a:t> non </a:t>
            </a:r>
            <a:r>
              <a:rPr lang="en-GB" dirty="0" err="1" smtClean="0"/>
              <a:t>possono</a:t>
            </a:r>
            <a:r>
              <a:rPr lang="en-GB" dirty="0" smtClean="0"/>
              <a:t> </a:t>
            </a:r>
            <a:r>
              <a:rPr lang="en-GB" dirty="0" err="1" smtClean="0"/>
              <a:t>entrare</a:t>
            </a:r>
            <a:r>
              <a:rPr lang="en-GB" dirty="0" smtClean="0"/>
              <a:t> al cinema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Dove vive lo </a:t>
            </a:r>
            <a:r>
              <a:rPr lang="en-GB" dirty="0" err="1" smtClean="0"/>
              <a:t>scienziato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____</a:t>
            </a:r>
            <a:r>
              <a:rPr lang="en-GB" dirty="0" smtClean="0"/>
              <a:t> </a:t>
            </a:r>
            <a:r>
              <a:rPr lang="en-GB" dirty="0" smtClean="0"/>
              <a:t>ha </a:t>
            </a:r>
            <a:r>
              <a:rPr lang="en-GB" dirty="0" err="1" smtClean="0"/>
              <a:t>scritto</a:t>
            </a:r>
            <a:r>
              <a:rPr lang="en-GB" dirty="0" smtClean="0"/>
              <a:t> </a:t>
            </a:r>
            <a:r>
              <a:rPr lang="en-GB" dirty="0" err="1" smtClean="0"/>
              <a:t>questo</a:t>
            </a:r>
            <a:r>
              <a:rPr lang="en-GB" dirty="0" smtClean="0"/>
              <a:t> </a:t>
            </a:r>
            <a:r>
              <a:rPr lang="en-GB" dirty="0" err="1" smtClean="0"/>
              <a:t>libro</a:t>
            </a:r>
            <a:r>
              <a:rPr lang="en-GB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Il </a:t>
            </a:r>
            <a:r>
              <a:rPr lang="en-GB" dirty="0" err="1" smtClean="0"/>
              <a:t>ragazzo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____ </a:t>
            </a:r>
            <a:r>
              <a:rPr lang="en-GB" dirty="0" smtClean="0"/>
              <a:t>ho </a:t>
            </a:r>
            <a:r>
              <a:rPr lang="en-GB" dirty="0" err="1" smtClean="0"/>
              <a:t>prestato</a:t>
            </a:r>
            <a:r>
              <a:rPr lang="en-GB" dirty="0" smtClean="0"/>
              <a:t> il </a:t>
            </a:r>
            <a:r>
              <a:rPr lang="en-GB" dirty="0" err="1" smtClean="0"/>
              <a:t>mio</a:t>
            </a:r>
            <a:r>
              <a:rPr lang="en-GB" dirty="0" smtClean="0"/>
              <a:t> </a:t>
            </a:r>
            <a:r>
              <a:rPr lang="en-GB" dirty="0" err="1" smtClean="0"/>
              <a:t>quaderno</a:t>
            </a:r>
            <a:r>
              <a:rPr lang="en-GB" dirty="0" smtClean="0"/>
              <a:t> vive in </a:t>
            </a:r>
            <a:r>
              <a:rPr lang="en-GB" dirty="0" err="1" smtClean="0"/>
              <a:t>Inghilterra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Dove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trova</a:t>
            </a:r>
            <a:r>
              <a:rPr lang="en-GB" dirty="0" smtClean="0"/>
              <a:t> il </a:t>
            </a:r>
            <a:r>
              <a:rPr lang="en-GB" dirty="0" err="1" smtClean="0"/>
              <a:t>negozio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____ </a:t>
            </a:r>
            <a:r>
              <a:rPr lang="en-GB" dirty="0" smtClean="0"/>
              <a:t>mi </a:t>
            </a:r>
            <a:r>
              <a:rPr lang="en-GB" dirty="0" smtClean="0"/>
              <a:t>hai </a:t>
            </a:r>
            <a:r>
              <a:rPr lang="en-GB" dirty="0" err="1" smtClean="0"/>
              <a:t>parlato</a:t>
            </a:r>
            <a:r>
              <a:rPr lang="en-GB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Da un anno vivo da mia </a:t>
            </a:r>
            <a:r>
              <a:rPr lang="en-GB" dirty="0" err="1" smtClean="0"/>
              <a:t>zia</a:t>
            </a:r>
            <a:r>
              <a:rPr lang="en-GB" dirty="0" smtClean="0"/>
              <a:t>, </a:t>
            </a:r>
            <a:r>
              <a:rPr lang="en-GB" dirty="0">
                <a:solidFill>
                  <a:srgbClr val="FF0000"/>
                </a:solidFill>
              </a:rPr>
              <a:t>____</a:t>
            </a:r>
            <a:r>
              <a:rPr lang="en-GB" dirty="0" smtClean="0"/>
              <a:t> </a:t>
            </a:r>
            <a:r>
              <a:rPr lang="en-GB" dirty="0" smtClean="0"/>
              <a:t>ha </a:t>
            </a:r>
            <a:r>
              <a:rPr lang="en-GB" dirty="0" err="1" smtClean="0"/>
              <a:t>tanti</a:t>
            </a:r>
            <a:r>
              <a:rPr lang="en-GB" dirty="0" smtClean="0"/>
              <a:t> </a:t>
            </a:r>
            <a:r>
              <a:rPr lang="en-GB" dirty="0" err="1" smtClean="0"/>
              <a:t>quadri</a:t>
            </a:r>
            <a:r>
              <a:rPr lang="en-GB" dirty="0" smtClean="0"/>
              <a:t> da </a:t>
            </a:r>
            <a:r>
              <a:rPr lang="en-GB" dirty="0" err="1" smtClean="0"/>
              <a:t>collezione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La </a:t>
            </a:r>
            <a:r>
              <a:rPr lang="en-GB" dirty="0" err="1" smtClean="0"/>
              <a:t>ragazza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____ </a:t>
            </a:r>
            <a:r>
              <a:rPr lang="en-GB" dirty="0" smtClean="0"/>
              <a:t>ho </a:t>
            </a:r>
            <a:r>
              <a:rPr lang="en-GB" dirty="0" err="1" smtClean="0"/>
              <a:t>vissuto</a:t>
            </a:r>
            <a:r>
              <a:rPr lang="en-GB" dirty="0" smtClean="0"/>
              <a:t> per </a:t>
            </a:r>
            <a:r>
              <a:rPr lang="en-GB" dirty="0" err="1" smtClean="0"/>
              <a:t>tre</a:t>
            </a:r>
            <a:r>
              <a:rPr lang="en-GB" dirty="0" smtClean="0"/>
              <a:t> </a:t>
            </a:r>
            <a:r>
              <a:rPr lang="en-GB" dirty="0" err="1" smtClean="0"/>
              <a:t>mesi</a:t>
            </a:r>
            <a:r>
              <a:rPr lang="en-GB" dirty="0" smtClean="0"/>
              <a:t> </a:t>
            </a:r>
            <a:r>
              <a:rPr lang="en-GB" dirty="0" err="1" smtClean="0"/>
              <a:t>domani</a:t>
            </a:r>
            <a:r>
              <a:rPr lang="en-GB" dirty="0" smtClean="0"/>
              <a:t> </a:t>
            </a:r>
            <a:r>
              <a:rPr lang="en-GB" dirty="0" err="1" smtClean="0"/>
              <a:t>torna</a:t>
            </a:r>
            <a:r>
              <a:rPr lang="en-GB" dirty="0" smtClean="0"/>
              <a:t> a casa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Quelle</a:t>
            </a:r>
            <a:r>
              <a:rPr lang="en-GB" dirty="0" smtClean="0"/>
              <a:t> </a:t>
            </a:r>
            <a:r>
              <a:rPr lang="en-GB" dirty="0" err="1" smtClean="0"/>
              <a:t>persone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____ </a:t>
            </a:r>
            <a:r>
              <a:rPr lang="en-GB" dirty="0" err="1" smtClean="0"/>
              <a:t>parlavi</a:t>
            </a:r>
            <a:r>
              <a:rPr lang="en-GB" dirty="0" smtClean="0"/>
              <a:t> </a:t>
            </a:r>
            <a:r>
              <a:rPr lang="en-GB" dirty="0" smtClean="0"/>
              <a:t>sono </a:t>
            </a:r>
            <a:r>
              <a:rPr lang="en-GB" dirty="0" err="1" smtClean="0"/>
              <a:t>italiane</a:t>
            </a:r>
            <a:r>
              <a:rPr lang="en-GB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25215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265" y="252198"/>
            <a:ext cx="1123847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Il </a:t>
            </a:r>
            <a:r>
              <a:rPr lang="en-GB" dirty="0" err="1" smtClean="0"/>
              <a:t>ragazzi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che</a:t>
            </a:r>
            <a:r>
              <a:rPr lang="en-GB" dirty="0" smtClean="0"/>
              <a:t> non </a:t>
            </a:r>
            <a:r>
              <a:rPr lang="en-GB" dirty="0" err="1" smtClean="0"/>
              <a:t>hanno</a:t>
            </a:r>
            <a:r>
              <a:rPr lang="en-GB" dirty="0" smtClean="0"/>
              <a:t> </a:t>
            </a:r>
            <a:r>
              <a:rPr lang="en-GB" dirty="0" err="1" smtClean="0"/>
              <a:t>pagato</a:t>
            </a:r>
            <a:r>
              <a:rPr lang="en-GB" dirty="0" smtClean="0"/>
              <a:t> il </a:t>
            </a:r>
            <a:r>
              <a:rPr lang="en-GB" dirty="0" err="1" smtClean="0"/>
              <a:t>biglietto</a:t>
            </a:r>
            <a:r>
              <a:rPr lang="en-GB" dirty="0" smtClean="0"/>
              <a:t> non </a:t>
            </a:r>
            <a:r>
              <a:rPr lang="en-GB" dirty="0" err="1" smtClean="0"/>
              <a:t>possono</a:t>
            </a:r>
            <a:r>
              <a:rPr lang="en-GB" dirty="0" smtClean="0"/>
              <a:t> </a:t>
            </a:r>
            <a:r>
              <a:rPr lang="en-GB" dirty="0" err="1" smtClean="0"/>
              <a:t>entrare</a:t>
            </a:r>
            <a:r>
              <a:rPr lang="en-GB" dirty="0" smtClean="0"/>
              <a:t> al cinema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Dove vive lo </a:t>
            </a:r>
            <a:r>
              <a:rPr lang="en-GB" dirty="0" err="1" smtClean="0"/>
              <a:t>scienziato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che</a:t>
            </a:r>
            <a:r>
              <a:rPr lang="en-GB" dirty="0" smtClean="0"/>
              <a:t> ha </a:t>
            </a:r>
            <a:r>
              <a:rPr lang="en-GB" dirty="0" err="1" smtClean="0"/>
              <a:t>scritto</a:t>
            </a:r>
            <a:r>
              <a:rPr lang="en-GB" dirty="0" smtClean="0"/>
              <a:t> </a:t>
            </a:r>
            <a:r>
              <a:rPr lang="en-GB" dirty="0" err="1" smtClean="0"/>
              <a:t>questo</a:t>
            </a:r>
            <a:r>
              <a:rPr lang="en-GB" dirty="0" smtClean="0"/>
              <a:t> </a:t>
            </a:r>
            <a:r>
              <a:rPr lang="en-GB" dirty="0" err="1" smtClean="0"/>
              <a:t>libro</a:t>
            </a:r>
            <a:r>
              <a:rPr lang="en-GB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Il </a:t>
            </a:r>
            <a:r>
              <a:rPr lang="en-GB" dirty="0" err="1" smtClean="0"/>
              <a:t>ragazzo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a cui/al quale </a:t>
            </a:r>
            <a:r>
              <a:rPr lang="en-GB" dirty="0" smtClean="0"/>
              <a:t>ho </a:t>
            </a:r>
            <a:r>
              <a:rPr lang="en-GB" dirty="0" err="1" smtClean="0"/>
              <a:t>prestato</a:t>
            </a:r>
            <a:r>
              <a:rPr lang="en-GB" dirty="0" smtClean="0"/>
              <a:t> il </a:t>
            </a:r>
            <a:r>
              <a:rPr lang="en-GB" dirty="0" err="1" smtClean="0"/>
              <a:t>mio</a:t>
            </a:r>
            <a:r>
              <a:rPr lang="en-GB" dirty="0" smtClean="0"/>
              <a:t> </a:t>
            </a:r>
            <a:r>
              <a:rPr lang="en-GB" dirty="0" err="1" smtClean="0"/>
              <a:t>quaderno</a:t>
            </a:r>
            <a:r>
              <a:rPr lang="en-GB" dirty="0" smtClean="0"/>
              <a:t> vive in </a:t>
            </a:r>
            <a:r>
              <a:rPr lang="en-GB" dirty="0" err="1" smtClean="0"/>
              <a:t>Inghilterra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Dove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trova</a:t>
            </a:r>
            <a:r>
              <a:rPr lang="en-GB" dirty="0" smtClean="0"/>
              <a:t> il </a:t>
            </a:r>
            <a:r>
              <a:rPr lang="en-GB" dirty="0" err="1" smtClean="0"/>
              <a:t>negozio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di cui </a:t>
            </a:r>
            <a:r>
              <a:rPr lang="en-GB" dirty="0" smtClean="0"/>
              <a:t>mi hai </a:t>
            </a:r>
            <a:r>
              <a:rPr lang="en-GB" dirty="0" err="1" smtClean="0"/>
              <a:t>parlato</a:t>
            </a:r>
            <a:r>
              <a:rPr lang="en-GB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Da un anno vivo da mia </a:t>
            </a:r>
            <a:r>
              <a:rPr lang="en-GB" dirty="0" err="1" smtClean="0"/>
              <a:t>zia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che</a:t>
            </a:r>
            <a:r>
              <a:rPr lang="en-GB" dirty="0" smtClean="0"/>
              <a:t> ha </a:t>
            </a:r>
            <a:r>
              <a:rPr lang="en-GB" dirty="0" err="1" smtClean="0"/>
              <a:t>tanti</a:t>
            </a:r>
            <a:r>
              <a:rPr lang="en-GB" dirty="0" smtClean="0"/>
              <a:t> </a:t>
            </a:r>
            <a:r>
              <a:rPr lang="en-GB" dirty="0" err="1" smtClean="0"/>
              <a:t>quadri</a:t>
            </a:r>
            <a:r>
              <a:rPr lang="en-GB" dirty="0" smtClean="0"/>
              <a:t> da </a:t>
            </a:r>
            <a:r>
              <a:rPr lang="en-GB" dirty="0" err="1" smtClean="0"/>
              <a:t>collezione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La </a:t>
            </a:r>
            <a:r>
              <a:rPr lang="en-GB" dirty="0" err="1" smtClean="0"/>
              <a:t>ragazza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da cui/con cui </a:t>
            </a:r>
            <a:r>
              <a:rPr lang="en-GB" dirty="0" smtClean="0"/>
              <a:t>ho </a:t>
            </a:r>
            <a:r>
              <a:rPr lang="en-GB" dirty="0" err="1" smtClean="0"/>
              <a:t>vissuto</a:t>
            </a:r>
            <a:r>
              <a:rPr lang="en-GB" dirty="0" smtClean="0"/>
              <a:t> per </a:t>
            </a:r>
            <a:r>
              <a:rPr lang="en-GB" dirty="0" err="1" smtClean="0"/>
              <a:t>tre</a:t>
            </a:r>
            <a:r>
              <a:rPr lang="en-GB" dirty="0" smtClean="0"/>
              <a:t> </a:t>
            </a:r>
            <a:r>
              <a:rPr lang="en-GB" dirty="0" err="1" smtClean="0"/>
              <a:t>mesi</a:t>
            </a:r>
            <a:r>
              <a:rPr lang="en-GB" dirty="0" smtClean="0"/>
              <a:t> </a:t>
            </a:r>
            <a:r>
              <a:rPr lang="en-GB" dirty="0" err="1" smtClean="0"/>
              <a:t>domani</a:t>
            </a:r>
            <a:r>
              <a:rPr lang="en-GB" dirty="0" smtClean="0"/>
              <a:t> </a:t>
            </a:r>
            <a:r>
              <a:rPr lang="en-GB" dirty="0" err="1" smtClean="0"/>
              <a:t>torna</a:t>
            </a:r>
            <a:r>
              <a:rPr lang="en-GB" dirty="0" smtClean="0"/>
              <a:t> a casa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Quelle</a:t>
            </a:r>
            <a:r>
              <a:rPr lang="en-GB" dirty="0" smtClean="0"/>
              <a:t> </a:t>
            </a:r>
            <a:r>
              <a:rPr lang="en-GB" dirty="0" err="1" smtClean="0"/>
              <a:t>persone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con cui</a:t>
            </a:r>
            <a:r>
              <a:rPr lang="en-GB" dirty="0" smtClean="0"/>
              <a:t> </a:t>
            </a:r>
            <a:r>
              <a:rPr lang="en-GB" dirty="0" err="1" smtClean="0"/>
              <a:t>parlavi</a:t>
            </a:r>
            <a:r>
              <a:rPr lang="en-GB" dirty="0" smtClean="0"/>
              <a:t> sono </a:t>
            </a:r>
            <a:r>
              <a:rPr lang="en-GB" dirty="0" err="1" smtClean="0"/>
              <a:t>italiane</a:t>
            </a:r>
            <a:r>
              <a:rPr lang="en-GB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03081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Passivo</a:t>
            </a:r>
            <a:r>
              <a:rPr lang="en-GB" dirty="0" smtClean="0"/>
              <a:t> – </a:t>
            </a:r>
            <a:r>
              <a:rPr lang="en-GB" dirty="0" err="1" smtClean="0"/>
              <a:t>alcuni</a:t>
            </a:r>
            <a:r>
              <a:rPr lang="en-GB" dirty="0" smtClean="0"/>
              <a:t> </a:t>
            </a:r>
            <a:r>
              <a:rPr lang="en-GB" dirty="0" err="1" smtClean="0"/>
              <a:t>esempi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10 </a:t>
            </a:r>
            <a:r>
              <a:rPr lang="en-GB" dirty="0" err="1"/>
              <a:t>mila</a:t>
            </a:r>
            <a:r>
              <a:rPr lang="en-GB" dirty="0"/>
              <a:t> euro in </a:t>
            </a:r>
            <a:r>
              <a:rPr lang="en-GB" dirty="0" err="1"/>
              <a:t>gioielli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sono </a:t>
            </a:r>
            <a:r>
              <a:rPr lang="en-GB" dirty="0" err="1">
                <a:solidFill>
                  <a:srgbClr val="FF0000"/>
                </a:solidFill>
              </a:rPr>
              <a:t>stati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rubati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 Roma </a:t>
            </a:r>
            <a:r>
              <a:rPr lang="en-GB" dirty="0" err="1"/>
              <a:t>ieri</a:t>
            </a:r>
            <a:r>
              <a:rPr lang="en-GB" dirty="0"/>
              <a:t> </a:t>
            </a:r>
            <a:r>
              <a:rPr lang="en-GB" dirty="0" err="1"/>
              <a:t>alle</a:t>
            </a:r>
            <a:r>
              <a:rPr lang="en-GB" dirty="0"/>
              <a:t> </a:t>
            </a:r>
            <a:r>
              <a:rPr lang="en-GB" dirty="0" smtClean="0"/>
              <a:t>18</a:t>
            </a:r>
          </a:p>
          <a:p>
            <a:r>
              <a:rPr lang="en-GB" dirty="0" smtClean="0"/>
              <a:t>Questa </a:t>
            </a:r>
            <a:r>
              <a:rPr lang="en-GB" dirty="0"/>
              <a:t>canzone </a:t>
            </a:r>
            <a:r>
              <a:rPr lang="en-GB" dirty="0" smtClean="0">
                <a:solidFill>
                  <a:srgbClr val="FF0000"/>
                </a:solidFill>
              </a:rPr>
              <a:t>è cantata </a:t>
            </a:r>
            <a:r>
              <a:rPr lang="en-GB" dirty="0" smtClean="0"/>
              <a:t>da Mina</a:t>
            </a:r>
          </a:p>
          <a:p>
            <a:r>
              <a:rPr lang="en-GB" dirty="0" err="1" smtClean="0"/>
              <a:t>Gli</a:t>
            </a:r>
            <a:r>
              <a:rPr lang="en-GB" dirty="0"/>
              <a:t> </a:t>
            </a:r>
            <a:r>
              <a:rPr lang="en-GB" dirty="0" smtClean="0">
                <a:solidFill>
                  <a:srgbClr val="FF0000"/>
                </a:solidFill>
              </a:rPr>
              <a:t>è </a:t>
            </a:r>
            <a:r>
              <a:rPr lang="en-GB" dirty="0" err="1" smtClean="0">
                <a:solidFill>
                  <a:srgbClr val="FF0000"/>
                </a:solidFill>
              </a:rPr>
              <a:t>stato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promesso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un </a:t>
            </a:r>
            <a:r>
              <a:rPr lang="en-GB" dirty="0" err="1" smtClean="0"/>
              <a:t>aumento</a:t>
            </a:r>
            <a:endParaRPr lang="en-GB" dirty="0" smtClean="0"/>
          </a:p>
          <a:p>
            <a:r>
              <a:rPr lang="en-GB" dirty="0"/>
              <a:t>Il </a:t>
            </a:r>
            <a:r>
              <a:rPr lang="en-GB" dirty="0" err="1" smtClean="0"/>
              <a:t>presidente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è </a:t>
            </a:r>
            <a:r>
              <a:rPr lang="en-GB" dirty="0" err="1" smtClean="0">
                <a:solidFill>
                  <a:srgbClr val="FF0000"/>
                </a:solidFill>
              </a:rPr>
              <a:t>stato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convinto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a </a:t>
            </a:r>
            <a:r>
              <a:rPr lang="en-GB" dirty="0" err="1" smtClean="0"/>
              <a:t>partecipare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715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Come </a:t>
            </a:r>
            <a:r>
              <a:rPr lang="en-GB" dirty="0" err="1" smtClean="0"/>
              <a:t>si</a:t>
            </a:r>
            <a:r>
              <a:rPr lang="en-GB" dirty="0" smtClean="0"/>
              <a:t> forma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Ausiliare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essere</a:t>
            </a:r>
            <a:r>
              <a:rPr lang="en-GB" dirty="0" smtClean="0"/>
              <a:t> + </a:t>
            </a:r>
            <a:r>
              <a:rPr lang="en-GB" dirty="0" err="1" smtClean="0"/>
              <a:t>participio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r>
              <a:rPr lang="en-GB" dirty="0" smtClean="0"/>
              <a:t> del </a:t>
            </a:r>
            <a:r>
              <a:rPr lang="en-GB" dirty="0" err="1" smtClean="0"/>
              <a:t>verbo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		… ma </a:t>
            </a:r>
            <a:r>
              <a:rPr lang="en-GB" dirty="0" err="1" smtClean="0"/>
              <a:t>anche</a:t>
            </a:r>
            <a:r>
              <a:rPr lang="en-GB" dirty="0" smtClean="0"/>
              <a:t> </a:t>
            </a:r>
            <a:r>
              <a:rPr lang="en-GB" dirty="0" err="1" smtClean="0"/>
              <a:t>forme</a:t>
            </a:r>
            <a:r>
              <a:rPr lang="en-GB" dirty="0" smtClean="0"/>
              <a:t> con </a:t>
            </a:r>
            <a:r>
              <a:rPr lang="en-GB" dirty="0" smtClean="0">
                <a:solidFill>
                  <a:srgbClr val="FF0000"/>
                </a:solidFill>
              </a:rPr>
              <a:t>venire</a:t>
            </a:r>
            <a:r>
              <a:rPr lang="en-GB" dirty="0" smtClean="0"/>
              <a:t> e </a:t>
            </a:r>
            <a:r>
              <a:rPr lang="en-GB" dirty="0" err="1" smtClean="0">
                <a:solidFill>
                  <a:srgbClr val="FF0000"/>
                </a:solidFill>
              </a:rPr>
              <a:t>andare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smtClean="0"/>
              <a:t>		</a:t>
            </a:r>
            <a:endParaRPr lang="en-GB" dirty="0"/>
          </a:p>
          <a:p>
            <a:r>
              <a:rPr lang="en-GB" dirty="0" smtClean="0"/>
              <a:t>Solo </a:t>
            </a:r>
            <a:r>
              <a:rPr lang="en-GB" dirty="0" err="1" smtClean="0"/>
              <a:t>verbi</a:t>
            </a:r>
            <a:r>
              <a:rPr lang="en-GB" dirty="0" smtClean="0"/>
              <a:t> </a:t>
            </a:r>
            <a:r>
              <a:rPr lang="en-GB" dirty="0" err="1" smtClean="0"/>
              <a:t>transitivi</a:t>
            </a:r>
            <a:r>
              <a:rPr lang="en-GB" dirty="0" smtClean="0"/>
              <a:t>!</a:t>
            </a:r>
          </a:p>
          <a:p>
            <a:pPr marL="0" indent="0">
              <a:buNone/>
            </a:pPr>
            <a:r>
              <a:rPr lang="en-GB" dirty="0" smtClean="0"/>
              <a:t>		la </a:t>
            </a:r>
            <a:r>
              <a:rPr lang="en-GB" dirty="0" err="1" smtClean="0"/>
              <a:t>legge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prevede</a:t>
            </a:r>
            <a:r>
              <a:rPr lang="en-GB" dirty="0" smtClean="0"/>
              <a:t> un </a:t>
            </a:r>
            <a:r>
              <a:rPr lang="en-GB" dirty="0" err="1" smtClean="0"/>
              <a:t>aumento</a:t>
            </a:r>
            <a:r>
              <a:rPr lang="en-GB" dirty="0" smtClean="0"/>
              <a:t> </a:t>
            </a:r>
            <a:r>
              <a:rPr lang="en-GB" dirty="0" err="1" smtClean="0"/>
              <a:t>delle</a:t>
            </a:r>
            <a:r>
              <a:rPr lang="en-GB" dirty="0" smtClean="0"/>
              <a:t> </a:t>
            </a:r>
            <a:r>
              <a:rPr lang="en-GB" dirty="0" err="1" smtClean="0"/>
              <a:t>tasse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err="1" smtClean="0"/>
              <a:t>l’aumento</a:t>
            </a:r>
            <a:r>
              <a:rPr lang="en-GB" dirty="0" smtClean="0"/>
              <a:t> </a:t>
            </a:r>
            <a:r>
              <a:rPr lang="en-GB" dirty="0" err="1" smtClean="0"/>
              <a:t>delle</a:t>
            </a:r>
            <a:r>
              <a:rPr lang="en-GB" dirty="0" smtClean="0"/>
              <a:t> </a:t>
            </a:r>
            <a:r>
              <a:rPr lang="en-GB" dirty="0" err="1" smtClean="0"/>
              <a:t>tasse</a:t>
            </a:r>
            <a:r>
              <a:rPr lang="en-GB" dirty="0"/>
              <a:t> </a:t>
            </a:r>
            <a:r>
              <a:rPr lang="en-GB" dirty="0" smtClean="0">
                <a:solidFill>
                  <a:srgbClr val="FF0000"/>
                </a:solidFill>
              </a:rPr>
              <a:t>è </a:t>
            </a:r>
            <a:r>
              <a:rPr lang="en-GB" dirty="0" err="1" smtClean="0">
                <a:solidFill>
                  <a:srgbClr val="FF0000"/>
                </a:solidFill>
              </a:rPr>
              <a:t>previsto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/>
              <a:t>dalla</a:t>
            </a:r>
            <a:r>
              <a:rPr lang="en-GB" dirty="0" smtClean="0"/>
              <a:t> </a:t>
            </a:r>
            <a:r>
              <a:rPr lang="en-GB" dirty="0" err="1" smtClean="0"/>
              <a:t>legge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la </a:t>
            </a:r>
            <a:r>
              <a:rPr lang="en-GB" dirty="0" err="1" smtClean="0"/>
              <a:t>legge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ha </a:t>
            </a:r>
            <a:r>
              <a:rPr lang="en-GB" dirty="0" err="1" smtClean="0">
                <a:solidFill>
                  <a:srgbClr val="FF0000"/>
                </a:solidFill>
              </a:rPr>
              <a:t>previsto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un </a:t>
            </a:r>
            <a:r>
              <a:rPr lang="en-GB" dirty="0" err="1" smtClean="0"/>
              <a:t>aumento</a:t>
            </a:r>
            <a:r>
              <a:rPr lang="en-GB" dirty="0" smtClean="0"/>
              <a:t> </a:t>
            </a:r>
            <a:r>
              <a:rPr lang="en-GB" dirty="0" err="1" smtClean="0"/>
              <a:t>delle</a:t>
            </a:r>
            <a:r>
              <a:rPr lang="en-GB" dirty="0" smtClean="0"/>
              <a:t> </a:t>
            </a:r>
            <a:r>
              <a:rPr lang="en-GB" dirty="0" err="1" smtClean="0"/>
              <a:t>tasse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18306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usa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A volte </a:t>
            </a:r>
            <a:r>
              <a:rPr lang="en-GB" i="1" dirty="0" smtClean="0">
                <a:solidFill>
                  <a:srgbClr val="FF0000"/>
                </a:solidFill>
              </a:rPr>
              <a:t>è solo </a:t>
            </a:r>
            <a:r>
              <a:rPr lang="en-GB" i="1" dirty="0" err="1" smtClean="0">
                <a:solidFill>
                  <a:srgbClr val="FF0000"/>
                </a:solidFill>
              </a:rPr>
              <a:t>una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r>
              <a:rPr lang="en-GB" i="1" dirty="0" err="1" smtClean="0">
                <a:solidFill>
                  <a:srgbClr val="FF0000"/>
                </a:solidFill>
              </a:rPr>
              <a:t>questione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r>
              <a:rPr lang="en-GB" i="1" dirty="0" err="1" smtClean="0">
                <a:solidFill>
                  <a:srgbClr val="FF0000"/>
                </a:solidFill>
              </a:rPr>
              <a:t>stilistica</a:t>
            </a:r>
            <a:endParaRPr lang="en-GB" i="1" dirty="0">
              <a:solidFill>
                <a:srgbClr val="FF0000"/>
              </a:solidFill>
            </a:endParaRPr>
          </a:p>
          <a:p>
            <a:r>
              <a:rPr lang="en-GB" dirty="0" err="1" smtClean="0"/>
              <a:t>Molti</a:t>
            </a:r>
            <a:r>
              <a:rPr lang="en-GB" dirty="0" smtClean="0"/>
              <a:t> </a:t>
            </a:r>
            <a:r>
              <a:rPr lang="en-GB" dirty="0" err="1" smtClean="0"/>
              <a:t>lettori</a:t>
            </a:r>
            <a:r>
              <a:rPr lang="en-GB" dirty="0" smtClean="0"/>
              <a:t> </a:t>
            </a:r>
            <a:r>
              <a:rPr lang="en-GB" dirty="0" err="1" smtClean="0"/>
              <a:t>hanno</a:t>
            </a:r>
            <a:r>
              <a:rPr lang="en-GB" dirty="0" smtClean="0"/>
              <a:t> </a:t>
            </a:r>
            <a:r>
              <a:rPr lang="en-GB" dirty="0" err="1" smtClean="0"/>
              <a:t>apprezzato</a:t>
            </a:r>
            <a:r>
              <a:rPr lang="en-GB" dirty="0" smtClean="0"/>
              <a:t> </a:t>
            </a:r>
            <a:r>
              <a:rPr lang="en-GB" i="1" dirty="0" smtClean="0"/>
              <a:t>Il </a:t>
            </a:r>
            <a:r>
              <a:rPr lang="en-GB" i="1" dirty="0" err="1" smtClean="0"/>
              <a:t>nome</a:t>
            </a:r>
            <a:r>
              <a:rPr lang="en-GB" i="1" dirty="0" smtClean="0"/>
              <a:t> </a:t>
            </a:r>
            <a:r>
              <a:rPr lang="en-GB" i="1" dirty="0" err="1" smtClean="0"/>
              <a:t>della</a:t>
            </a:r>
            <a:r>
              <a:rPr lang="en-GB" i="1" dirty="0" smtClean="0"/>
              <a:t> </a:t>
            </a:r>
            <a:r>
              <a:rPr lang="en-GB" i="1" dirty="0" err="1" smtClean="0"/>
              <a:t>rosa</a:t>
            </a:r>
            <a:endParaRPr lang="en-GB" i="1" dirty="0" smtClean="0"/>
          </a:p>
          <a:p>
            <a:r>
              <a:rPr lang="en-GB" i="1" dirty="0" smtClean="0"/>
              <a:t>Il </a:t>
            </a:r>
            <a:r>
              <a:rPr lang="en-GB" i="1" dirty="0" err="1" smtClean="0"/>
              <a:t>nome</a:t>
            </a:r>
            <a:r>
              <a:rPr lang="en-GB" i="1" dirty="0" smtClean="0"/>
              <a:t> della </a:t>
            </a:r>
            <a:r>
              <a:rPr lang="en-GB" i="1" dirty="0" err="1" smtClean="0"/>
              <a:t>rosa</a:t>
            </a:r>
            <a:r>
              <a:rPr lang="en-GB" i="1" dirty="0" smtClean="0"/>
              <a:t> </a:t>
            </a:r>
            <a:r>
              <a:rPr lang="en-GB" dirty="0" smtClean="0"/>
              <a:t>è </a:t>
            </a:r>
            <a:r>
              <a:rPr lang="en-GB" dirty="0" err="1" smtClean="0"/>
              <a:t>stato</a:t>
            </a:r>
            <a:r>
              <a:rPr lang="en-GB" dirty="0" smtClean="0"/>
              <a:t> </a:t>
            </a:r>
            <a:r>
              <a:rPr lang="en-GB" dirty="0" err="1" smtClean="0"/>
              <a:t>apprezzato</a:t>
            </a:r>
            <a:r>
              <a:rPr lang="en-GB" dirty="0" smtClean="0"/>
              <a:t> </a:t>
            </a:r>
            <a:r>
              <a:rPr lang="en-GB" dirty="0" err="1" smtClean="0"/>
              <a:t>dalla</a:t>
            </a:r>
            <a:r>
              <a:rPr lang="en-GB" dirty="0" smtClean="0"/>
              <a:t> </a:t>
            </a:r>
            <a:r>
              <a:rPr lang="en-GB" dirty="0" err="1" smtClean="0"/>
              <a:t>critica</a:t>
            </a:r>
            <a:endParaRPr lang="en-GB" dirty="0" smtClean="0"/>
          </a:p>
          <a:p>
            <a:r>
              <a:rPr lang="en-GB" i="1" dirty="0" smtClean="0"/>
              <a:t>Il </a:t>
            </a:r>
            <a:r>
              <a:rPr lang="en-GB" i="1" dirty="0" err="1"/>
              <a:t>nome</a:t>
            </a:r>
            <a:r>
              <a:rPr lang="en-GB" i="1" dirty="0"/>
              <a:t> della </a:t>
            </a:r>
            <a:r>
              <a:rPr lang="en-GB" i="1" dirty="0" err="1"/>
              <a:t>rosa</a:t>
            </a:r>
            <a:r>
              <a:rPr lang="en-GB" i="1" dirty="0"/>
              <a:t> </a:t>
            </a:r>
            <a:r>
              <a:rPr lang="en-GB" dirty="0"/>
              <a:t>è </a:t>
            </a:r>
            <a:r>
              <a:rPr lang="en-GB" dirty="0" err="1"/>
              <a:t>stato</a:t>
            </a:r>
            <a:r>
              <a:rPr lang="en-GB" dirty="0"/>
              <a:t> </a:t>
            </a:r>
            <a:r>
              <a:rPr lang="en-GB" dirty="0" smtClean="0"/>
              <a:t>un </a:t>
            </a:r>
            <a:r>
              <a:rPr lang="en-GB" dirty="0" err="1" smtClean="0"/>
              <a:t>romanzo</a:t>
            </a:r>
            <a:r>
              <a:rPr lang="en-GB" dirty="0" smtClean="0"/>
              <a:t> </a:t>
            </a:r>
            <a:r>
              <a:rPr lang="en-GB" dirty="0" err="1" smtClean="0"/>
              <a:t>molto</a:t>
            </a:r>
            <a:r>
              <a:rPr lang="en-GB" dirty="0" smtClean="0"/>
              <a:t> </a:t>
            </a:r>
            <a:r>
              <a:rPr lang="en-GB" dirty="0" err="1" smtClean="0"/>
              <a:t>apprezzato</a:t>
            </a:r>
            <a:endParaRPr lang="en-GB" dirty="0"/>
          </a:p>
          <a:p>
            <a:endParaRPr lang="en-GB" dirty="0" smtClean="0"/>
          </a:p>
          <a:p>
            <a:r>
              <a:rPr lang="en-GB" i="1" dirty="0" smtClean="0">
                <a:solidFill>
                  <a:srgbClr val="FF0000"/>
                </a:solidFill>
              </a:rPr>
              <a:t>A volte il </a:t>
            </a:r>
            <a:r>
              <a:rPr lang="en-GB" i="1" dirty="0" err="1" smtClean="0">
                <a:solidFill>
                  <a:srgbClr val="FF0000"/>
                </a:solidFill>
              </a:rPr>
              <a:t>soggetto</a:t>
            </a:r>
            <a:r>
              <a:rPr lang="en-GB" i="1" dirty="0" smtClean="0">
                <a:solidFill>
                  <a:srgbClr val="FF0000"/>
                </a:solidFill>
              </a:rPr>
              <a:t> della </a:t>
            </a:r>
            <a:r>
              <a:rPr lang="en-GB" i="1" dirty="0" err="1" smtClean="0">
                <a:solidFill>
                  <a:srgbClr val="FF0000"/>
                </a:solidFill>
              </a:rPr>
              <a:t>frase</a:t>
            </a:r>
            <a:r>
              <a:rPr lang="en-GB" i="1" dirty="0">
                <a:solidFill>
                  <a:srgbClr val="FF0000"/>
                </a:solidFill>
              </a:rPr>
              <a:t> non </a:t>
            </a:r>
            <a:r>
              <a:rPr lang="en-GB" i="1" dirty="0" smtClean="0">
                <a:solidFill>
                  <a:srgbClr val="FF0000"/>
                </a:solidFill>
              </a:rPr>
              <a:t>è </a:t>
            </a:r>
            <a:r>
              <a:rPr lang="en-GB" i="1" dirty="0" err="1" smtClean="0">
                <a:solidFill>
                  <a:srgbClr val="FF0000"/>
                </a:solidFill>
              </a:rPr>
              <a:t>importante</a:t>
            </a:r>
            <a:endParaRPr lang="en-GB" i="1" dirty="0">
              <a:solidFill>
                <a:srgbClr val="FF0000"/>
              </a:solidFill>
            </a:endParaRPr>
          </a:p>
          <a:p>
            <a:r>
              <a:rPr lang="en-GB" dirty="0" err="1" smtClean="0"/>
              <a:t>Quella</a:t>
            </a:r>
            <a:r>
              <a:rPr lang="en-GB" dirty="0" smtClean="0"/>
              <a:t> </a:t>
            </a:r>
            <a:r>
              <a:rPr lang="en-GB" dirty="0" err="1" smtClean="0"/>
              <a:t>squadra</a:t>
            </a:r>
            <a:r>
              <a:rPr lang="en-GB" dirty="0" smtClean="0"/>
              <a:t> </a:t>
            </a:r>
            <a:r>
              <a:rPr lang="en-GB" i="1" dirty="0" smtClean="0"/>
              <a:t>è </a:t>
            </a:r>
            <a:r>
              <a:rPr lang="en-GB" i="1" dirty="0" err="1" smtClean="0"/>
              <a:t>indicata</a:t>
            </a:r>
            <a:r>
              <a:rPr lang="en-GB" dirty="0" smtClean="0"/>
              <a:t> come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delle</a:t>
            </a:r>
            <a:r>
              <a:rPr lang="en-GB" dirty="0" smtClean="0"/>
              <a:t> </a:t>
            </a:r>
            <a:r>
              <a:rPr lang="en-GB" dirty="0" err="1" smtClean="0"/>
              <a:t>favorite</a:t>
            </a:r>
            <a:endParaRPr lang="en-GB" dirty="0" smtClean="0"/>
          </a:p>
          <a:p>
            <a:r>
              <a:rPr lang="en-GB" dirty="0" err="1" smtClean="0"/>
              <a:t>L’inglese</a:t>
            </a:r>
            <a:r>
              <a:rPr lang="en-GB" dirty="0" smtClean="0"/>
              <a:t> è </a:t>
            </a:r>
            <a:r>
              <a:rPr lang="en-GB" dirty="0" err="1" smtClean="0"/>
              <a:t>studiato</a:t>
            </a:r>
            <a:r>
              <a:rPr lang="en-GB" dirty="0" smtClean="0"/>
              <a:t> in </a:t>
            </a:r>
            <a:r>
              <a:rPr lang="en-GB" dirty="0" err="1" smtClean="0"/>
              <a:t>tutto</a:t>
            </a:r>
            <a:r>
              <a:rPr lang="en-GB" dirty="0" smtClean="0"/>
              <a:t> il </a:t>
            </a:r>
            <a:r>
              <a:rPr lang="en-GB" dirty="0" err="1" smtClean="0"/>
              <a:t>mondo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896865" y="5782962"/>
            <a:ext cx="3640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Esercizio</a:t>
            </a:r>
            <a:r>
              <a:rPr lang="en-GB" sz="2800" b="1" dirty="0" smtClean="0"/>
              <a:t> p. </a:t>
            </a:r>
            <a:r>
              <a:rPr lang="en-GB" sz="2800" b="1" dirty="0" smtClean="0"/>
              <a:t>414 n. 1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527714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81" y="1027906"/>
            <a:ext cx="11380996" cy="45589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28454" y="5296930"/>
            <a:ext cx="3549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 https://lehrerfortbildung-bw.de/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38054" y="1837038"/>
            <a:ext cx="1385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&lt;- in </a:t>
            </a:r>
            <a:r>
              <a:rPr lang="en-GB" dirty="0" err="1" smtClean="0">
                <a:solidFill>
                  <a:srgbClr val="FF0000"/>
                </a:solidFill>
              </a:rPr>
              <a:t>tedesco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i="1" dirty="0" err="1" smtClean="0">
                <a:solidFill>
                  <a:srgbClr val="FF0000"/>
                </a:solidFill>
              </a:rPr>
              <a:t>si</a:t>
            </a:r>
            <a:r>
              <a:rPr lang="en-GB" dirty="0" smtClean="0"/>
              <a:t> </a:t>
            </a:r>
            <a:r>
              <a:rPr lang="en-GB" dirty="0" err="1"/>
              <a:t>passivante</a:t>
            </a:r>
            <a:r>
              <a:rPr lang="en-GB" dirty="0"/>
              <a:t> VS </a:t>
            </a:r>
            <a:r>
              <a:rPr lang="en-GB" i="1" dirty="0" err="1">
                <a:solidFill>
                  <a:srgbClr val="FF0000"/>
                </a:solidFill>
              </a:rPr>
              <a:t>si</a:t>
            </a:r>
            <a:r>
              <a:rPr lang="en-GB" dirty="0" smtClean="0"/>
              <a:t> </a:t>
            </a:r>
            <a:r>
              <a:rPr lang="en-GB" dirty="0" err="1"/>
              <a:t>impersonale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4110680" y="2206370"/>
            <a:ext cx="189471" cy="1617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145955" y="2515289"/>
            <a:ext cx="189471" cy="1617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145955" y="2832446"/>
            <a:ext cx="189471" cy="1617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110679" y="3138271"/>
            <a:ext cx="189471" cy="1617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126177" y="3770314"/>
            <a:ext cx="189471" cy="1617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145955" y="4047879"/>
            <a:ext cx="189471" cy="1617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126176" y="4402357"/>
            <a:ext cx="189471" cy="1617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916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HW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Week 7: (unassessed) TEST!!! </a:t>
            </a:r>
          </a:p>
          <a:p>
            <a:pPr marL="0" indent="0">
              <a:buNone/>
            </a:pPr>
            <a:r>
              <a:rPr lang="en-US" dirty="0" err="1" smtClean="0"/>
              <a:t>Ripassare</a:t>
            </a:r>
            <a:r>
              <a:rPr lang="en-US" dirty="0" smtClean="0"/>
              <a:t>: tempi del </a:t>
            </a:r>
            <a:r>
              <a:rPr lang="en-US" dirty="0" err="1" smtClean="0"/>
              <a:t>congiuntivo</a:t>
            </a:r>
            <a:r>
              <a:rPr lang="en-US" dirty="0" smtClean="0"/>
              <a:t>, </a:t>
            </a:r>
            <a:r>
              <a:rPr lang="en-US" dirty="0" err="1" smtClean="0"/>
              <a:t>periodo</a:t>
            </a:r>
            <a:r>
              <a:rPr lang="en-US" dirty="0" smtClean="0"/>
              <a:t> </a:t>
            </a:r>
            <a:r>
              <a:rPr lang="en-US" dirty="0" err="1" smtClean="0"/>
              <a:t>ipotetico</a:t>
            </a:r>
            <a:r>
              <a:rPr lang="en-US" dirty="0" smtClean="0"/>
              <a:t>, </a:t>
            </a:r>
            <a:r>
              <a:rPr lang="en-US" dirty="0" err="1" smtClean="0"/>
              <a:t>frasi</a:t>
            </a:r>
            <a:r>
              <a:rPr lang="en-US" dirty="0" smtClean="0"/>
              <a:t> relative, </a:t>
            </a:r>
            <a:r>
              <a:rPr lang="en-US" i="1" dirty="0" smtClean="0"/>
              <a:t>tense sequence</a:t>
            </a:r>
            <a:r>
              <a:rPr lang="en-US" dirty="0" smtClean="0"/>
              <a:t>, </a:t>
            </a:r>
            <a:r>
              <a:rPr lang="en-US" dirty="0" err="1" smtClean="0"/>
              <a:t>forme</a:t>
            </a:r>
            <a:r>
              <a:rPr lang="en-US" dirty="0" smtClean="0"/>
              <a:t> passive e </a:t>
            </a:r>
            <a:r>
              <a:rPr lang="en-US" dirty="0" err="1" smtClean="0"/>
              <a:t>impersonali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Per la week 7:</a:t>
            </a:r>
          </a:p>
          <a:p>
            <a:pPr marL="0" indent="0">
              <a:buNone/>
            </a:pPr>
            <a:r>
              <a:rPr lang="fr-FR" dirty="0" smtClean="0"/>
              <a:t>Non-</a:t>
            </a:r>
            <a:r>
              <a:rPr lang="fr-FR" dirty="0" err="1" smtClean="0"/>
              <a:t>finite</a:t>
            </a:r>
            <a:r>
              <a:rPr lang="fr-FR" dirty="0" smtClean="0"/>
              <a:t> </a:t>
            </a:r>
            <a:r>
              <a:rPr lang="fr-FR" dirty="0" err="1"/>
              <a:t>verb</a:t>
            </a:r>
            <a:r>
              <a:rPr lang="fr-FR" dirty="0"/>
              <a:t> </a:t>
            </a:r>
            <a:r>
              <a:rPr lang="fr-FR" dirty="0" err="1"/>
              <a:t>forms</a:t>
            </a:r>
            <a:r>
              <a:rPr lang="fr-FR" dirty="0"/>
              <a:t> (</a:t>
            </a:r>
            <a:r>
              <a:rPr lang="fr-FR" dirty="0" err="1"/>
              <a:t>chapter</a:t>
            </a:r>
            <a:r>
              <a:rPr lang="fr-FR" dirty="0"/>
              <a:t> 23)</a:t>
            </a:r>
            <a:endParaRPr lang="en-US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3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</TotalTime>
  <Words>360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Il passivo e altri costrutti</vt:lpstr>
      <vt:lpstr>Oggi</vt:lpstr>
      <vt:lpstr>PowerPoint Presentation</vt:lpstr>
      <vt:lpstr>PowerPoint Presentation</vt:lpstr>
      <vt:lpstr>Passivo – alcuni esempi:</vt:lpstr>
      <vt:lpstr>Come si forma</vt:lpstr>
      <vt:lpstr>Quando si usa</vt:lpstr>
      <vt:lpstr>si passivante VS si impersonale</vt:lpstr>
      <vt:lpstr>HW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156</cp:revision>
  <cp:lastPrinted>2017-02-06T13:53:55Z</cp:lastPrinted>
  <dcterms:created xsi:type="dcterms:W3CDTF">2015-10-18T18:15:27Z</dcterms:created>
  <dcterms:modified xsi:type="dcterms:W3CDTF">2017-02-06T13:55:02Z</dcterms:modified>
</cp:coreProperties>
</file>