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75" r:id="rId3"/>
    <p:sldId id="306" r:id="rId4"/>
    <p:sldId id="309" r:id="rId5"/>
    <p:sldId id="316" r:id="rId6"/>
    <p:sldId id="308" r:id="rId7"/>
    <p:sldId id="311" r:id="rId8"/>
    <p:sldId id="312" r:id="rId9"/>
    <p:sldId id="315" r:id="rId10"/>
    <p:sldId id="313" r:id="rId11"/>
    <p:sldId id="314" r:id="rId12"/>
    <p:sldId id="305" r:id="rId13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909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9909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7"/>
            <a:ext cx="2971800" cy="49909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7"/>
            <a:ext cx="2971800" cy="49909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435" y="1059610"/>
            <a:ext cx="10381129" cy="2387600"/>
          </a:xfrm>
        </p:spPr>
        <p:txBody>
          <a:bodyPr>
            <a:normAutofit/>
          </a:bodyPr>
          <a:lstStyle/>
          <a:p>
            <a:r>
              <a:rPr lang="en-GB" sz="4800" dirty="0" err="1"/>
              <a:t>i</a:t>
            </a:r>
            <a:r>
              <a:rPr lang="en-GB" sz="4800" dirty="0" err="1" smtClean="0"/>
              <a:t>nfinito</a:t>
            </a:r>
            <a:r>
              <a:rPr lang="en-GB" sz="4800" dirty="0" smtClean="0"/>
              <a:t> – </a:t>
            </a:r>
            <a:r>
              <a:rPr lang="en-GB" sz="4800" dirty="0" err="1" smtClean="0"/>
              <a:t>participio</a:t>
            </a:r>
            <a:r>
              <a:rPr lang="en-GB" sz="4800" dirty="0" smtClean="0"/>
              <a:t> - </a:t>
            </a:r>
            <a:r>
              <a:rPr lang="en-GB" sz="4800" dirty="0" err="1" smtClean="0"/>
              <a:t>gerundio</a:t>
            </a:r>
            <a:endParaRPr lang="it-I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2, week </a:t>
            </a:r>
            <a:r>
              <a:rPr lang="en-GB" dirty="0" smtClean="0"/>
              <a:t>7</a:t>
            </a:r>
            <a:endParaRPr lang="en-GB" dirty="0" smtClean="0"/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G</a:t>
            </a:r>
            <a:r>
              <a:rPr lang="en-GB" dirty="0" err="1" smtClean="0">
                <a:solidFill>
                  <a:srgbClr val="FF0000"/>
                </a:solidFill>
              </a:rPr>
              <a:t>erundio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Tutte</a:t>
            </a:r>
            <a:r>
              <a:rPr lang="en-GB" dirty="0" smtClean="0"/>
              <a:t> le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b="1" dirty="0" smtClean="0"/>
              <a:t>progressive</a:t>
            </a:r>
            <a:r>
              <a:rPr lang="en-GB" dirty="0" smtClean="0"/>
              <a:t> </a:t>
            </a:r>
            <a:r>
              <a:rPr lang="en-GB" dirty="0" err="1" smtClean="0"/>
              <a:t>Stiamo</a:t>
            </a:r>
            <a:r>
              <a:rPr lang="en-GB" dirty="0" smtClean="0"/>
              <a:t> </a:t>
            </a:r>
            <a:r>
              <a:rPr lang="en-GB" dirty="0" err="1" smtClean="0"/>
              <a:t>pranzando</a:t>
            </a:r>
            <a:r>
              <a:rPr lang="en-GB" dirty="0" smtClean="0"/>
              <a:t>, </a:t>
            </a:r>
            <a:r>
              <a:rPr lang="en-GB" dirty="0" err="1" smtClean="0"/>
              <a:t>stavamo</a:t>
            </a:r>
            <a:r>
              <a:rPr lang="en-GB" dirty="0" smtClean="0"/>
              <a:t> </a:t>
            </a:r>
            <a:r>
              <a:rPr lang="en-GB" dirty="0" err="1" smtClean="0"/>
              <a:t>pranzando</a:t>
            </a:r>
            <a:r>
              <a:rPr lang="en-GB" dirty="0" smtClean="0"/>
              <a:t>, etc...</a:t>
            </a:r>
          </a:p>
          <a:p>
            <a:endParaRPr lang="en-GB" dirty="0"/>
          </a:p>
          <a:p>
            <a:r>
              <a:rPr lang="en-GB" dirty="0" smtClean="0"/>
              <a:t>È </a:t>
            </a:r>
            <a:r>
              <a:rPr lang="en-GB" dirty="0" err="1" smtClean="0"/>
              <a:t>arrivata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piangendo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Ho </a:t>
            </a:r>
            <a:r>
              <a:rPr lang="en-GB" dirty="0" err="1" smtClean="0"/>
              <a:t>capito</a:t>
            </a:r>
            <a:r>
              <a:rPr lang="en-GB" dirty="0" smtClean="0"/>
              <a:t> la </a:t>
            </a:r>
            <a:r>
              <a:rPr lang="en-GB" dirty="0" err="1" smtClean="0"/>
              <a:t>grammatica</a:t>
            </a:r>
            <a:r>
              <a:rPr lang="en-GB" dirty="0" smtClean="0"/>
              <a:t> italiana </a:t>
            </a:r>
            <a:r>
              <a:rPr lang="en-GB" dirty="0" err="1" smtClean="0">
                <a:solidFill>
                  <a:srgbClr val="FF0000"/>
                </a:solidFill>
              </a:rPr>
              <a:t>leggendo</a:t>
            </a:r>
            <a:r>
              <a:rPr lang="en-GB" dirty="0" smtClean="0"/>
              <a:t> </a:t>
            </a:r>
            <a:r>
              <a:rPr lang="en-GB" dirty="0" err="1" smtClean="0"/>
              <a:t>tanti</a:t>
            </a:r>
            <a:r>
              <a:rPr lang="en-GB" dirty="0" smtClean="0"/>
              <a:t> </a:t>
            </a:r>
            <a:r>
              <a:rPr lang="en-GB" dirty="0" err="1" smtClean="0"/>
              <a:t>libri</a:t>
            </a:r>
            <a:r>
              <a:rPr lang="en-GB" dirty="0" smtClean="0"/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guardando</a:t>
            </a:r>
            <a:r>
              <a:rPr lang="en-GB" dirty="0" smtClean="0"/>
              <a:t> </a:t>
            </a:r>
            <a:r>
              <a:rPr lang="en-GB" dirty="0" err="1" smtClean="0"/>
              <a:t>tanti</a:t>
            </a:r>
            <a:r>
              <a:rPr lang="en-GB" dirty="0" smtClean="0"/>
              <a:t> film.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56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Participio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64330" cy="4351338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err="1" smtClean="0"/>
              <a:t>tutte</a:t>
            </a:r>
            <a:r>
              <a:rPr lang="en-GB" dirty="0" smtClean="0"/>
              <a:t> le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b="1" dirty="0" err="1" smtClean="0"/>
              <a:t>composte</a:t>
            </a:r>
            <a:r>
              <a:rPr lang="en-GB" b="1" dirty="0" smtClean="0"/>
              <a:t>  </a:t>
            </a:r>
            <a:r>
              <a:rPr lang="en-GB" dirty="0" smtClean="0"/>
              <a:t> </a:t>
            </a:r>
            <a:r>
              <a:rPr lang="en-GB" dirty="0" err="1" smtClean="0"/>
              <a:t>siamo</a:t>
            </a:r>
            <a:r>
              <a:rPr lang="en-GB" dirty="0" smtClean="0"/>
              <a:t> </a:t>
            </a:r>
            <a:r>
              <a:rPr lang="en-GB" dirty="0" err="1" smtClean="0"/>
              <a:t>andati</a:t>
            </a:r>
            <a:r>
              <a:rPr lang="en-GB" dirty="0" smtClean="0"/>
              <a:t>     </a:t>
            </a:r>
            <a:r>
              <a:rPr lang="en-GB" dirty="0" err="1" smtClean="0"/>
              <a:t>abbiamo</a:t>
            </a:r>
            <a:r>
              <a:rPr lang="en-GB" dirty="0" smtClean="0"/>
              <a:t> </a:t>
            </a:r>
            <a:r>
              <a:rPr lang="en-GB" dirty="0" err="1" smtClean="0"/>
              <a:t>visto</a:t>
            </a:r>
            <a:r>
              <a:rPr lang="en-GB" dirty="0" smtClean="0"/>
              <a:t>       ci </a:t>
            </a:r>
            <a:r>
              <a:rPr lang="en-GB" dirty="0" err="1" smtClean="0"/>
              <a:t>siamo</a:t>
            </a:r>
            <a:r>
              <a:rPr lang="en-GB" dirty="0" smtClean="0"/>
              <a:t> </a:t>
            </a:r>
            <a:r>
              <a:rPr lang="en-GB" dirty="0" err="1" smtClean="0"/>
              <a:t>capiti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volta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arrivata</a:t>
            </a:r>
            <a:r>
              <a:rPr lang="en-GB" dirty="0" smtClean="0"/>
              <a:t>, </a:t>
            </a:r>
            <a:r>
              <a:rPr lang="en-GB" dirty="0" err="1" smtClean="0"/>
              <a:t>vedrai</a:t>
            </a:r>
            <a:r>
              <a:rPr lang="en-GB" dirty="0" smtClean="0"/>
              <a:t> la casa </a:t>
            </a:r>
            <a:r>
              <a:rPr lang="en-GB" dirty="0" err="1" smtClean="0"/>
              <a:t>alla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r>
              <a:rPr lang="en-GB" dirty="0" smtClean="0"/>
              <a:t> </a:t>
            </a:r>
            <a:r>
              <a:rPr lang="en-GB" dirty="0" err="1" smtClean="0"/>
              <a:t>destra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err="1" smtClean="0">
                <a:solidFill>
                  <a:srgbClr val="FF0000"/>
                </a:solidFill>
              </a:rPr>
              <a:t>Fatto</a:t>
            </a:r>
            <a:r>
              <a:rPr lang="en-GB" dirty="0" smtClean="0"/>
              <a:t> </a:t>
            </a:r>
            <a:r>
              <a:rPr lang="en-GB" dirty="0" err="1" smtClean="0"/>
              <a:t>l’esame</a:t>
            </a:r>
            <a:r>
              <a:rPr lang="en-GB" dirty="0"/>
              <a:t>, </a:t>
            </a:r>
            <a:r>
              <a:rPr lang="en-GB" dirty="0" smtClean="0"/>
              <a:t>è come se </a:t>
            </a:r>
            <a:r>
              <a:rPr lang="en-GB" dirty="0"/>
              <a:t>fosse </a:t>
            </a:r>
            <a:r>
              <a:rPr lang="en-GB" dirty="0" err="1" smtClean="0"/>
              <a:t>già</a:t>
            </a:r>
            <a:r>
              <a:rPr lang="en-GB" dirty="0" smtClean="0"/>
              <a:t> estate!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01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Guardate</a:t>
            </a:r>
            <a:r>
              <a:rPr lang="en-GB" dirty="0" smtClean="0"/>
              <a:t> le </a:t>
            </a:r>
            <a:r>
              <a:rPr lang="en-GB" dirty="0" err="1" smtClean="0"/>
              <a:t>soluzioni</a:t>
            </a:r>
            <a:r>
              <a:rPr lang="en-GB" dirty="0" smtClean="0"/>
              <a:t> del test </a:t>
            </a:r>
            <a:r>
              <a:rPr lang="en-GB" dirty="0" err="1" smtClean="0"/>
              <a:t>sul</a:t>
            </a:r>
            <a:r>
              <a:rPr lang="en-GB" dirty="0" smtClean="0"/>
              <a:t> </a:t>
            </a:r>
            <a:r>
              <a:rPr lang="en-GB" dirty="0" err="1" smtClean="0"/>
              <a:t>sito</a:t>
            </a:r>
            <a:r>
              <a:rPr lang="en-GB" dirty="0" smtClean="0"/>
              <a:t> e </a:t>
            </a:r>
            <a:r>
              <a:rPr lang="en-GB" dirty="0" err="1" smtClean="0"/>
              <a:t>scrivetemi</a:t>
            </a:r>
            <a:r>
              <a:rPr lang="en-GB" dirty="0" smtClean="0"/>
              <a:t> se </a:t>
            </a:r>
            <a:r>
              <a:rPr lang="en-GB" dirty="0" err="1" smtClean="0"/>
              <a:t>avete</a:t>
            </a:r>
            <a:r>
              <a:rPr lang="en-GB" dirty="0" smtClean="0"/>
              <a:t> </a:t>
            </a:r>
            <a:r>
              <a:rPr lang="en-GB" dirty="0" err="1" smtClean="0"/>
              <a:t>domande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 </a:t>
            </a:r>
            <a:r>
              <a:rPr lang="en-GB" dirty="0" err="1" smtClean="0"/>
              <a:t>connettivi</a:t>
            </a:r>
            <a:r>
              <a:rPr lang="en-GB" dirty="0" smtClean="0"/>
              <a:t> (</a:t>
            </a:r>
            <a:r>
              <a:rPr lang="en-GB" dirty="0" err="1" smtClean="0"/>
              <a:t>capitolo</a:t>
            </a:r>
            <a:r>
              <a:rPr lang="en-GB" dirty="0" smtClean="0"/>
              <a:t> 16)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3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10 </a:t>
            </a:r>
            <a:r>
              <a:rPr lang="en-GB" dirty="0" err="1" smtClean="0"/>
              <a:t>minuti</a:t>
            </a:r>
            <a:r>
              <a:rPr lang="en-GB" dirty="0" smtClean="0"/>
              <a:t>!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AutoShape 2" descr="Risultati immagini per TEST SCHO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751" y="599543"/>
            <a:ext cx="3363870" cy="510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OGGI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000" dirty="0"/>
              <a:t>i</a:t>
            </a:r>
            <a:r>
              <a:rPr lang="it-IT" sz="4000" dirty="0" smtClean="0"/>
              <a:t>nfinito</a:t>
            </a:r>
            <a:endParaRPr lang="it-IT" sz="4000" dirty="0"/>
          </a:p>
          <a:p>
            <a:endParaRPr lang="it-IT" sz="4000" dirty="0" smtClean="0"/>
          </a:p>
          <a:p>
            <a:pPr lvl="4"/>
            <a:r>
              <a:rPr lang="en-US" sz="4000" dirty="0" err="1" smtClean="0"/>
              <a:t>participio</a:t>
            </a:r>
            <a:endParaRPr lang="en-US" sz="4000" dirty="0" smtClean="0"/>
          </a:p>
          <a:p>
            <a:endParaRPr lang="en-US" sz="4000" dirty="0"/>
          </a:p>
          <a:p>
            <a:pPr lvl="8"/>
            <a:r>
              <a:rPr lang="en-US" sz="4000" dirty="0" err="1" smtClean="0"/>
              <a:t>gerundio</a:t>
            </a:r>
            <a:r>
              <a:rPr lang="en-US" sz="3000" dirty="0"/>
              <a:t/>
            </a:r>
            <a:br>
              <a:rPr lang="en-US" sz="3000" dirty="0"/>
            </a:b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31898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Le </a:t>
            </a:r>
            <a:r>
              <a:rPr lang="en-GB" dirty="0" err="1" smtClean="0">
                <a:solidFill>
                  <a:srgbClr val="FF0000"/>
                </a:solidFill>
              </a:rPr>
              <a:t>forme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3334265" y="433431"/>
            <a:ext cx="7782643" cy="3060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GB" sz="2800" dirty="0" err="1" smtClean="0"/>
              <a:t>Quali</a:t>
            </a:r>
            <a:r>
              <a:rPr lang="en-GB" sz="2800" dirty="0" smtClean="0"/>
              <a:t> sono le </a:t>
            </a:r>
            <a:r>
              <a:rPr lang="en-GB" sz="2800" dirty="0" err="1" smtClean="0"/>
              <a:t>forme</a:t>
            </a:r>
            <a:r>
              <a:rPr lang="en-GB" sz="2800" dirty="0" smtClean="0"/>
              <a:t> di </a:t>
            </a:r>
            <a:r>
              <a:rPr lang="en-GB" sz="2800" dirty="0" err="1" smtClean="0"/>
              <a:t>infinito</a:t>
            </a:r>
            <a:r>
              <a:rPr lang="en-GB" sz="2800" dirty="0" smtClean="0"/>
              <a:t>, </a:t>
            </a:r>
            <a:r>
              <a:rPr lang="en-GB" sz="2800" dirty="0" err="1" smtClean="0"/>
              <a:t>gerundio</a:t>
            </a:r>
            <a:r>
              <a:rPr lang="en-GB" sz="2800" dirty="0" smtClean="0"/>
              <a:t>, </a:t>
            </a:r>
            <a:r>
              <a:rPr lang="en-GB" sz="2800" dirty="0" err="1" smtClean="0"/>
              <a:t>participio</a:t>
            </a:r>
            <a:r>
              <a:rPr lang="en-GB" sz="2800" dirty="0" smtClean="0"/>
              <a:t>? </a:t>
            </a:r>
          </a:p>
          <a:p>
            <a:pPr marL="0" indent="0">
              <a:buNone/>
            </a:pPr>
            <a:r>
              <a:rPr lang="en-GB" dirty="0" smtClean="0"/>
              <a:t>- Tempi </a:t>
            </a:r>
            <a:r>
              <a:rPr lang="en-GB" dirty="0" err="1" smtClean="0"/>
              <a:t>presente</a:t>
            </a:r>
            <a:r>
              <a:rPr lang="en-GB" dirty="0" smtClean="0"/>
              <a:t> e </a:t>
            </a:r>
            <a:r>
              <a:rPr lang="en-GB" dirty="0" err="1" smtClean="0"/>
              <a:t>passato</a:t>
            </a:r>
            <a:r>
              <a:rPr lang="en-GB" dirty="0" smtClean="0"/>
              <a:t>?</a:t>
            </a:r>
            <a:endParaRPr lang="en-GB" dirty="0"/>
          </a:p>
          <a:p>
            <a:pPr marL="0" indent="0">
              <a:buNone/>
            </a:pPr>
            <a:r>
              <a:rPr lang="en-GB" sz="2800" dirty="0" smtClean="0"/>
              <a:t>- Agreement? </a:t>
            </a:r>
          </a:p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sz="2800" dirty="0" err="1" smtClean="0"/>
              <a:t>Eccezioni</a:t>
            </a:r>
            <a:r>
              <a:rPr lang="en-GB" sz="2800" dirty="0" smtClean="0"/>
              <a:t>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			    	</a:t>
            </a:r>
            <a:r>
              <a:rPr lang="en-GB" dirty="0" err="1" smtClean="0">
                <a:solidFill>
                  <a:srgbClr val="FF0000"/>
                </a:solidFill>
              </a:rPr>
              <a:t>Discutete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gruppi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8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Le </a:t>
            </a:r>
            <a:r>
              <a:rPr lang="en-GB" dirty="0" err="1" smtClean="0">
                <a:solidFill>
                  <a:srgbClr val="FF0000"/>
                </a:solidFill>
              </a:rPr>
              <a:t>forme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3334265" y="433431"/>
            <a:ext cx="7782643" cy="3060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GB" sz="2800" dirty="0" err="1" smtClean="0"/>
              <a:t>Quali</a:t>
            </a:r>
            <a:r>
              <a:rPr lang="en-GB" sz="2800" dirty="0" smtClean="0"/>
              <a:t> sono le </a:t>
            </a:r>
            <a:r>
              <a:rPr lang="en-GB" sz="2800" dirty="0" err="1" smtClean="0"/>
              <a:t>forme</a:t>
            </a:r>
            <a:r>
              <a:rPr lang="en-GB" sz="2800" dirty="0" smtClean="0"/>
              <a:t> di </a:t>
            </a:r>
            <a:r>
              <a:rPr lang="en-GB" sz="2800" dirty="0" err="1" smtClean="0"/>
              <a:t>infinito</a:t>
            </a:r>
            <a:r>
              <a:rPr lang="en-GB" sz="2800" dirty="0" smtClean="0"/>
              <a:t>, </a:t>
            </a:r>
            <a:r>
              <a:rPr lang="en-GB" sz="2800" dirty="0" err="1" smtClean="0"/>
              <a:t>gerundio</a:t>
            </a:r>
            <a:r>
              <a:rPr lang="en-GB" sz="2800" dirty="0" smtClean="0"/>
              <a:t>, </a:t>
            </a:r>
            <a:r>
              <a:rPr lang="en-GB" sz="2800" dirty="0" err="1" smtClean="0"/>
              <a:t>participio</a:t>
            </a:r>
            <a:r>
              <a:rPr lang="en-GB" sz="2800" dirty="0" smtClean="0"/>
              <a:t>? </a:t>
            </a:r>
          </a:p>
          <a:p>
            <a:pPr marL="0" indent="0">
              <a:buNone/>
            </a:pPr>
            <a:r>
              <a:rPr lang="en-GB" dirty="0" smtClean="0"/>
              <a:t>- Tempi </a:t>
            </a:r>
            <a:r>
              <a:rPr lang="en-GB" dirty="0" err="1" smtClean="0"/>
              <a:t>presente</a:t>
            </a:r>
            <a:r>
              <a:rPr lang="en-GB" dirty="0" smtClean="0"/>
              <a:t> e </a:t>
            </a:r>
            <a:r>
              <a:rPr lang="en-GB" dirty="0" err="1" smtClean="0"/>
              <a:t>passato</a:t>
            </a:r>
            <a:r>
              <a:rPr lang="en-GB" dirty="0" smtClean="0"/>
              <a:t>?</a:t>
            </a:r>
            <a:endParaRPr lang="en-GB" dirty="0"/>
          </a:p>
          <a:p>
            <a:pPr marL="0" indent="0">
              <a:buNone/>
            </a:pPr>
            <a:r>
              <a:rPr lang="en-GB" sz="2800" dirty="0" smtClean="0"/>
              <a:t>- Agreement? </a:t>
            </a:r>
          </a:p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sz="2800" dirty="0" err="1" smtClean="0"/>
              <a:t>Eccezioni</a:t>
            </a:r>
            <a:r>
              <a:rPr lang="en-GB" sz="2800" dirty="0" smtClean="0"/>
              <a:t>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			    	</a:t>
            </a:r>
            <a:r>
              <a:rPr lang="en-GB" dirty="0" err="1" smtClean="0">
                <a:solidFill>
                  <a:srgbClr val="FF0000"/>
                </a:solidFill>
              </a:rPr>
              <a:t>Discutete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gruppi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548713" y="3855308"/>
            <a:ext cx="8295449" cy="151220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err="1" smtClean="0"/>
              <a:t>Mangiare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avere</a:t>
            </a:r>
            <a:r>
              <a:rPr lang="en-GB" dirty="0" smtClean="0"/>
              <a:t> </a:t>
            </a:r>
            <a:r>
              <a:rPr lang="en-GB" dirty="0" err="1" smtClean="0"/>
              <a:t>mangiato</a:t>
            </a: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err="1" smtClean="0"/>
              <a:t>Mangiando</a:t>
            </a:r>
            <a:r>
              <a:rPr lang="en-GB" dirty="0" smtClean="0"/>
              <a:t> – </a:t>
            </a:r>
            <a:r>
              <a:rPr lang="en-GB" dirty="0" err="1" smtClean="0"/>
              <a:t>avendo</a:t>
            </a:r>
            <a:r>
              <a:rPr lang="en-GB" dirty="0" smtClean="0"/>
              <a:t> </a:t>
            </a:r>
            <a:r>
              <a:rPr lang="en-GB" dirty="0" err="1" smtClean="0"/>
              <a:t>mangiato</a:t>
            </a: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err="1" smtClean="0"/>
              <a:t>Mangiante</a:t>
            </a:r>
            <a:r>
              <a:rPr lang="en-GB" dirty="0" smtClean="0"/>
              <a:t> - </a:t>
            </a:r>
            <a:r>
              <a:rPr lang="en-GB" dirty="0" err="1" smtClean="0"/>
              <a:t>mangiato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1011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dell’infinito</a:t>
            </a:r>
            <a:r>
              <a:rPr lang="en-GB" dirty="0" smtClean="0">
                <a:solidFill>
                  <a:srgbClr val="FF0000"/>
                </a:solidFill>
              </a:rPr>
              <a:t>                     </a:t>
            </a:r>
            <a:r>
              <a:rPr lang="en-GB" dirty="0" err="1" smtClean="0">
                <a:solidFill>
                  <a:srgbClr val="FF0000"/>
                </a:solidFill>
              </a:rPr>
              <a:t>altri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esempi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 </a:t>
            </a:r>
            <a:r>
              <a:rPr lang="en-GB" sz="4000" dirty="0" smtClean="0"/>
              <a:t>È </a:t>
            </a:r>
            <a:r>
              <a:rPr lang="en-GB" sz="4000" dirty="0" err="1" smtClean="0"/>
              <a:t>importante</a:t>
            </a:r>
            <a:r>
              <a:rPr lang="en-GB" sz="4000" dirty="0" smtClean="0"/>
              <a:t> </a:t>
            </a:r>
            <a:r>
              <a:rPr lang="en-GB" sz="4000" dirty="0" err="1" smtClean="0"/>
              <a:t>mangiare</a:t>
            </a:r>
            <a:r>
              <a:rPr lang="en-GB" sz="4000" dirty="0" smtClean="0"/>
              <a:t> </a:t>
            </a:r>
            <a:r>
              <a:rPr lang="en-GB" sz="4000" dirty="0" err="1" smtClean="0"/>
              <a:t>bene</a:t>
            </a:r>
            <a:r>
              <a:rPr lang="en-GB" sz="4000" dirty="0" smtClean="0"/>
              <a:t>.</a:t>
            </a:r>
            <a:endParaRPr lang="en-GB" sz="4000" dirty="0"/>
          </a:p>
          <a:p>
            <a:r>
              <a:rPr lang="en-GB" sz="4000" dirty="0" smtClean="0"/>
              <a:t> </a:t>
            </a:r>
            <a:r>
              <a:rPr lang="en-GB" sz="4000" dirty="0" err="1" smtClean="0"/>
              <a:t>Posso</a:t>
            </a:r>
            <a:r>
              <a:rPr lang="en-GB" sz="4000" dirty="0" smtClean="0"/>
              <a:t> </a:t>
            </a:r>
            <a:r>
              <a:rPr lang="en-GB" sz="4000" dirty="0" err="1" smtClean="0"/>
              <a:t>uscire</a:t>
            </a:r>
            <a:r>
              <a:rPr lang="en-GB" sz="4000" dirty="0" smtClean="0"/>
              <a:t>? </a:t>
            </a:r>
          </a:p>
          <a:p>
            <a:r>
              <a:rPr lang="en-GB" sz="4000" dirty="0"/>
              <a:t> </a:t>
            </a:r>
            <a:r>
              <a:rPr lang="en-GB" sz="4000" dirty="0" err="1" smtClean="0"/>
              <a:t>Possiamo</a:t>
            </a:r>
            <a:r>
              <a:rPr lang="en-GB" sz="4000" dirty="0" smtClean="0"/>
              <a:t> </a:t>
            </a:r>
            <a:r>
              <a:rPr lang="en-GB" sz="4000" dirty="0" err="1" smtClean="0"/>
              <a:t>parlare</a:t>
            </a:r>
            <a:r>
              <a:rPr lang="en-GB" sz="4000" dirty="0" smtClean="0"/>
              <a:t> senza </a:t>
            </a:r>
            <a:r>
              <a:rPr lang="en-GB" sz="4000" dirty="0" err="1" smtClean="0"/>
              <a:t>gridare</a:t>
            </a:r>
            <a:r>
              <a:rPr lang="en-GB" sz="4000" dirty="0" smtClean="0"/>
              <a:t>.</a:t>
            </a:r>
          </a:p>
          <a:p>
            <a:r>
              <a:rPr lang="en-GB" sz="4000" smtClean="0"/>
              <a:t> Possiamo</a:t>
            </a:r>
            <a:r>
              <a:rPr lang="en-GB" sz="4000" dirty="0" smtClean="0"/>
              <a:t> </a:t>
            </a:r>
            <a:r>
              <a:rPr lang="en-GB" sz="4000" dirty="0" err="1" smtClean="0"/>
              <a:t>parlarti</a:t>
            </a:r>
            <a:r>
              <a:rPr lang="en-GB" sz="4000" dirty="0" smtClean="0"/>
              <a:t>?</a:t>
            </a:r>
          </a:p>
          <a:p>
            <a:pPr marL="0" indent="0">
              <a:buNone/>
            </a:pPr>
            <a:endParaRPr lang="en-GB" sz="4000" dirty="0"/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060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443" y="85039"/>
            <a:ext cx="10515600" cy="1325563"/>
          </a:xfrm>
        </p:spPr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Infinito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err="1" smtClean="0">
                <a:solidFill>
                  <a:srgbClr val="FF0000"/>
                </a:solidFill>
              </a:rPr>
              <a:t>italiano</a:t>
            </a:r>
            <a:r>
              <a:rPr lang="en-GB" dirty="0" smtClean="0">
                <a:solidFill>
                  <a:srgbClr val="FF0000"/>
                </a:solidFill>
              </a:rPr>
              <a:t>)               vs             -</a:t>
            </a:r>
            <a:r>
              <a:rPr lang="en-GB" dirty="0" err="1" smtClean="0">
                <a:solidFill>
                  <a:srgbClr val="FF0000"/>
                </a:solidFill>
              </a:rPr>
              <a:t>ing</a:t>
            </a:r>
            <a:r>
              <a:rPr lang="en-GB" dirty="0" smtClean="0">
                <a:solidFill>
                  <a:srgbClr val="FF0000"/>
                </a:solidFill>
              </a:rPr>
              <a:t> form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673443" y="1545539"/>
            <a:ext cx="10515600" cy="5319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1" dirty="0" err="1" smtClean="0"/>
              <a:t>Studiare</a:t>
            </a:r>
            <a:r>
              <a:rPr lang="en-GB" b="1" dirty="0" smtClean="0"/>
              <a:t> è </a:t>
            </a:r>
            <a:r>
              <a:rPr lang="en-GB" b="1" dirty="0" err="1"/>
              <a:t>una</a:t>
            </a:r>
            <a:r>
              <a:rPr lang="en-GB" b="1" dirty="0"/>
              <a:t> </a:t>
            </a:r>
            <a:r>
              <a:rPr lang="en-GB" b="1" dirty="0" err="1"/>
              <a:t>perdita</a:t>
            </a:r>
            <a:r>
              <a:rPr lang="en-GB" b="1" dirty="0"/>
              <a:t> di tempo.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“simultaneous actions” with some verbs (p. 290)</a:t>
            </a:r>
          </a:p>
          <a:p>
            <a:endParaRPr lang="en-GB" dirty="0"/>
          </a:p>
          <a:p>
            <a:pPr lvl="2"/>
            <a:r>
              <a:rPr lang="en-GB" sz="2800" dirty="0" smtClean="0"/>
              <a:t>I spent the day thinking about my problems</a:t>
            </a:r>
          </a:p>
          <a:p>
            <a:pPr lvl="2"/>
            <a:r>
              <a:rPr lang="en-GB" sz="2800" dirty="0" smtClean="0"/>
              <a:t>Ho </a:t>
            </a:r>
            <a:r>
              <a:rPr lang="en-GB" sz="2800" dirty="0" err="1" smtClean="0"/>
              <a:t>passato</a:t>
            </a:r>
            <a:r>
              <a:rPr lang="en-GB" sz="2800" dirty="0" smtClean="0"/>
              <a:t> la </a:t>
            </a:r>
            <a:r>
              <a:rPr lang="en-GB" sz="2800" dirty="0" err="1" smtClean="0"/>
              <a:t>giornata</a:t>
            </a:r>
            <a:r>
              <a:rPr lang="en-GB" sz="2800" dirty="0" smtClean="0"/>
              <a:t> </a:t>
            </a:r>
            <a:r>
              <a:rPr lang="en-GB" sz="2800" b="1" dirty="0" smtClean="0"/>
              <a:t>a </a:t>
            </a:r>
            <a:r>
              <a:rPr lang="en-GB" sz="2800" b="1" dirty="0" err="1" smtClean="0"/>
              <a:t>pensare</a:t>
            </a:r>
            <a:r>
              <a:rPr lang="en-GB" sz="2800" dirty="0" smtClean="0"/>
              <a:t> </a:t>
            </a:r>
            <a:r>
              <a:rPr lang="en-GB" sz="2800" dirty="0" err="1" smtClean="0"/>
              <a:t>ai</a:t>
            </a:r>
            <a:r>
              <a:rPr lang="en-GB" sz="2800" dirty="0" smtClean="0"/>
              <a:t> </a:t>
            </a:r>
            <a:r>
              <a:rPr lang="en-GB" sz="2800" dirty="0" err="1" smtClean="0"/>
              <a:t>miei</a:t>
            </a:r>
            <a:r>
              <a:rPr lang="en-GB" sz="2800" dirty="0" smtClean="0"/>
              <a:t> </a:t>
            </a:r>
            <a:r>
              <a:rPr lang="en-GB" sz="2800" dirty="0" err="1" smtClean="0"/>
              <a:t>problemi</a:t>
            </a:r>
            <a:r>
              <a:rPr lang="en-GB" sz="2800" dirty="0" smtClean="0"/>
              <a:t> </a:t>
            </a:r>
          </a:p>
          <a:p>
            <a:pPr lvl="2"/>
            <a:endParaRPr lang="en-GB" sz="2800" dirty="0"/>
          </a:p>
          <a:p>
            <a:pPr lvl="2"/>
            <a:r>
              <a:rPr lang="en-GB" sz="2800" dirty="0" smtClean="0"/>
              <a:t>I was sitting reading novels.</a:t>
            </a:r>
          </a:p>
          <a:p>
            <a:pPr lvl="2"/>
            <a:r>
              <a:rPr lang="en-GB" sz="2800" dirty="0" smtClean="0"/>
              <a:t>I was sitting drinking a coffee.</a:t>
            </a:r>
            <a:endParaRPr lang="en-GB" sz="2800" dirty="0"/>
          </a:p>
          <a:p>
            <a:pPr marL="0" indent="0">
              <a:buNone/>
            </a:pPr>
            <a:endParaRPr lang="en-GB" dirty="0"/>
          </a:p>
          <a:p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24576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Frasi</a:t>
            </a:r>
            <a:r>
              <a:rPr lang="en-GB" dirty="0" smtClean="0">
                <a:solidFill>
                  <a:srgbClr val="FF0000"/>
                </a:solidFill>
              </a:rPr>
              <a:t> con </a:t>
            </a:r>
            <a:r>
              <a:rPr lang="en-GB" dirty="0" err="1" smtClean="0">
                <a:solidFill>
                  <a:srgbClr val="FF0000"/>
                </a:solidFill>
              </a:rPr>
              <a:t>l’infinito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Dopo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aver </a:t>
            </a:r>
            <a:r>
              <a:rPr lang="en-GB" dirty="0" err="1" smtClean="0">
                <a:solidFill>
                  <a:srgbClr val="FF0000"/>
                </a:solidFill>
              </a:rPr>
              <a:t>visto</a:t>
            </a:r>
            <a:r>
              <a:rPr lang="en-GB" dirty="0" smtClean="0"/>
              <a:t>………….</a:t>
            </a:r>
          </a:p>
          <a:p>
            <a:endParaRPr lang="en-GB" dirty="0"/>
          </a:p>
          <a:p>
            <a:r>
              <a:rPr lang="en-GB" dirty="0" smtClean="0"/>
              <a:t>…………………. di </a:t>
            </a:r>
            <a:r>
              <a:rPr lang="en-GB" dirty="0" err="1" smtClean="0">
                <a:solidFill>
                  <a:srgbClr val="FF0000"/>
                </a:solidFill>
              </a:rPr>
              <a:t>averlo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letto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…………………………. di </a:t>
            </a:r>
            <a:r>
              <a:rPr lang="en-GB" dirty="0" err="1" smtClean="0">
                <a:solidFill>
                  <a:srgbClr val="FF0000"/>
                </a:solidFill>
              </a:rPr>
              <a:t>esserci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passato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con la </a:t>
            </a:r>
            <a:r>
              <a:rPr lang="en-GB" dirty="0" err="1" smtClean="0"/>
              <a:t>macchina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825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7677" y="-87957"/>
            <a:ext cx="6384324" cy="1325563"/>
          </a:xfrm>
        </p:spPr>
        <p:txBody>
          <a:bodyPr/>
          <a:lstStyle/>
          <a:p>
            <a:r>
              <a:rPr lang="en-GB" dirty="0" err="1" smtClean="0"/>
              <a:t>Commenta</a:t>
            </a:r>
            <a:r>
              <a:rPr lang="en-GB" dirty="0" smtClean="0"/>
              <a:t> </a:t>
            </a:r>
            <a:r>
              <a:rPr lang="en-GB" dirty="0" err="1" smtClean="0"/>
              <a:t>queste</a:t>
            </a:r>
            <a:r>
              <a:rPr lang="en-GB" dirty="0" smtClean="0"/>
              <a:t> </a:t>
            </a:r>
            <a:r>
              <a:rPr lang="en-GB" dirty="0" err="1" smtClean="0"/>
              <a:t>frasi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8859" y="828847"/>
            <a:ext cx="10515600" cy="4351338"/>
          </a:xfrm>
        </p:spPr>
        <p:txBody>
          <a:bodyPr/>
          <a:lstStyle/>
          <a:p>
            <a:pPr marL="0" indent="0" algn="r">
              <a:buNone/>
            </a:pPr>
            <a:r>
              <a:rPr lang="en-GB" dirty="0" smtClean="0">
                <a:solidFill>
                  <a:srgbClr val="FF0000"/>
                </a:solidFill>
              </a:rPr>
              <a:t>p. 378 + </a:t>
            </a:r>
            <a:r>
              <a:rPr lang="en-GB" dirty="0" err="1" smtClean="0">
                <a:solidFill>
                  <a:srgbClr val="FF0000"/>
                </a:solidFill>
              </a:rPr>
              <a:t>esercizio</a:t>
            </a:r>
            <a:r>
              <a:rPr lang="en-GB" dirty="0" smtClean="0">
                <a:solidFill>
                  <a:srgbClr val="FF0000"/>
                </a:solidFill>
              </a:rPr>
              <a:t> p. 380 n.12</a:t>
            </a:r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Credo </a:t>
            </a:r>
            <a:r>
              <a:rPr lang="en-GB" sz="3600" dirty="0" smtClean="0"/>
              <a:t>di aver </a:t>
            </a:r>
            <a:r>
              <a:rPr lang="en-GB" sz="3600" dirty="0" err="1" smtClean="0"/>
              <a:t>visto</a:t>
            </a:r>
            <a:r>
              <a:rPr lang="en-GB" sz="3600" dirty="0" smtClean="0"/>
              <a:t> </a:t>
            </a:r>
            <a:r>
              <a:rPr lang="en-GB" sz="3600" dirty="0" err="1" smtClean="0"/>
              <a:t>mio</a:t>
            </a:r>
            <a:r>
              <a:rPr lang="en-GB" sz="3600" dirty="0" smtClean="0"/>
              <a:t> </a:t>
            </a:r>
            <a:r>
              <a:rPr lang="en-GB" sz="3600" dirty="0" err="1" smtClean="0"/>
              <a:t>fratello</a:t>
            </a: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Credo che </a:t>
            </a:r>
            <a:r>
              <a:rPr lang="en-GB" sz="3600" dirty="0" err="1" smtClean="0"/>
              <a:t>tu</a:t>
            </a:r>
            <a:r>
              <a:rPr lang="en-GB" sz="3600" dirty="0" smtClean="0"/>
              <a:t> </a:t>
            </a:r>
            <a:r>
              <a:rPr lang="en-GB" sz="3600" dirty="0" err="1" smtClean="0"/>
              <a:t>abbia</a:t>
            </a:r>
            <a:r>
              <a:rPr lang="en-GB" sz="3600" dirty="0" smtClean="0"/>
              <a:t> </a:t>
            </a:r>
            <a:r>
              <a:rPr lang="en-GB" sz="3600" dirty="0" err="1" smtClean="0"/>
              <a:t>visto</a:t>
            </a:r>
            <a:r>
              <a:rPr lang="en-GB" sz="3600" dirty="0" smtClean="0"/>
              <a:t> </a:t>
            </a:r>
            <a:r>
              <a:rPr lang="en-GB" sz="3600" dirty="0" err="1" smtClean="0"/>
              <a:t>mio</a:t>
            </a:r>
            <a:r>
              <a:rPr lang="en-GB" sz="3600" dirty="0" smtClean="0"/>
              <a:t> </a:t>
            </a:r>
            <a:r>
              <a:rPr lang="en-GB" sz="3600" dirty="0" err="1" smtClean="0"/>
              <a:t>fratello</a:t>
            </a:r>
            <a:endParaRPr lang="en-GB" sz="3600" dirty="0" smtClean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85363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296</Words>
  <Application>Microsoft Office PowerPoint</Application>
  <PresentationFormat>Widescreen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infinito – participio - gerundio</vt:lpstr>
      <vt:lpstr>TEST!</vt:lpstr>
      <vt:lpstr>OGGI</vt:lpstr>
      <vt:lpstr>Le forme</vt:lpstr>
      <vt:lpstr>Le forme</vt:lpstr>
      <vt:lpstr>Gli usi dell’infinito                     altri esempi?</vt:lpstr>
      <vt:lpstr>Infinito (italiano)               vs             -ing form</vt:lpstr>
      <vt:lpstr>Frasi con l’infinito passato</vt:lpstr>
      <vt:lpstr>Commenta queste frasi:</vt:lpstr>
      <vt:lpstr>Gerundio</vt:lpstr>
      <vt:lpstr>Participio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148</cp:revision>
  <cp:lastPrinted>2017-02-20T13:40:25Z</cp:lastPrinted>
  <dcterms:created xsi:type="dcterms:W3CDTF">2015-10-18T18:15:27Z</dcterms:created>
  <dcterms:modified xsi:type="dcterms:W3CDTF">2017-02-20T13:48:55Z</dcterms:modified>
</cp:coreProperties>
</file>