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315" r:id="rId3"/>
    <p:sldId id="306" r:id="rId4"/>
    <p:sldId id="313" r:id="rId5"/>
    <p:sldId id="314" r:id="rId6"/>
    <p:sldId id="318" r:id="rId7"/>
    <p:sldId id="319" r:id="rId8"/>
    <p:sldId id="328" r:id="rId9"/>
    <p:sldId id="329" r:id="rId10"/>
    <p:sldId id="330" r:id="rId11"/>
    <p:sldId id="331" r:id="rId12"/>
    <p:sldId id="332" r:id="rId13"/>
    <p:sldId id="316" r:id="rId14"/>
    <p:sldId id="317" r:id="rId15"/>
    <p:sldId id="321" r:id="rId16"/>
    <p:sldId id="322" r:id="rId17"/>
    <p:sldId id="325" r:id="rId18"/>
    <p:sldId id="323" r:id="rId19"/>
    <p:sldId id="324" r:id="rId20"/>
    <p:sldId id="326" r:id="rId21"/>
    <p:sldId id="327" r:id="rId22"/>
    <p:sldId id="305" r:id="rId23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99091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3"/>
            <a:ext cx="2971800" cy="499091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7"/>
            <a:ext cx="2971800" cy="499090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9448187"/>
            <a:ext cx="2971800" cy="499090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27/02/2017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435" y="1059610"/>
            <a:ext cx="10381129" cy="2387600"/>
          </a:xfrm>
        </p:spPr>
        <p:txBody>
          <a:bodyPr>
            <a:normAutofit/>
          </a:bodyPr>
          <a:lstStyle/>
          <a:p>
            <a:r>
              <a:rPr lang="en-GB" sz="4800" dirty="0" err="1" smtClean="0"/>
              <a:t>Connettivi</a:t>
            </a:r>
            <a:endParaRPr lang="it-IT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Term 2, week 8</a:t>
            </a:r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03" y="68056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endParaRPr lang="en-GB" sz="3200" dirty="0"/>
          </a:p>
          <a:p>
            <a:pPr marL="0" lvl="0" indent="0">
              <a:buNone/>
            </a:pPr>
            <a:r>
              <a:rPr lang="it-IT" sz="3200" dirty="0"/>
              <a:t>Era mezzanotte, pensavo che il mio ospite </a:t>
            </a:r>
            <a:r>
              <a:rPr lang="it-IT" sz="3200" dirty="0">
                <a:solidFill>
                  <a:srgbClr val="FF0000"/>
                </a:solidFill>
              </a:rPr>
              <a:t>_________avesse già cenato_______ </a:t>
            </a:r>
            <a:r>
              <a:rPr lang="it-IT" sz="3200" dirty="0"/>
              <a:t>(già cenare).</a:t>
            </a:r>
            <a:endParaRPr lang="en-GB" sz="3200" dirty="0"/>
          </a:p>
          <a:p>
            <a:pPr marL="0" indent="0">
              <a:buNone/>
            </a:pPr>
            <a:r>
              <a:rPr lang="it-IT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677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870" y="49109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endParaRPr lang="en-GB" sz="3600" dirty="0"/>
          </a:p>
          <a:p>
            <a:pPr marL="0" lvl="0" indent="0">
              <a:buNone/>
            </a:pPr>
            <a:r>
              <a:rPr lang="it-IT" sz="3600" dirty="0"/>
              <a:t>Vorrei che adesso (voi) </a:t>
            </a:r>
            <a:r>
              <a:rPr lang="it-IT" sz="3600" dirty="0">
                <a:solidFill>
                  <a:srgbClr val="FF0000"/>
                </a:solidFill>
              </a:rPr>
              <a:t>___parlaste_____ </a:t>
            </a:r>
            <a:r>
              <a:rPr lang="it-IT" sz="3600" dirty="0"/>
              <a:t> (parlare) con il vostro vicino di casa.</a:t>
            </a:r>
            <a:endParaRPr lang="en-GB" sz="3600" dirty="0"/>
          </a:p>
          <a:p>
            <a:pPr marL="0" indent="0">
              <a:buNone/>
            </a:pPr>
            <a:r>
              <a:rPr lang="it-IT" dirty="0"/>
              <a:t> 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6080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060" y="499333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it-IT" sz="3200" dirty="0"/>
              <a:t>(io)</a:t>
            </a:r>
            <a:r>
              <a:rPr lang="it-IT" sz="3200" dirty="0">
                <a:solidFill>
                  <a:srgbClr val="FF0000"/>
                </a:solidFill>
              </a:rPr>
              <a:t>_____avrei preferito______ </a:t>
            </a:r>
            <a:r>
              <a:rPr lang="it-IT" sz="3200" dirty="0"/>
              <a:t>(preferire) che mia figlia avesse preso l’aereo e non il treno.</a:t>
            </a:r>
            <a:endParaRPr lang="en-GB" sz="32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221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TEST: </a:t>
            </a:r>
            <a:r>
              <a:rPr lang="en-GB" dirty="0" err="1" smtClean="0"/>
              <a:t>Imperfetto</a:t>
            </a:r>
            <a:r>
              <a:rPr lang="en-GB" dirty="0" smtClean="0"/>
              <a:t>/</a:t>
            </a:r>
            <a:r>
              <a:rPr lang="en-GB" dirty="0" err="1" smtClean="0"/>
              <a:t>passato</a:t>
            </a:r>
            <a:r>
              <a:rPr lang="en-GB" dirty="0" smtClean="0"/>
              <a:t> </a:t>
            </a:r>
            <a:r>
              <a:rPr lang="en-GB" dirty="0" err="1" smtClean="0"/>
              <a:t>prossimo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Da piccolo </a:t>
            </a:r>
            <a:r>
              <a:rPr lang="it-IT" dirty="0"/>
              <a:t>mi </a:t>
            </a:r>
            <a:r>
              <a:rPr lang="it-IT" b="1" dirty="0"/>
              <a:t>piaceva / è piaciuto</a:t>
            </a:r>
            <a:r>
              <a:rPr lang="it-IT" dirty="0"/>
              <a:t> leggere, per questo motivo</a:t>
            </a:r>
            <a:r>
              <a:rPr lang="it-IT" b="1" dirty="0"/>
              <a:t> ho</a:t>
            </a:r>
            <a:r>
              <a:rPr lang="it-IT" dirty="0"/>
              <a:t> </a:t>
            </a:r>
            <a:r>
              <a:rPr lang="it-IT" b="1" dirty="0"/>
              <a:t>chiesto/chiedevo</a:t>
            </a:r>
            <a:r>
              <a:rPr lang="it-IT" dirty="0"/>
              <a:t> a mio padre di comparmi molti libri. Lui non </a:t>
            </a:r>
            <a:r>
              <a:rPr lang="it-IT" b="1" dirty="0"/>
              <a:t>aveva / ha avuto</a:t>
            </a:r>
            <a:r>
              <a:rPr lang="it-IT" dirty="0"/>
              <a:t> voglia di andare in libreria, quindi </a:t>
            </a:r>
            <a:r>
              <a:rPr lang="it-IT" b="1" dirty="0"/>
              <a:t>ha chiesto / chiedeva</a:t>
            </a:r>
            <a:r>
              <a:rPr lang="it-IT" dirty="0"/>
              <a:t> a mia nonna di accompagnarmi tutte le domeniche. Non </a:t>
            </a:r>
            <a:r>
              <a:rPr lang="it-IT" b="1" dirty="0"/>
              <a:t>sapevo / ho saputo</a:t>
            </a:r>
            <a:r>
              <a:rPr lang="it-IT" dirty="0"/>
              <a:t> mai quale libro scegliere, quindi la libraria </a:t>
            </a:r>
            <a:r>
              <a:rPr lang="it-IT" b="1" dirty="0"/>
              <a:t>mi convinceva / mi ha convinto</a:t>
            </a:r>
            <a:r>
              <a:rPr lang="it-IT" dirty="0"/>
              <a:t> a comprarne più di uno. </a:t>
            </a:r>
            <a:endParaRPr lang="it-IT" dirty="0">
              <a:solidFill>
                <a:srgbClr val="FF0000"/>
              </a:solidFill>
            </a:endParaRPr>
          </a:p>
          <a:p>
            <a:endParaRPr lang="it-IT" dirty="0" smtClean="0">
              <a:solidFill>
                <a:srgbClr val="FF0000"/>
              </a:solidFill>
            </a:endParaRPr>
          </a:p>
          <a:p>
            <a:r>
              <a:rPr lang="it-IT" dirty="0" smtClean="0"/>
              <a:t> Per </a:t>
            </a:r>
            <a:r>
              <a:rPr lang="it-IT" dirty="0"/>
              <a:t>questo </a:t>
            </a:r>
            <a:r>
              <a:rPr lang="it-IT" dirty="0">
                <a:solidFill>
                  <a:srgbClr val="FF0000"/>
                </a:solidFill>
              </a:rPr>
              <a:t>una volta </a:t>
            </a:r>
            <a:r>
              <a:rPr lang="it-IT" b="1" dirty="0"/>
              <a:t>ho</a:t>
            </a:r>
            <a:r>
              <a:rPr lang="it-IT" dirty="0"/>
              <a:t> </a:t>
            </a:r>
            <a:r>
              <a:rPr lang="it-IT" b="1" dirty="0"/>
              <a:t>finito / finivo</a:t>
            </a:r>
            <a:r>
              <a:rPr lang="it-IT" dirty="0"/>
              <a:t> tutti i miei risparmi e </a:t>
            </a:r>
            <a:r>
              <a:rPr lang="it-IT" b="1" dirty="0"/>
              <a:t>ho dovuto chiedere / chiedevo</a:t>
            </a:r>
            <a:r>
              <a:rPr lang="it-IT" dirty="0"/>
              <a:t> a mia nonna di prestarmi 10 euro.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741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827" y="6229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dirty="0"/>
              <a:t>L’amico</a:t>
            </a:r>
            <a:r>
              <a:rPr lang="it-IT" sz="3200" dirty="0" smtClean="0">
                <a:solidFill>
                  <a:srgbClr val="FF0000"/>
                </a:solidFill>
              </a:rPr>
              <a:t>___di cui_____</a:t>
            </a:r>
            <a:r>
              <a:rPr lang="it-IT" sz="3200" dirty="0" smtClean="0"/>
              <a:t> </a:t>
            </a:r>
            <a:r>
              <a:rPr lang="it-IT" sz="3200" dirty="0"/>
              <a:t>ti avevo parlato sta arrivando in Inghilterra. L’albergo </a:t>
            </a:r>
            <a:r>
              <a:rPr lang="it-IT" sz="3200" dirty="0" smtClean="0">
                <a:solidFill>
                  <a:srgbClr val="FF0000"/>
                </a:solidFill>
              </a:rPr>
              <a:t>___che_____</a:t>
            </a:r>
            <a:r>
              <a:rPr lang="it-IT" sz="3200" dirty="0" smtClean="0"/>
              <a:t> </a:t>
            </a:r>
            <a:r>
              <a:rPr lang="it-IT" sz="3200" dirty="0"/>
              <a:t>ho prenotato per lui è </a:t>
            </a:r>
            <a:r>
              <a:rPr lang="it-IT" sz="3200" dirty="0" smtClean="0"/>
              <a:t>vicino </a:t>
            </a:r>
            <a:r>
              <a:rPr lang="it-IT" sz="3200" dirty="0"/>
              <a:t>alla stazione </a:t>
            </a:r>
            <a:r>
              <a:rPr lang="it-IT" sz="3200" dirty="0" smtClean="0">
                <a:solidFill>
                  <a:srgbClr val="FF0000"/>
                </a:solidFill>
              </a:rPr>
              <a:t>____da cui_____</a:t>
            </a:r>
            <a:r>
              <a:rPr lang="it-IT" sz="3200" dirty="0" smtClean="0"/>
              <a:t> </a:t>
            </a:r>
            <a:r>
              <a:rPr lang="it-IT" sz="3200" dirty="0"/>
              <a:t>sei partita ad agosto. Dobbiamo andare a teatro, lo stesso </a:t>
            </a:r>
            <a:r>
              <a:rPr lang="it-IT" sz="3200" dirty="0" smtClean="0">
                <a:solidFill>
                  <a:srgbClr val="FF0000"/>
                </a:solidFill>
              </a:rPr>
              <a:t>_____a cui____</a:t>
            </a:r>
            <a:r>
              <a:rPr lang="it-IT" sz="3200" dirty="0" smtClean="0"/>
              <a:t> siamo </a:t>
            </a:r>
            <a:r>
              <a:rPr lang="it-IT" sz="3200" dirty="0"/>
              <a:t>andati insieme la settimana scorsa. Lo spettacolo  </a:t>
            </a:r>
            <a:r>
              <a:rPr lang="it-IT" sz="3200" dirty="0" smtClean="0">
                <a:solidFill>
                  <a:srgbClr val="FF0000"/>
                </a:solidFill>
              </a:rPr>
              <a:t>__che___</a:t>
            </a:r>
            <a:r>
              <a:rPr lang="it-IT" sz="3200" dirty="0" smtClean="0"/>
              <a:t> </a:t>
            </a:r>
            <a:r>
              <a:rPr lang="it-IT" sz="3200" dirty="0"/>
              <a:t>vogliamo vedere parla di una donna </a:t>
            </a:r>
            <a:r>
              <a:rPr lang="it-IT" sz="3200" dirty="0" smtClean="0">
                <a:solidFill>
                  <a:srgbClr val="FF0000"/>
                </a:solidFill>
              </a:rPr>
              <a:t>___che__</a:t>
            </a:r>
            <a:r>
              <a:rPr lang="it-IT" sz="3200" dirty="0" smtClean="0"/>
              <a:t> gira </a:t>
            </a:r>
            <a:r>
              <a:rPr lang="it-IT" sz="3200" dirty="0"/>
              <a:t>il mondo con l’uomo </a:t>
            </a:r>
            <a:r>
              <a:rPr lang="it-IT" sz="3200" dirty="0" smtClean="0">
                <a:solidFill>
                  <a:srgbClr val="FF0000"/>
                </a:solidFill>
              </a:rPr>
              <a:t>____con cui____</a:t>
            </a:r>
            <a:r>
              <a:rPr lang="it-IT" sz="3200" dirty="0" smtClean="0"/>
              <a:t> </a:t>
            </a:r>
            <a:r>
              <a:rPr lang="it-IT" sz="3200" dirty="0"/>
              <a:t>vuole aprire un ristorante e </a:t>
            </a:r>
            <a:r>
              <a:rPr lang="it-IT" sz="3200" dirty="0" smtClean="0">
                <a:solidFill>
                  <a:srgbClr val="FF0000"/>
                </a:solidFill>
              </a:rPr>
              <a:t>___a cui____</a:t>
            </a:r>
            <a:r>
              <a:rPr lang="it-IT" sz="3200" dirty="0" smtClean="0"/>
              <a:t> </a:t>
            </a:r>
            <a:r>
              <a:rPr lang="it-IT" sz="3200" dirty="0"/>
              <a:t>vuole rubare dei segreti di cucina.</a:t>
            </a:r>
            <a:endParaRPr lang="en-GB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226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CONNETTIVI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p. 251: Connectives coordinating and subordinating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16.8 Initiating, concluding and </a:t>
            </a:r>
            <a:r>
              <a:rPr lang="en-GB" dirty="0" smtClean="0"/>
              <a:t>generalising   -&gt; per </a:t>
            </a:r>
            <a:r>
              <a:rPr lang="en-GB" dirty="0" err="1" smtClean="0"/>
              <a:t>l’</a:t>
            </a:r>
            <a:r>
              <a:rPr lang="en-GB" dirty="0" err="1" smtClean="0">
                <a:solidFill>
                  <a:srgbClr val="FF0000"/>
                </a:solidFill>
              </a:rPr>
              <a:t>essay</a:t>
            </a:r>
            <a:r>
              <a:rPr lang="en-GB" dirty="0" smtClean="0"/>
              <a:t>!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55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>
                <a:solidFill>
                  <a:srgbClr val="FF0000"/>
                </a:solidFill>
              </a:rPr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3600" dirty="0" smtClean="0"/>
              <a:t>ATTENZIONE: ad </a:t>
            </a:r>
            <a:r>
              <a:rPr lang="en-GB" sz="3600" dirty="0" err="1" smtClean="0"/>
              <a:t>ogni</a:t>
            </a:r>
            <a:r>
              <a:rPr lang="en-GB" sz="3600" dirty="0" smtClean="0"/>
              <a:t> giro </a:t>
            </a:r>
            <a:r>
              <a:rPr lang="en-GB" sz="3600" dirty="0" err="1" smtClean="0"/>
              <a:t>si</a:t>
            </a:r>
            <a:r>
              <a:rPr lang="en-GB" sz="3600" dirty="0" smtClean="0"/>
              <a:t> </a:t>
            </a:r>
            <a:r>
              <a:rPr lang="en-GB" sz="3600" dirty="0" err="1" smtClean="0"/>
              <a:t>deve</a:t>
            </a:r>
            <a:r>
              <a:rPr lang="en-GB" sz="3600" dirty="0" smtClean="0"/>
              <a:t> </a:t>
            </a:r>
            <a:r>
              <a:rPr lang="en-GB" sz="3600" dirty="0" err="1" smtClean="0"/>
              <a:t>rileggere</a:t>
            </a:r>
            <a:r>
              <a:rPr lang="en-GB" sz="3600" dirty="0" smtClean="0"/>
              <a:t> </a:t>
            </a:r>
            <a:r>
              <a:rPr lang="en-GB" sz="3600" dirty="0" err="1" smtClean="0"/>
              <a:t>quello</a:t>
            </a:r>
            <a:r>
              <a:rPr lang="en-GB" sz="3600" dirty="0" smtClean="0"/>
              <a:t> </a:t>
            </a:r>
            <a:r>
              <a:rPr lang="en-GB" sz="3600" dirty="0"/>
              <a:t>che è </a:t>
            </a:r>
            <a:r>
              <a:rPr lang="en-GB" sz="3600" dirty="0" err="1" smtClean="0"/>
              <a:t>stato</a:t>
            </a:r>
            <a:r>
              <a:rPr lang="en-GB" sz="3600" dirty="0" smtClean="0"/>
              <a:t> </a:t>
            </a:r>
            <a:r>
              <a:rPr lang="en-GB" sz="3600" dirty="0" err="1" smtClean="0"/>
              <a:t>scritto</a:t>
            </a:r>
            <a:r>
              <a:rPr lang="en-GB" sz="3600" dirty="0" smtClean="0"/>
              <a:t> </a:t>
            </a:r>
            <a:r>
              <a:rPr lang="en-GB" sz="3600" dirty="0" err="1" smtClean="0"/>
              <a:t>sul</a:t>
            </a:r>
            <a:r>
              <a:rPr lang="en-GB" sz="3600" dirty="0" smtClean="0"/>
              <a:t> </a:t>
            </a:r>
            <a:r>
              <a:rPr lang="en-GB" sz="3600" dirty="0" err="1" smtClean="0"/>
              <a:t>foglio</a:t>
            </a:r>
            <a:r>
              <a:rPr lang="en-GB" sz="3600" dirty="0" smtClean="0"/>
              <a:t> </a:t>
            </a:r>
            <a:r>
              <a:rPr lang="en-GB" sz="3600" dirty="0" err="1" smtClean="0"/>
              <a:t>fino</a:t>
            </a:r>
            <a:r>
              <a:rPr lang="en-GB" sz="3600" dirty="0" smtClean="0"/>
              <a:t> a </a:t>
            </a:r>
            <a:r>
              <a:rPr lang="en-GB" sz="3600" dirty="0" err="1" smtClean="0"/>
              <a:t>quel</a:t>
            </a:r>
            <a:r>
              <a:rPr lang="en-GB" sz="3600" dirty="0" smtClean="0"/>
              <a:t> </a:t>
            </a:r>
            <a:r>
              <a:rPr lang="en-GB" sz="3600" dirty="0" err="1" smtClean="0"/>
              <a:t>momento</a:t>
            </a:r>
            <a:endParaRPr lang="en-GB" sz="3600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349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PRIMO GIRO: </a:t>
            </a:r>
            <a:r>
              <a:rPr lang="en-GB" sz="3600" dirty="0" err="1" smtClean="0"/>
              <a:t>spiegare</a:t>
            </a:r>
            <a:r>
              <a:rPr lang="en-GB" sz="3600" dirty="0" smtClean="0"/>
              <a:t> in </a:t>
            </a:r>
            <a:r>
              <a:rPr lang="en-GB" sz="3600" dirty="0" err="1" smtClean="0"/>
              <a:t>una</a:t>
            </a:r>
            <a:r>
              <a:rPr lang="en-GB" sz="3600" dirty="0" smtClean="0"/>
              <a:t> </a:t>
            </a:r>
            <a:r>
              <a:rPr lang="en-GB" sz="3600" dirty="0" err="1" smtClean="0"/>
              <a:t>frase</a:t>
            </a:r>
            <a:r>
              <a:rPr lang="en-GB" sz="3600" dirty="0" smtClean="0"/>
              <a:t> “</a:t>
            </a:r>
            <a:r>
              <a:rPr lang="en-GB" sz="3600" dirty="0" err="1" smtClean="0"/>
              <a:t>cosa</a:t>
            </a:r>
            <a:r>
              <a:rPr lang="en-GB" sz="3600" dirty="0" smtClean="0"/>
              <a:t> </a:t>
            </a:r>
            <a:r>
              <a:rPr lang="en-GB" sz="3600" dirty="0" err="1" smtClean="0"/>
              <a:t>significa</a:t>
            </a:r>
            <a:r>
              <a:rPr lang="en-GB" sz="3600" dirty="0" smtClean="0"/>
              <a:t>?” 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9985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SECONDO GIRO: fare </a:t>
            </a:r>
            <a:r>
              <a:rPr lang="en-GB" sz="3600" dirty="0" err="1" smtClean="0"/>
              <a:t>una</a:t>
            </a:r>
            <a:r>
              <a:rPr lang="en-GB" sz="3600" dirty="0" smtClean="0"/>
              <a:t> </a:t>
            </a:r>
            <a:r>
              <a:rPr lang="en-GB" sz="3600" dirty="0" err="1" smtClean="0"/>
              <a:t>lista</a:t>
            </a:r>
            <a:r>
              <a:rPr lang="en-GB" sz="3600" dirty="0" smtClean="0"/>
              <a:t> dei </a:t>
            </a:r>
            <a:r>
              <a:rPr lang="en-GB" sz="3600" dirty="0" err="1" smtClean="0"/>
              <a:t>connettivi</a:t>
            </a:r>
            <a:r>
              <a:rPr lang="en-GB" sz="3600" dirty="0" smtClean="0"/>
              <a:t> di </a:t>
            </a:r>
            <a:r>
              <a:rPr lang="en-GB" sz="3600" dirty="0" err="1" smtClean="0"/>
              <a:t>quel</a:t>
            </a:r>
            <a:r>
              <a:rPr lang="en-GB" sz="3600" dirty="0" smtClean="0"/>
              <a:t> </a:t>
            </a:r>
            <a:r>
              <a:rPr lang="en-GB" sz="3600" dirty="0" err="1" smtClean="0"/>
              <a:t>gruppo</a:t>
            </a:r>
            <a:r>
              <a:rPr lang="en-GB" sz="3600" dirty="0" smtClean="0"/>
              <a:t> + la </a:t>
            </a:r>
            <a:r>
              <a:rPr lang="en-GB" sz="3600" dirty="0" err="1" smtClean="0"/>
              <a:t>traduzione</a:t>
            </a:r>
            <a:r>
              <a:rPr lang="en-GB" sz="3600" dirty="0" smtClean="0"/>
              <a:t> in inglese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6925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TERZO GIRO: fare un </a:t>
            </a:r>
            <a:r>
              <a:rPr lang="en-GB" sz="3600" dirty="0" err="1" smtClean="0"/>
              <a:t>esempio</a:t>
            </a:r>
            <a:r>
              <a:rPr lang="en-GB" sz="3600" dirty="0" smtClean="0"/>
              <a:t> facile con </a:t>
            </a:r>
            <a:r>
              <a:rPr lang="en-GB" sz="3600" dirty="0" err="1" smtClean="0"/>
              <a:t>uno</a:t>
            </a:r>
            <a:r>
              <a:rPr lang="en-GB" sz="3600" dirty="0" smtClean="0"/>
              <a:t> dei </a:t>
            </a:r>
            <a:r>
              <a:rPr lang="en-GB" sz="3600" dirty="0" err="1" smtClean="0"/>
              <a:t>connettivi</a:t>
            </a:r>
            <a:endParaRPr lang="en-GB" sz="3600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7079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7677" y="-87957"/>
            <a:ext cx="6384324" cy="1325563"/>
          </a:xfrm>
        </p:spPr>
        <p:txBody>
          <a:bodyPr/>
          <a:lstStyle/>
          <a:p>
            <a:r>
              <a:rPr lang="en-GB" dirty="0" err="1" smtClean="0"/>
              <a:t>Commenta</a:t>
            </a:r>
            <a:r>
              <a:rPr lang="en-GB" dirty="0" smtClean="0"/>
              <a:t> </a:t>
            </a:r>
            <a:r>
              <a:rPr lang="en-GB" dirty="0" err="1" smtClean="0"/>
              <a:t>queste</a:t>
            </a:r>
            <a:r>
              <a:rPr lang="en-GB" dirty="0" smtClean="0"/>
              <a:t> </a:t>
            </a:r>
            <a:r>
              <a:rPr lang="en-GB" dirty="0" err="1" smtClean="0"/>
              <a:t>frasi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8859" y="82884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p. 378 </a:t>
            </a:r>
          </a:p>
          <a:p>
            <a:pPr marL="0" indent="0">
              <a:buNone/>
            </a:pPr>
            <a:r>
              <a:rPr lang="en-GB" sz="3600" dirty="0" smtClean="0"/>
              <a:t>Credo di aver </a:t>
            </a:r>
            <a:r>
              <a:rPr lang="en-GB" sz="3600" dirty="0" err="1" smtClean="0"/>
              <a:t>visto</a:t>
            </a:r>
            <a:r>
              <a:rPr lang="en-GB" sz="3600" dirty="0" smtClean="0"/>
              <a:t> </a:t>
            </a:r>
            <a:r>
              <a:rPr lang="en-GB" sz="3600" dirty="0" err="1" smtClean="0"/>
              <a:t>mio</a:t>
            </a:r>
            <a:r>
              <a:rPr lang="en-GB" sz="3600" dirty="0" smtClean="0"/>
              <a:t> </a:t>
            </a:r>
            <a:r>
              <a:rPr lang="en-GB" sz="3600" dirty="0" err="1" smtClean="0"/>
              <a:t>fratello</a:t>
            </a: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Credo che </a:t>
            </a:r>
            <a:r>
              <a:rPr lang="en-GB" sz="3600" dirty="0" err="1" smtClean="0"/>
              <a:t>tu</a:t>
            </a:r>
            <a:r>
              <a:rPr lang="en-GB" sz="3600" dirty="0" smtClean="0"/>
              <a:t> </a:t>
            </a:r>
            <a:r>
              <a:rPr lang="en-GB" sz="3600" dirty="0" err="1" smtClean="0"/>
              <a:t>abbia</a:t>
            </a:r>
            <a:r>
              <a:rPr lang="en-GB" sz="3600" dirty="0" smtClean="0"/>
              <a:t> </a:t>
            </a:r>
            <a:r>
              <a:rPr lang="en-GB" sz="3600" dirty="0" err="1" smtClean="0"/>
              <a:t>visto</a:t>
            </a:r>
            <a:r>
              <a:rPr lang="en-GB" sz="3600" dirty="0" smtClean="0"/>
              <a:t> </a:t>
            </a:r>
            <a:r>
              <a:rPr lang="en-GB" sz="3600" dirty="0" err="1" smtClean="0"/>
              <a:t>mio</a:t>
            </a:r>
            <a:r>
              <a:rPr lang="en-GB" sz="3600" dirty="0" smtClean="0"/>
              <a:t> </a:t>
            </a:r>
            <a:r>
              <a:rPr lang="en-GB" sz="3600" dirty="0" err="1" smtClean="0"/>
              <a:t>fratello</a:t>
            </a:r>
            <a:endParaRPr lang="en-GB" sz="3600" dirty="0" smtClean="0"/>
          </a:p>
          <a:p>
            <a:pPr marL="0" indent="0">
              <a:buNone/>
            </a:pPr>
            <a:endParaRPr lang="en-GB" sz="4000" dirty="0" smtClean="0"/>
          </a:p>
          <a:p>
            <a:pPr marL="0" indent="0">
              <a:buNone/>
            </a:pPr>
            <a:r>
              <a:rPr lang="en-GB" sz="4000" dirty="0" err="1" smtClean="0">
                <a:solidFill>
                  <a:srgbClr val="FF0000"/>
                </a:solidFill>
              </a:rPr>
              <a:t>esercizio</a:t>
            </a:r>
            <a:r>
              <a:rPr lang="en-GB" sz="4000" dirty="0" smtClean="0">
                <a:solidFill>
                  <a:srgbClr val="FF0000"/>
                </a:solidFill>
              </a:rPr>
              <a:t> </a:t>
            </a:r>
            <a:r>
              <a:rPr lang="en-GB" sz="4000" dirty="0">
                <a:solidFill>
                  <a:srgbClr val="FF0000"/>
                </a:solidFill>
              </a:rPr>
              <a:t>p. 380 n.12</a:t>
            </a:r>
          </a:p>
          <a:p>
            <a:pPr marL="0" indent="0">
              <a:buNone/>
            </a:pPr>
            <a:r>
              <a:rPr lang="en-GB" sz="4000" dirty="0" smtClean="0">
                <a:solidFill>
                  <a:srgbClr val="FF0000"/>
                </a:solidFill>
              </a:rPr>
              <a:t>+ </a:t>
            </a:r>
            <a:r>
              <a:rPr lang="en-GB" sz="4000" dirty="0" err="1" smtClean="0">
                <a:solidFill>
                  <a:srgbClr val="FF0000"/>
                </a:solidFill>
              </a:rPr>
              <a:t>crea</a:t>
            </a:r>
            <a:r>
              <a:rPr lang="en-GB" sz="4000" dirty="0" smtClean="0">
                <a:solidFill>
                  <a:srgbClr val="FF0000"/>
                </a:solidFill>
              </a:rPr>
              <a:t> 2 </a:t>
            </a:r>
            <a:r>
              <a:rPr lang="en-GB" sz="4000" dirty="0" err="1" smtClean="0">
                <a:solidFill>
                  <a:srgbClr val="FF0000"/>
                </a:solidFill>
              </a:rPr>
              <a:t>coppie</a:t>
            </a:r>
            <a:r>
              <a:rPr lang="en-GB" sz="4000" dirty="0" smtClean="0">
                <a:solidFill>
                  <a:srgbClr val="FF0000"/>
                </a:solidFill>
              </a:rPr>
              <a:t> di </a:t>
            </a:r>
            <a:r>
              <a:rPr lang="en-GB" sz="4000" dirty="0" err="1" smtClean="0">
                <a:solidFill>
                  <a:srgbClr val="FF0000"/>
                </a:solidFill>
              </a:rPr>
              <a:t>frasi</a:t>
            </a:r>
            <a:r>
              <a:rPr lang="en-GB" sz="4000" dirty="0" smtClean="0">
                <a:solidFill>
                  <a:srgbClr val="FF0000"/>
                </a:solidFill>
              </a:rPr>
              <a:t> con la </a:t>
            </a:r>
            <a:r>
              <a:rPr lang="en-GB" sz="4000" dirty="0" err="1" smtClean="0">
                <a:solidFill>
                  <a:srgbClr val="FF0000"/>
                </a:solidFill>
              </a:rPr>
              <a:t>stessa</a:t>
            </a:r>
            <a:r>
              <a:rPr lang="en-GB" sz="4000" dirty="0" smtClean="0">
                <a:solidFill>
                  <a:srgbClr val="FF0000"/>
                </a:solidFill>
              </a:rPr>
              <a:t> </a:t>
            </a:r>
            <a:r>
              <a:rPr lang="en-GB" sz="4000" dirty="0" err="1" smtClean="0">
                <a:solidFill>
                  <a:srgbClr val="FF0000"/>
                </a:solidFill>
              </a:rPr>
              <a:t>struttura</a:t>
            </a:r>
            <a:r>
              <a:rPr lang="en-GB" sz="4000" dirty="0" smtClean="0">
                <a:solidFill>
                  <a:srgbClr val="FF0000"/>
                </a:solidFill>
              </a:rPr>
              <a:t> (</a:t>
            </a:r>
            <a:r>
              <a:rPr lang="en-GB" sz="4000" dirty="0" err="1" smtClean="0">
                <a:solidFill>
                  <a:srgbClr val="FF0000"/>
                </a:solidFill>
              </a:rPr>
              <a:t>sul</a:t>
            </a:r>
            <a:r>
              <a:rPr lang="en-GB" sz="4000" dirty="0" smtClean="0">
                <a:solidFill>
                  <a:srgbClr val="FF0000"/>
                </a:solidFill>
              </a:rPr>
              <a:t> post-it)</a:t>
            </a:r>
            <a:endParaRPr lang="en-GB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85363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QUARTO GIRO: fare un </a:t>
            </a:r>
            <a:r>
              <a:rPr lang="en-GB" sz="3600" dirty="0" err="1" smtClean="0"/>
              <a:t>esempio</a:t>
            </a:r>
            <a:r>
              <a:rPr lang="en-GB" sz="3600" dirty="0"/>
              <a:t> </a:t>
            </a:r>
            <a:r>
              <a:rPr lang="en-GB" sz="3600" dirty="0" err="1"/>
              <a:t>più</a:t>
            </a:r>
            <a:r>
              <a:rPr lang="en-GB" sz="3600" dirty="0"/>
              <a:t> </a:t>
            </a:r>
            <a:r>
              <a:rPr lang="en-GB" sz="3600" dirty="0" err="1" smtClean="0"/>
              <a:t>complesso</a:t>
            </a:r>
            <a:r>
              <a:rPr lang="en-GB" sz="3600" dirty="0" smtClean="0"/>
              <a:t> con </a:t>
            </a:r>
            <a:r>
              <a:rPr lang="en-GB" sz="3600" dirty="0" err="1" smtClean="0"/>
              <a:t>uno</a:t>
            </a:r>
            <a:r>
              <a:rPr lang="en-GB" sz="3600" dirty="0" smtClean="0"/>
              <a:t> dei </a:t>
            </a:r>
            <a:r>
              <a:rPr lang="en-GB" sz="3600" dirty="0" err="1" smtClean="0"/>
              <a:t>connettivi</a:t>
            </a:r>
            <a:r>
              <a:rPr lang="en-GB" sz="3600" dirty="0" smtClean="0"/>
              <a:t> (se </a:t>
            </a:r>
            <a:r>
              <a:rPr lang="en-GB" sz="3600" dirty="0" err="1" smtClean="0"/>
              <a:t>possibile</a:t>
            </a:r>
            <a:r>
              <a:rPr lang="en-GB" sz="3600" dirty="0" smtClean="0"/>
              <a:t> </a:t>
            </a:r>
            <a:r>
              <a:rPr lang="en-GB" sz="3600" dirty="0" err="1" smtClean="0"/>
              <a:t>diverso</a:t>
            </a:r>
            <a:r>
              <a:rPr lang="en-GB" sz="3600" dirty="0" smtClean="0"/>
              <a:t> dal </a:t>
            </a:r>
            <a:r>
              <a:rPr lang="en-GB" sz="3600" dirty="0" err="1" smtClean="0"/>
              <a:t>precedente</a:t>
            </a:r>
            <a:r>
              <a:rPr lang="en-GB" sz="3600" dirty="0" smtClean="0"/>
              <a:t>)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4330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094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Il </a:t>
            </a:r>
            <a:r>
              <a:rPr lang="en-GB" dirty="0" err="1" smtClean="0"/>
              <a:t>capitolo</a:t>
            </a:r>
            <a:r>
              <a:rPr lang="en-GB" dirty="0" smtClean="0"/>
              <a:t> 16: un </a:t>
            </a:r>
            <a:r>
              <a:rPr lang="en-GB" dirty="0" err="1" smtClean="0"/>
              <a:t>esperimento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Wiki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9919" y="125721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400" dirty="0" smtClean="0"/>
              <a:t>copulative, correlative, </a:t>
            </a:r>
            <a:r>
              <a:rPr lang="en-GB" sz="2400" dirty="0" err="1" smtClean="0"/>
              <a:t>dichiarative</a:t>
            </a:r>
            <a:r>
              <a:rPr lang="en-GB" sz="2400" dirty="0" smtClean="0"/>
              <a:t>, </a:t>
            </a:r>
            <a:r>
              <a:rPr lang="en-GB" sz="2400" dirty="0" err="1" smtClean="0"/>
              <a:t>avversative</a:t>
            </a:r>
            <a:r>
              <a:rPr lang="en-GB" sz="2400" dirty="0" smtClean="0"/>
              <a:t>, causative, </a:t>
            </a:r>
            <a:r>
              <a:rPr lang="en-GB" sz="2400" dirty="0" err="1" smtClean="0"/>
              <a:t>finali</a:t>
            </a:r>
            <a:r>
              <a:rPr lang="en-GB" sz="2400" dirty="0" smtClean="0"/>
              <a:t>, conclusive e consecutive, </a:t>
            </a:r>
            <a:r>
              <a:rPr lang="en-GB" sz="2400" dirty="0" err="1" smtClean="0"/>
              <a:t>eccettuative</a:t>
            </a:r>
            <a:r>
              <a:rPr lang="en-GB" sz="2400" dirty="0" smtClean="0"/>
              <a:t>, concessive, </a:t>
            </a:r>
            <a:r>
              <a:rPr lang="en-GB" sz="2400" dirty="0" err="1" smtClean="0"/>
              <a:t>condizionali</a:t>
            </a:r>
            <a:r>
              <a:rPr lang="en-GB" sz="2400" dirty="0" smtClean="0"/>
              <a:t>, </a:t>
            </a:r>
            <a:r>
              <a:rPr lang="en-GB" sz="2400" dirty="0" err="1" smtClean="0"/>
              <a:t>temporali</a:t>
            </a: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r>
              <a:rPr lang="en-GB" sz="3600" dirty="0" smtClean="0"/>
              <a:t>QUINTO GIRO: fare un </a:t>
            </a:r>
            <a:r>
              <a:rPr lang="en-GB" sz="3600" dirty="0" err="1" smtClean="0"/>
              <a:t>altro</a:t>
            </a:r>
            <a:r>
              <a:rPr lang="en-GB" sz="3600" dirty="0" smtClean="0"/>
              <a:t> </a:t>
            </a:r>
            <a:r>
              <a:rPr lang="en-GB" sz="3600" dirty="0" err="1" smtClean="0"/>
              <a:t>esempio</a:t>
            </a:r>
            <a:r>
              <a:rPr lang="en-GB" sz="3600" dirty="0" smtClean="0"/>
              <a:t> </a:t>
            </a:r>
            <a:r>
              <a:rPr lang="en-GB" sz="3600" dirty="0" err="1" smtClean="0"/>
              <a:t>complesso</a:t>
            </a:r>
            <a:r>
              <a:rPr lang="en-GB" sz="3600" dirty="0" smtClean="0"/>
              <a:t> con </a:t>
            </a:r>
            <a:r>
              <a:rPr lang="en-GB" sz="3600" dirty="0" err="1" smtClean="0"/>
              <a:t>uno</a:t>
            </a:r>
            <a:r>
              <a:rPr lang="en-GB" sz="3600" dirty="0" smtClean="0"/>
              <a:t> dei </a:t>
            </a:r>
            <a:r>
              <a:rPr lang="en-GB" sz="3600" dirty="0" err="1" smtClean="0"/>
              <a:t>connettivi</a:t>
            </a:r>
            <a:r>
              <a:rPr lang="en-GB" sz="3600" dirty="0" smtClean="0"/>
              <a:t> </a:t>
            </a:r>
            <a:r>
              <a:rPr lang="en-GB" sz="3600" dirty="0"/>
              <a:t>(se </a:t>
            </a:r>
            <a:r>
              <a:rPr lang="en-GB" sz="3600" dirty="0" err="1"/>
              <a:t>possibile</a:t>
            </a:r>
            <a:r>
              <a:rPr lang="en-GB" sz="3600" dirty="0"/>
              <a:t> </a:t>
            </a:r>
            <a:r>
              <a:rPr lang="en-GB" sz="3600" dirty="0" err="1"/>
              <a:t>diverso</a:t>
            </a:r>
            <a:r>
              <a:rPr lang="en-GB" sz="3600" dirty="0"/>
              <a:t> </a:t>
            </a:r>
            <a:r>
              <a:rPr lang="en-GB" sz="3600" dirty="0" err="1" smtClean="0"/>
              <a:t>dai</a:t>
            </a:r>
            <a:r>
              <a:rPr lang="en-GB" sz="3600" dirty="0" smtClean="0"/>
              <a:t> </a:t>
            </a:r>
            <a:r>
              <a:rPr lang="en-GB" sz="3600" dirty="0" err="1" smtClean="0"/>
              <a:t>precedenti</a:t>
            </a:r>
            <a:r>
              <a:rPr lang="en-GB" sz="3600" dirty="0" smtClean="0"/>
              <a:t>)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5820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HW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Venite </a:t>
            </a:r>
            <a:r>
              <a:rPr lang="en-GB" dirty="0" err="1" smtClean="0"/>
              <a:t>all’office</a:t>
            </a:r>
            <a:r>
              <a:rPr lang="en-GB" dirty="0" smtClean="0"/>
              <a:t> hour per </a:t>
            </a:r>
            <a:r>
              <a:rPr lang="en-GB" dirty="0" err="1" smtClean="0"/>
              <a:t>avere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feedback </a:t>
            </a:r>
            <a:r>
              <a:rPr lang="en-GB" dirty="0" err="1" smtClean="0">
                <a:solidFill>
                  <a:srgbClr val="FF0000"/>
                </a:solidFill>
              </a:rPr>
              <a:t>sul</a:t>
            </a:r>
            <a:r>
              <a:rPr lang="en-GB" dirty="0" smtClean="0">
                <a:solidFill>
                  <a:srgbClr val="FF0000"/>
                </a:solidFill>
              </a:rPr>
              <a:t> test</a:t>
            </a:r>
            <a:r>
              <a:rPr lang="en-GB" dirty="0" smtClean="0"/>
              <a:t>!!!!</a:t>
            </a:r>
          </a:p>
          <a:p>
            <a:r>
              <a:rPr lang="en-GB" dirty="0" err="1" smtClean="0"/>
              <a:t>Dimostrativi</a:t>
            </a:r>
            <a:r>
              <a:rPr lang="en-GB" dirty="0" smtClean="0"/>
              <a:t> (</a:t>
            </a:r>
            <a:r>
              <a:rPr lang="en-GB" dirty="0" err="1" smtClean="0"/>
              <a:t>capitolo</a:t>
            </a:r>
            <a:r>
              <a:rPr lang="en-GB" dirty="0" smtClean="0"/>
              <a:t> 9) e </a:t>
            </a:r>
            <a:r>
              <a:rPr lang="en-GB" dirty="0" err="1" smtClean="0"/>
              <a:t>possessivi</a:t>
            </a:r>
            <a:r>
              <a:rPr lang="en-GB" dirty="0" smtClean="0"/>
              <a:t> (</a:t>
            </a:r>
            <a:r>
              <a:rPr lang="en-GB" dirty="0" err="1" smtClean="0"/>
              <a:t>capitolo</a:t>
            </a:r>
            <a:r>
              <a:rPr lang="en-GB" dirty="0" smtClean="0"/>
              <a:t> 8)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3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OGGI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 smtClean="0"/>
              <a:t>1. (da </a:t>
            </a:r>
            <a:r>
              <a:rPr lang="en-GB" sz="4000" dirty="0" err="1" smtClean="0"/>
              <a:t>finire</a:t>
            </a:r>
            <a:r>
              <a:rPr lang="en-GB" sz="4000" dirty="0" smtClean="0"/>
              <a:t>) </a:t>
            </a:r>
            <a:r>
              <a:rPr lang="en-GB" sz="4000" dirty="0" err="1" smtClean="0"/>
              <a:t>forme</a:t>
            </a:r>
            <a:r>
              <a:rPr lang="en-GB" sz="4000" dirty="0" smtClean="0"/>
              <a:t> indefinite</a:t>
            </a:r>
          </a:p>
          <a:p>
            <a:pPr marL="0" indent="0">
              <a:buNone/>
            </a:pPr>
            <a:r>
              <a:rPr lang="en-GB" sz="4000" dirty="0" smtClean="0"/>
              <a:t>2. </a:t>
            </a:r>
            <a:r>
              <a:rPr lang="en-GB" sz="4000" dirty="0" err="1" smtClean="0"/>
              <a:t>Correzione</a:t>
            </a:r>
            <a:r>
              <a:rPr lang="en-GB" sz="4000" dirty="0" smtClean="0"/>
              <a:t> </a:t>
            </a:r>
            <a:r>
              <a:rPr lang="en-GB" sz="4000" dirty="0" smtClean="0"/>
              <a:t>test – FEEDBACK COLLETTIVO. Per il feedback </a:t>
            </a:r>
            <a:r>
              <a:rPr lang="en-GB" sz="4000" dirty="0" err="1" smtClean="0"/>
              <a:t>individuale</a:t>
            </a:r>
            <a:r>
              <a:rPr lang="en-GB" sz="4000" dirty="0" smtClean="0"/>
              <a:t> </a:t>
            </a:r>
            <a:r>
              <a:rPr lang="en-GB" sz="4000" dirty="0" err="1" smtClean="0"/>
              <a:t>venite</a:t>
            </a:r>
            <a:r>
              <a:rPr lang="en-GB" sz="4000" dirty="0" smtClean="0"/>
              <a:t> </a:t>
            </a:r>
            <a:r>
              <a:rPr lang="en-GB" sz="4000" dirty="0" err="1" smtClean="0"/>
              <a:t>all’OFFICE</a:t>
            </a:r>
            <a:r>
              <a:rPr lang="en-GB" sz="4000" dirty="0" smtClean="0"/>
              <a:t> HOUR</a:t>
            </a: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 smtClean="0"/>
              <a:t>3. </a:t>
            </a:r>
            <a:r>
              <a:rPr lang="en-GB" sz="4000" dirty="0" err="1" smtClean="0"/>
              <a:t>Connettivi</a:t>
            </a:r>
            <a:r>
              <a:rPr lang="en-US" sz="3000" dirty="0"/>
              <a:t/>
            </a:r>
            <a:br>
              <a:rPr lang="en-US" sz="3000" dirty="0"/>
            </a:b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31898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Gerundio</a:t>
            </a:r>
            <a:r>
              <a:rPr lang="en-GB" dirty="0" smtClean="0">
                <a:solidFill>
                  <a:srgbClr val="FF0000"/>
                </a:solidFill>
              </a:rPr>
              <a:t> p. 365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Tutte</a:t>
            </a:r>
            <a:r>
              <a:rPr lang="en-GB" dirty="0" smtClean="0"/>
              <a:t> le </a:t>
            </a:r>
            <a:r>
              <a:rPr lang="en-GB" dirty="0" err="1" smtClean="0"/>
              <a:t>forme</a:t>
            </a:r>
            <a:r>
              <a:rPr lang="en-GB" dirty="0" smtClean="0"/>
              <a:t> </a:t>
            </a:r>
            <a:r>
              <a:rPr lang="en-GB" b="1" dirty="0" smtClean="0"/>
              <a:t>progressive</a:t>
            </a:r>
            <a:r>
              <a:rPr lang="en-GB" dirty="0" smtClean="0"/>
              <a:t> </a:t>
            </a:r>
            <a:r>
              <a:rPr lang="en-GB" dirty="0" err="1" smtClean="0"/>
              <a:t>Stiamo</a:t>
            </a:r>
            <a:r>
              <a:rPr lang="en-GB" dirty="0" smtClean="0"/>
              <a:t> </a:t>
            </a:r>
            <a:r>
              <a:rPr lang="en-GB" dirty="0" err="1" smtClean="0"/>
              <a:t>pranzando</a:t>
            </a:r>
            <a:r>
              <a:rPr lang="en-GB" dirty="0" smtClean="0"/>
              <a:t>, </a:t>
            </a:r>
            <a:r>
              <a:rPr lang="en-GB" dirty="0" err="1" smtClean="0"/>
              <a:t>stavamo</a:t>
            </a:r>
            <a:r>
              <a:rPr lang="en-GB" dirty="0" smtClean="0"/>
              <a:t> </a:t>
            </a:r>
            <a:r>
              <a:rPr lang="en-GB" dirty="0" err="1" smtClean="0"/>
              <a:t>pranzando</a:t>
            </a:r>
            <a:r>
              <a:rPr lang="en-GB" dirty="0" smtClean="0"/>
              <a:t>, etc...</a:t>
            </a:r>
          </a:p>
          <a:p>
            <a:endParaRPr lang="en-GB" dirty="0"/>
          </a:p>
          <a:p>
            <a:r>
              <a:rPr lang="en-GB" dirty="0" smtClean="0"/>
              <a:t>È </a:t>
            </a:r>
            <a:r>
              <a:rPr lang="en-GB" dirty="0" err="1" smtClean="0"/>
              <a:t>arrivata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piangendo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Ho </a:t>
            </a:r>
            <a:r>
              <a:rPr lang="en-GB" dirty="0" err="1" smtClean="0"/>
              <a:t>capito</a:t>
            </a:r>
            <a:r>
              <a:rPr lang="en-GB" dirty="0" smtClean="0"/>
              <a:t> la </a:t>
            </a:r>
            <a:r>
              <a:rPr lang="en-GB" dirty="0" err="1" smtClean="0"/>
              <a:t>grammatica</a:t>
            </a:r>
            <a:r>
              <a:rPr lang="en-GB" dirty="0" smtClean="0"/>
              <a:t> italiana </a:t>
            </a:r>
            <a:r>
              <a:rPr lang="en-GB" dirty="0" err="1" smtClean="0">
                <a:solidFill>
                  <a:srgbClr val="FF0000"/>
                </a:solidFill>
              </a:rPr>
              <a:t>leggendo</a:t>
            </a:r>
            <a:r>
              <a:rPr lang="en-GB" dirty="0" smtClean="0"/>
              <a:t> </a:t>
            </a:r>
            <a:r>
              <a:rPr lang="en-GB" dirty="0" err="1" smtClean="0"/>
              <a:t>tanti</a:t>
            </a:r>
            <a:r>
              <a:rPr lang="en-GB" dirty="0" smtClean="0"/>
              <a:t> </a:t>
            </a:r>
            <a:r>
              <a:rPr lang="en-GB" dirty="0" err="1" smtClean="0"/>
              <a:t>libri</a:t>
            </a:r>
            <a:r>
              <a:rPr lang="en-GB" dirty="0" smtClean="0"/>
              <a:t> e </a:t>
            </a:r>
            <a:r>
              <a:rPr lang="en-GB" dirty="0" err="1" smtClean="0">
                <a:solidFill>
                  <a:srgbClr val="FF0000"/>
                </a:solidFill>
              </a:rPr>
              <a:t>guardando</a:t>
            </a:r>
            <a:r>
              <a:rPr lang="en-GB" dirty="0" smtClean="0"/>
              <a:t> </a:t>
            </a:r>
            <a:r>
              <a:rPr lang="en-GB" dirty="0" err="1" smtClean="0"/>
              <a:t>tanti</a:t>
            </a:r>
            <a:r>
              <a:rPr lang="en-GB" dirty="0" smtClean="0"/>
              <a:t> film.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56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Participio</a:t>
            </a:r>
            <a:r>
              <a:rPr lang="en-GB" dirty="0" smtClean="0">
                <a:solidFill>
                  <a:srgbClr val="FF0000"/>
                </a:solidFill>
              </a:rPr>
              <a:t> p.369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64330" cy="4351338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dirty="0" err="1" smtClean="0"/>
              <a:t>tutte</a:t>
            </a:r>
            <a:r>
              <a:rPr lang="en-GB" dirty="0" smtClean="0"/>
              <a:t> le </a:t>
            </a:r>
            <a:r>
              <a:rPr lang="en-GB" dirty="0" err="1" smtClean="0"/>
              <a:t>forme</a:t>
            </a:r>
            <a:r>
              <a:rPr lang="en-GB" dirty="0" smtClean="0"/>
              <a:t> </a:t>
            </a:r>
            <a:r>
              <a:rPr lang="en-GB" b="1" dirty="0" err="1" smtClean="0"/>
              <a:t>composte</a:t>
            </a:r>
            <a:r>
              <a:rPr lang="en-GB" b="1" dirty="0" smtClean="0"/>
              <a:t>  </a:t>
            </a:r>
            <a:r>
              <a:rPr lang="en-GB" dirty="0" smtClean="0"/>
              <a:t> </a:t>
            </a:r>
            <a:r>
              <a:rPr lang="en-GB" dirty="0" err="1" smtClean="0"/>
              <a:t>siamo</a:t>
            </a:r>
            <a:r>
              <a:rPr lang="en-GB" dirty="0" smtClean="0"/>
              <a:t> </a:t>
            </a:r>
            <a:r>
              <a:rPr lang="en-GB" dirty="0" err="1" smtClean="0"/>
              <a:t>andati</a:t>
            </a:r>
            <a:r>
              <a:rPr lang="en-GB" dirty="0" smtClean="0"/>
              <a:t>     </a:t>
            </a:r>
            <a:r>
              <a:rPr lang="en-GB" dirty="0" err="1" smtClean="0"/>
              <a:t>abbiamo</a:t>
            </a:r>
            <a:r>
              <a:rPr lang="en-GB" dirty="0" smtClean="0"/>
              <a:t> </a:t>
            </a:r>
            <a:r>
              <a:rPr lang="en-GB" dirty="0" err="1" smtClean="0"/>
              <a:t>visto</a:t>
            </a:r>
            <a:r>
              <a:rPr lang="en-GB" dirty="0" smtClean="0"/>
              <a:t>       ci </a:t>
            </a:r>
            <a:r>
              <a:rPr lang="en-GB" dirty="0" err="1" smtClean="0"/>
              <a:t>siamo</a:t>
            </a:r>
            <a:r>
              <a:rPr lang="en-GB" dirty="0" smtClean="0"/>
              <a:t> </a:t>
            </a:r>
            <a:r>
              <a:rPr lang="en-GB" dirty="0" err="1" smtClean="0"/>
              <a:t>capiti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Una</a:t>
            </a:r>
            <a:r>
              <a:rPr lang="en-GB" dirty="0" smtClean="0"/>
              <a:t> </a:t>
            </a:r>
            <a:r>
              <a:rPr lang="en-GB" dirty="0" err="1" smtClean="0"/>
              <a:t>volta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arrivata</a:t>
            </a:r>
            <a:r>
              <a:rPr lang="en-GB" dirty="0" smtClean="0"/>
              <a:t>, </a:t>
            </a:r>
            <a:r>
              <a:rPr lang="en-GB" dirty="0" err="1" smtClean="0"/>
              <a:t>vedrai</a:t>
            </a:r>
            <a:r>
              <a:rPr lang="en-GB" dirty="0" smtClean="0"/>
              <a:t> la casa </a:t>
            </a:r>
            <a:r>
              <a:rPr lang="en-GB" dirty="0" err="1" smtClean="0"/>
              <a:t>alla</a:t>
            </a:r>
            <a:r>
              <a:rPr lang="en-GB" dirty="0" smtClean="0"/>
              <a:t> </a:t>
            </a:r>
            <a:r>
              <a:rPr lang="en-GB" dirty="0" err="1" smtClean="0"/>
              <a:t>tua</a:t>
            </a:r>
            <a:r>
              <a:rPr lang="en-GB" dirty="0" smtClean="0"/>
              <a:t> </a:t>
            </a:r>
            <a:r>
              <a:rPr lang="en-GB" dirty="0" err="1" smtClean="0"/>
              <a:t>destra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err="1" smtClean="0">
                <a:solidFill>
                  <a:srgbClr val="FF0000"/>
                </a:solidFill>
              </a:rPr>
              <a:t>Fatto</a:t>
            </a:r>
            <a:r>
              <a:rPr lang="en-GB" dirty="0" smtClean="0"/>
              <a:t> </a:t>
            </a:r>
            <a:r>
              <a:rPr lang="en-GB" dirty="0" err="1" smtClean="0"/>
              <a:t>l’esame</a:t>
            </a:r>
            <a:r>
              <a:rPr lang="en-GB" dirty="0"/>
              <a:t>, </a:t>
            </a:r>
            <a:r>
              <a:rPr lang="en-GB" dirty="0" smtClean="0"/>
              <a:t>è come se </a:t>
            </a:r>
            <a:r>
              <a:rPr lang="en-GB" dirty="0"/>
              <a:t>fosse </a:t>
            </a:r>
            <a:r>
              <a:rPr lang="en-GB" dirty="0" err="1" smtClean="0"/>
              <a:t>già</a:t>
            </a:r>
            <a:r>
              <a:rPr lang="en-GB" dirty="0" smtClean="0"/>
              <a:t> estate!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017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</a:t>
            </a:r>
            <a:r>
              <a:rPr lang="en-GB" dirty="0" smtClean="0"/>
              <a:t>: comparative/</a:t>
            </a:r>
            <a:r>
              <a:rPr lang="en-GB" dirty="0" err="1" smtClean="0"/>
              <a:t>superlativi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491" y="1339592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London is bigger than I </a:t>
            </a:r>
            <a:r>
              <a:rPr lang="en-GB" dirty="0" smtClean="0"/>
              <a:t>expected.</a:t>
            </a:r>
          </a:p>
          <a:p>
            <a:pPr marL="0" lvl="0" indent="0"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_____________</a:t>
            </a:r>
            <a:r>
              <a:rPr lang="en-GB" sz="2400" dirty="0" err="1" smtClean="0">
                <a:solidFill>
                  <a:srgbClr val="FF0000"/>
                </a:solidFill>
              </a:rPr>
              <a:t>più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 </a:t>
            </a:r>
            <a:r>
              <a:rPr lang="en-GB" sz="2400" dirty="0" err="1" smtClean="0">
                <a:solidFill>
                  <a:srgbClr val="FF0000"/>
                </a:solidFill>
              </a:rPr>
              <a:t>grande</a:t>
            </a:r>
            <a:r>
              <a:rPr lang="en-GB" sz="2400" dirty="0" smtClean="0">
                <a:solidFill>
                  <a:srgbClr val="FF0000"/>
                </a:solidFill>
              </a:rPr>
              <a:t> di </a:t>
            </a:r>
            <a:r>
              <a:rPr lang="en-GB" sz="2400" dirty="0" err="1" smtClean="0">
                <a:solidFill>
                  <a:srgbClr val="FF0000"/>
                </a:solidFill>
              </a:rPr>
              <a:t>quanto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</a:rPr>
              <a:t>pensavo</a:t>
            </a:r>
            <a:r>
              <a:rPr lang="en-GB" sz="2400" dirty="0" smtClean="0">
                <a:solidFill>
                  <a:srgbClr val="FF0000"/>
                </a:solidFill>
              </a:rPr>
              <a:t>/</a:t>
            </a:r>
            <a:r>
              <a:rPr lang="en-GB" sz="2400" dirty="0" err="1" smtClean="0">
                <a:solidFill>
                  <a:srgbClr val="FF0000"/>
                </a:solidFill>
              </a:rPr>
              <a:t>pensassi</a:t>
            </a:r>
            <a:r>
              <a:rPr lang="en-GB" sz="2400" dirty="0" smtClean="0">
                <a:solidFill>
                  <a:srgbClr val="FF0000"/>
                </a:solidFill>
              </a:rPr>
              <a:t>                (p.75)</a:t>
            </a:r>
          </a:p>
          <a:p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/>
              <a:t>year phones cost less</a:t>
            </a:r>
            <a:r>
              <a:rPr lang="en-GB" dirty="0" smtClean="0"/>
              <a:t>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___________________ di </a:t>
            </a:r>
            <a:r>
              <a:rPr lang="en-GB" dirty="0" err="1" smtClean="0">
                <a:solidFill>
                  <a:srgbClr val="FF0000"/>
                </a:solidFill>
              </a:rPr>
              <a:t>meno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These </a:t>
            </a:r>
            <a:r>
              <a:rPr lang="en-GB" dirty="0"/>
              <a:t>are the tallest churches in the world</a:t>
            </a:r>
            <a:r>
              <a:rPr lang="en-GB" dirty="0" smtClean="0"/>
              <a:t>.</a:t>
            </a:r>
          </a:p>
          <a:p>
            <a:pPr lvl="0"/>
            <a:r>
              <a:rPr lang="en-GB" dirty="0" smtClean="0">
                <a:solidFill>
                  <a:srgbClr val="FF0000"/>
                </a:solidFill>
              </a:rPr>
              <a:t>_________le </a:t>
            </a:r>
            <a:r>
              <a:rPr lang="en-GB" dirty="0" err="1" smtClean="0">
                <a:solidFill>
                  <a:srgbClr val="FF0000"/>
                </a:solidFill>
              </a:rPr>
              <a:t>chiese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più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alte</a:t>
            </a:r>
            <a:r>
              <a:rPr lang="en-GB" dirty="0" smtClean="0">
                <a:solidFill>
                  <a:srgbClr val="FF0000"/>
                </a:solidFill>
              </a:rPr>
              <a:t> del/al </a:t>
            </a:r>
            <a:r>
              <a:rPr lang="en-GB" dirty="0" err="1" smtClean="0">
                <a:solidFill>
                  <a:srgbClr val="FF0000"/>
                </a:solidFill>
              </a:rPr>
              <a:t>mondo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872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69" y="524046"/>
            <a:ext cx="11016049" cy="527539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it-IT" dirty="0" smtClean="0"/>
          </a:p>
          <a:p>
            <a:pPr marL="0" lvl="0" indent="0">
              <a:buNone/>
            </a:pPr>
            <a:endParaRPr lang="it-IT" sz="3600" dirty="0"/>
          </a:p>
          <a:p>
            <a:pPr marL="0" lvl="0" indent="0">
              <a:buNone/>
            </a:pPr>
            <a:r>
              <a:rPr lang="it-IT" sz="3600" dirty="0" smtClean="0"/>
              <a:t>Avrei </a:t>
            </a:r>
            <a:r>
              <a:rPr lang="it-IT" sz="3600" dirty="0"/>
              <a:t>voluto che Claudio mi </a:t>
            </a:r>
            <a:r>
              <a:rPr lang="it-IT" sz="3600" dirty="0" smtClean="0">
                <a:solidFill>
                  <a:srgbClr val="FF0000"/>
                </a:solidFill>
              </a:rPr>
              <a:t>____telefonasse/avesse telefonato_</a:t>
            </a:r>
            <a:r>
              <a:rPr lang="it-IT" sz="3600" dirty="0" smtClean="0"/>
              <a:t> </a:t>
            </a:r>
            <a:r>
              <a:rPr lang="it-IT" sz="3600" dirty="0"/>
              <a:t>(telefonare) più spesso.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171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968" y="614663"/>
            <a:ext cx="10515600" cy="43513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it-IT" dirty="0" smtClean="0"/>
          </a:p>
          <a:p>
            <a:pPr marL="0" lvl="0" indent="0">
              <a:buNone/>
            </a:pPr>
            <a:r>
              <a:rPr lang="it-IT" sz="3600" dirty="0" smtClean="0"/>
              <a:t>Nel </a:t>
            </a:r>
            <a:r>
              <a:rPr lang="it-IT" sz="3600" dirty="0"/>
              <a:t>2013 pensavo che nel 2014 </a:t>
            </a:r>
            <a:r>
              <a:rPr lang="it-IT" sz="3600" dirty="0">
                <a:solidFill>
                  <a:srgbClr val="FF0000"/>
                </a:solidFill>
              </a:rPr>
              <a:t>_______avrei fatto____</a:t>
            </a:r>
            <a:r>
              <a:rPr lang="it-IT" sz="3600" dirty="0"/>
              <a:t> (fare) un viaggio in Cina.</a:t>
            </a:r>
            <a:endParaRPr lang="en-GB" sz="3600" dirty="0"/>
          </a:p>
          <a:p>
            <a:pPr marL="0" indent="0">
              <a:buNone/>
            </a:pPr>
            <a:r>
              <a:rPr lang="it-IT" dirty="0"/>
              <a:t> 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0603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967" y="573474"/>
            <a:ext cx="10515600" cy="43513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it-IT" sz="3600" dirty="0" smtClean="0"/>
          </a:p>
          <a:p>
            <a:pPr marL="0" lvl="0" indent="0">
              <a:buNone/>
            </a:pPr>
            <a:r>
              <a:rPr lang="it-IT" sz="3600" dirty="0" smtClean="0"/>
              <a:t>(</a:t>
            </a:r>
            <a:r>
              <a:rPr lang="it-IT" sz="3600" dirty="0"/>
              <a:t>io) </a:t>
            </a:r>
            <a:r>
              <a:rPr lang="it-IT" sz="3600" dirty="0">
                <a:solidFill>
                  <a:srgbClr val="FF0000"/>
                </a:solidFill>
              </a:rPr>
              <a:t>______penso_________</a:t>
            </a:r>
            <a:r>
              <a:rPr lang="it-IT" sz="3600" dirty="0"/>
              <a:t> (pensare) che Carlo faccia meglio a non uscire.</a:t>
            </a:r>
            <a:endParaRPr lang="en-GB" sz="3600" dirty="0"/>
          </a:p>
          <a:p>
            <a:pPr marL="0" indent="0">
              <a:buNone/>
            </a:pPr>
            <a:r>
              <a:rPr lang="it-IT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28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777</Words>
  <Application>Microsoft Office PowerPoint</Application>
  <PresentationFormat>Widescreen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Connettivi</vt:lpstr>
      <vt:lpstr>Commenta queste frasi:</vt:lpstr>
      <vt:lpstr>OGGI</vt:lpstr>
      <vt:lpstr>Gerundio p. 365</vt:lpstr>
      <vt:lpstr>Participio p.369</vt:lpstr>
      <vt:lpstr>TEST: comparative/superlativi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TEST: Imperfetto/passato prossimo</vt:lpstr>
      <vt:lpstr>PowerPoint Presentation</vt:lpstr>
      <vt:lpstr>CONNETTIVI</vt:lpstr>
      <vt:lpstr>Il capitolo 16: un esperimento Wiki!</vt:lpstr>
      <vt:lpstr>Il capitolo 16: un esperimento Wiki!</vt:lpstr>
      <vt:lpstr>Il capitolo 16: un esperimento Wiki!</vt:lpstr>
      <vt:lpstr>Il capitolo 16: un esperimento Wiki!</vt:lpstr>
      <vt:lpstr>Il capitolo 16: un esperimento Wiki!</vt:lpstr>
      <vt:lpstr>Il capitolo 16: un esperimento Wiki!</vt:lpstr>
      <vt:lpstr>HW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157</cp:revision>
  <cp:lastPrinted>2017-02-27T13:39:59Z</cp:lastPrinted>
  <dcterms:created xsi:type="dcterms:W3CDTF">2015-10-18T18:15:27Z</dcterms:created>
  <dcterms:modified xsi:type="dcterms:W3CDTF">2017-02-27T13:44:52Z</dcterms:modified>
</cp:coreProperties>
</file>