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316" r:id="rId3"/>
    <p:sldId id="327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11" r:id="rId12"/>
    <p:sldId id="317" r:id="rId13"/>
    <p:sldId id="312" r:id="rId14"/>
    <p:sldId id="319" r:id="rId15"/>
    <p:sldId id="318" r:id="rId16"/>
    <p:sldId id="305" r:id="rId17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909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2"/>
            <a:ext cx="2971800" cy="49909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7"/>
            <a:ext cx="2971800" cy="49909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7"/>
            <a:ext cx="2971800" cy="49909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05/03/2017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435" y="1059610"/>
            <a:ext cx="10381129" cy="2387600"/>
          </a:xfrm>
        </p:spPr>
        <p:txBody>
          <a:bodyPr>
            <a:normAutofit/>
          </a:bodyPr>
          <a:lstStyle/>
          <a:p>
            <a:r>
              <a:rPr lang="en-GB" sz="4800" dirty="0" smtClean="0"/>
              <a:t>I </a:t>
            </a:r>
            <a:r>
              <a:rPr lang="en-GB" sz="4800" dirty="0" err="1" smtClean="0"/>
              <a:t>possessivi</a:t>
            </a:r>
            <a:r>
              <a:rPr lang="en-GB" sz="4800" dirty="0" smtClean="0"/>
              <a:t> e i </a:t>
            </a:r>
            <a:r>
              <a:rPr lang="en-GB" sz="4800" dirty="0" err="1" smtClean="0"/>
              <a:t>dimostrativi</a:t>
            </a:r>
            <a:endParaRPr lang="it-IT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2, week 9</a:t>
            </a:r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QUINTO GIRO: fare un </a:t>
            </a:r>
            <a:r>
              <a:rPr lang="en-GB" sz="3600" dirty="0" err="1" smtClean="0"/>
              <a:t>altro</a:t>
            </a:r>
            <a:r>
              <a:rPr lang="en-GB" sz="3600" dirty="0" smtClean="0"/>
              <a:t> </a:t>
            </a:r>
            <a:r>
              <a:rPr lang="en-GB" sz="3600" dirty="0" err="1" smtClean="0"/>
              <a:t>esempio</a:t>
            </a:r>
            <a:r>
              <a:rPr lang="en-GB" sz="3600" dirty="0" smtClean="0"/>
              <a:t> </a:t>
            </a:r>
            <a:r>
              <a:rPr lang="en-GB" sz="3600" dirty="0" err="1" smtClean="0"/>
              <a:t>complesso</a:t>
            </a:r>
            <a:r>
              <a:rPr lang="en-GB" sz="3600" dirty="0" smtClean="0"/>
              <a:t> con </a:t>
            </a:r>
            <a:r>
              <a:rPr lang="en-GB" sz="3600" dirty="0" err="1" smtClean="0"/>
              <a:t>uno</a:t>
            </a:r>
            <a:r>
              <a:rPr lang="en-GB" sz="3600" dirty="0" smtClean="0"/>
              <a:t> dei </a:t>
            </a:r>
            <a:r>
              <a:rPr lang="en-GB" sz="3600" dirty="0" err="1" smtClean="0"/>
              <a:t>connettivi</a:t>
            </a:r>
            <a:r>
              <a:rPr lang="en-GB" sz="3600" dirty="0" smtClean="0"/>
              <a:t> </a:t>
            </a:r>
            <a:r>
              <a:rPr lang="en-GB" sz="3600" dirty="0"/>
              <a:t>(se </a:t>
            </a:r>
            <a:r>
              <a:rPr lang="en-GB" sz="3600" dirty="0" err="1"/>
              <a:t>possibile</a:t>
            </a:r>
            <a:r>
              <a:rPr lang="en-GB" sz="3600" dirty="0"/>
              <a:t> </a:t>
            </a:r>
            <a:r>
              <a:rPr lang="en-GB" sz="3600" dirty="0" err="1"/>
              <a:t>diverso</a:t>
            </a:r>
            <a:r>
              <a:rPr lang="en-GB" sz="3600" dirty="0"/>
              <a:t> </a:t>
            </a:r>
            <a:r>
              <a:rPr lang="en-GB" sz="3600" dirty="0" err="1" smtClean="0"/>
              <a:t>dai</a:t>
            </a:r>
            <a:r>
              <a:rPr lang="en-GB" sz="3600" dirty="0" smtClean="0"/>
              <a:t> </a:t>
            </a:r>
            <a:r>
              <a:rPr lang="en-GB" sz="3600" dirty="0" err="1" smtClean="0"/>
              <a:t>precedenti</a:t>
            </a:r>
            <a:r>
              <a:rPr lang="en-GB" sz="3600" dirty="0" smtClean="0"/>
              <a:t>)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2441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5082"/>
            <a:ext cx="10515600" cy="1325563"/>
          </a:xfrm>
        </p:spPr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Possessivi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160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Le </a:t>
            </a:r>
            <a:r>
              <a:rPr lang="en-GB" dirty="0" err="1" smtClean="0"/>
              <a:t>forme</a:t>
            </a:r>
            <a:r>
              <a:rPr lang="en-GB" dirty="0" smtClean="0"/>
              <a:t> (p. 160)</a:t>
            </a:r>
          </a:p>
          <a:p>
            <a:r>
              <a:rPr lang="en-GB" dirty="0" smtClean="0"/>
              <a:t>Cosa </a:t>
            </a:r>
            <a:r>
              <a:rPr lang="en-GB" dirty="0" err="1" smtClean="0"/>
              <a:t>ricordare</a:t>
            </a:r>
            <a:r>
              <a:rPr lang="en-GB" dirty="0" smtClean="0"/>
              <a:t> (1):</a:t>
            </a:r>
          </a:p>
          <a:p>
            <a:pPr lvl="3"/>
            <a:r>
              <a:rPr lang="en-GB" sz="2400" dirty="0" smtClean="0"/>
              <a:t>Sono </a:t>
            </a:r>
            <a:r>
              <a:rPr lang="en-GB" sz="2400" dirty="0" err="1" smtClean="0"/>
              <a:t>aggettivi</a:t>
            </a:r>
            <a:r>
              <a:rPr lang="en-GB" sz="2400" dirty="0" smtClean="0"/>
              <a:t>, </a:t>
            </a:r>
            <a:r>
              <a:rPr lang="en-GB" sz="2400" dirty="0" err="1" smtClean="0"/>
              <a:t>quindi</a:t>
            </a:r>
            <a:r>
              <a:rPr lang="en-GB" sz="2400" dirty="0" smtClean="0"/>
              <a:t> </a:t>
            </a:r>
            <a:r>
              <a:rPr lang="en-GB" sz="2400" u="sng" dirty="0" err="1" smtClean="0"/>
              <a:t>concordano</a:t>
            </a:r>
            <a:r>
              <a:rPr lang="en-GB" sz="2400" dirty="0" smtClean="0"/>
              <a:t> con il </a:t>
            </a:r>
            <a:r>
              <a:rPr lang="en-GB" sz="2400" u="sng" dirty="0" err="1" smtClean="0"/>
              <a:t>genere</a:t>
            </a:r>
            <a:r>
              <a:rPr lang="en-GB" sz="2400" dirty="0" smtClean="0"/>
              <a:t> e il </a:t>
            </a:r>
            <a:r>
              <a:rPr lang="en-GB" sz="2400" u="sng" dirty="0" err="1" smtClean="0"/>
              <a:t>numero</a:t>
            </a:r>
            <a:r>
              <a:rPr lang="en-GB" sz="2400" dirty="0" smtClean="0"/>
              <a:t> del </a:t>
            </a:r>
            <a:r>
              <a:rPr lang="en-GB" sz="2400" dirty="0" err="1" smtClean="0"/>
              <a:t>nome</a:t>
            </a:r>
            <a:endParaRPr lang="en-GB" sz="2400" dirty="0" smtClean="0"/>
          </a:p>
          <a:p>
            <a:pPr lvl="6"/>
            <a:r>
              <a:rPr lang="en-GB" sz="2400" dirty="0" smtClean="0"/>
              <a:t>Il </a:t>
            </a:r>
            <a:r>
              <a:rPr lang="en-GB" sz="2400" dirty="0" err="1" smtClean="0"/>
              <a:t>suo</a:t>
            </a:r>
            <a:r>
              <a:rPr lang="en-GB" sz="2400" dirty="0" smtClean="0"/>
              <a:t> </a:t>
            </a:r>
            <a:r>
              <a:rPr lang="en-GB" sz="2400" dirty="0" err="1" smtClean="0"/>
              <a:t>libro</a:t>
            </a:r>
            <a:r>
              <a:rPr lang="en-GB" sz="2400" dirty="0" smtClean="0"/>
              <a:t> (</a:t>
            </a:r>
            <a:r>
              <a:rPr lang="en-GB" sz="2400" dirty="0"/>
              <a:t>se è </a:t>
            </a:r>
            <a:r>
              <a:rPr lang="en-GB" sz="2400" dirty="0" smtClean="0"/>
              <a:t>di </a:t>
            </a:r>
            <a:r>
              <a:rPr lang="en-GB" sz="2400" dirty="0" err="1" smtClean="0"/>
              <a:t>una</a:t>
            </a:r>
            <a:r>
              <a:rPr lang="en-GB" sz="2400" dirty="0" smtClean="0"/>
              <a:t> donna) </a:t>
            </a:r>
          </a:p>
          <a:p>
            <a:pPr lvl="6"/>
            <a:r>
              <a:rPr lang="en-GB" sz="2400" dirty="0" smtClean="0"/>
              <a:t>La </a:t>
            </a:r>
            <a:r>
              <a:rPr lang="en-GB" sz="2400" dirty="0" err="1" smtClean="0"/>
              <a:t>sua</a:t>
            </a:r>
            <a:r>
              <a:rPr lang="en-GB" sz="2400" dirty="0" smtClean="0"/>
              <a:t> </a:t>
            </a:r>
            <a:r>
              <a:rPr lang="en-GB" sz="2400" dirty="0" err="1" smtClean="0"/>
              <a:t>macchina</a:t>
            </a:r>
            <a:r>
              <a:rPr lang="en-GB" sz="2400" dirty="0"/>
              <a:t> (se </a:t>
            </a:r>
            <a:r>
              <a:rPr lang="en-GB" sz="2400" dirty="0" smtClean="0"/>
              <a:t>è di un </a:t>
            </a:r>
            <a:r>
              <a:rPr lang="en-GB" sz="2400" dirty="0" err="1" smtClean="0"/>
              <a:t>uomo</a:t>
            </a:r>
            <a:r>
              <a:rPr lang="en-GB" sz="2400" dirty="0" smtClean="0"/>
              <a:t>)</a:t>
            </a:r>
          </a:p>
          <a:p>
            <a:pPr marL="2743200" lvl="6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18306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Possessivi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584" y="150434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400" dirty="0" smtClean="0"/>
              <a:t>Cosa </a:t>
            </a:r>
            <a:r>
              <a:rPr lang="en-GB" sz="3400" dirty="0" err="1" smtClean="0"/>
              <a:t>ricordare</a:t>
            </a:r>
            <a:r>
              <a:rPr lang="en-GB" sz="3400" dirty="0" smtClean="0"/>
              <a:t> (2)</a:t>
            </a:r>
          </a:p>
          <a:p>
            <a:pPr marL="0" indent="0">
              <a:buNone/>
            </a:pPr>
            <a:endParaRPr lang="en-GB" sz="3400" dirty="0" smtClean="0"/>
          </a:p>
          <a:p>
            <a:pPr marL="457200" lvl="1" indent="0">
              <a:buNone/>
            </a:pPr>
            <a:r>
              <a:rPr lang="en-GB" sz="3000" dirty="0" smtClean="0"/>
              <a:t>SEMPRE </a:t>
            </a:r>
            <a:r>
              <a:rPr lang="en-GB" sz="3000" dirty="0" err="1"/>
              <a:t>l’articolo</a:t>
            </a:r>
            <a:endParaRPr lang="en-GB" sz="3000" dirty="0"/>
          </a:p>
          <a:p>
            <a:pPr lvl="4"/>
            <a:r>
              <a:rPr lang="en-GB" sz="2400" dirty="0"/>
              <a:t>ECCEZIONE: </a:t>
            </a:r>
            <a:r>
              <a:rPr lang="en-GB" sz="2400" dirty="0" smtClean="0"/>
              <a:t> </a:t>
            </a:r>
            <a:r>
              <a:rPr lang="en-GB" sz="2400" dirty="0" err="1"/>
              <a:t>membri</a:t>
            </a:r>
            <a:r>
              <a:rPr lang="en-GB" sz="2400" dirty="0"/>
              <a:t> della </a:t>
            </a:r>
            <a:r>
              <a:rPr lang="en-GB" sz="2400" dirty="0" err="1" smtClean="0"/>
              <a:t>famiglia</a:t>
            </a:r>
            <a:r>
              <a:rPr lang="en-GB" sz="2400" dirty="0" smtClean="0"/>
              <a:t> al </a:t>
            </a:r>
            <a:r>
              <a:rPr lang="en-GB" sz="2400" dirty="0" err="1" smtClean="0"/>
              <a:t>singolare</a:t>
            </a:r>
            <a:endParaRPr lang="en-GB" sz="2400" dirty="0"/>
          </a:p>
          <a:p>
            <a:pPr lvl="4"/>
            <a:r>
              <a:rPr lang="en-GB" sz="2400" dirty="0"/>
              <a:t>Mio padre, </a:t>
            </a:r>
            <a:r>
              <a:rPr lang="en-GB" sz="2400" dirty="0" err="1"/>
              <a:t>mio</a:t>
            </a:r>
            <a:r>
              <a:rPr lang="en-GB" sz="2400" dirty="0"/>
              <a:t> </a:t>
            </a:r>
            <a:r>
              <a:rPr lang="en-GB" sz="2400" dirty="0" err="1"/>
              <a:t>fratello</a:t>
            </a:r>
            <a:endParaRPr lang="en-GB" sz="2400" dirty="0"/>
          </a:p>
          <a:p>
            <a:pPr lvl="6"/>
            <a:r>
              <a:rPr lang="en-GB" sz="2400" dirty="0" smtClean="0"/>
              <a:t>ECCEZIONE 1: </a:t>
            </a:r>
            <a:r>
              <a:rPr lang="en-GB" sz="2400" dirty="0"/>
              <a:t>al </a:t>
            </a:r>
            <a:r>
              <a:rPr lang="en-GB" sz="2400" dirty="0" err="1" smtClean="0"/>
              <a:t>plurale</a:t>
            </a:r>
            <a:r>
              <a:rPr lang="en-GB" sz="2400" dirty="0" smtClean="0"/>
              <a:t>: i </a:t>
            </a:r>
            <a:r>
              <a:rPr lang="en-GB" sz="2400" dirty="0" err="1"/>
              <a:t>miei</a:t>
            </a:r>
            <a:r>
              <a:rPr lang="en-GB" sz="2400" dirty="0"/>
              <a:t> </a:t>
            </a:r>
            <a:r>
              <a:rPr lang="en-GB" sz="2400" dirty="0" err="1"/>
              <a:t>fratelli</a:t>
            </a:r>
            <a:r>
              <a:rPr lang="en-GB" sz="2400" dirty="0"/>
              <a:t>, </a:t>
            </a:r>
            <a:r>
              <a:rPr lang="en-GB" sz="2400" dirty="0" smtClean="0"/>
              <a:t>i </a:t>
            </a:r>
            <a:r>
              <a:rPr lang="en-GB" sz="2400" dirty="0" err="1"/>
              <a:t>miei</a:t>
            </a:r>
            <a:r>
              <a:rPr lang="en-GB" sz="2400" dirty="0"/>
              <a:t> </a:t>
            </a:r>
            <a:r>
              <a:rPr lang="en-GB" sz="2400" dirty="0" err="1" smtClean="0"/>
              <a:t>zii</a:t>
            </a:r>
            <a:endParaRPr lang="en-GB" sz="2400" dirty="0" smtClean="0"/>
          </a:p>
          <a:p>
            <a:pPr lvl="6"/>
            <a:r>
              <a:rPr lang="en-GB" sz="2400" dirty="0" smtClean="0"/>
              <a:t>ECCEZIONE 2: con un </a:t>
            </a:r>
            <a:r>
              <a:rPr lang="en-GB" sz="2400" dirty="0" err="1" smtClean="0"/>
              <a:t>aggettivo</a:t>
            </a:r>
            <a:r>
              <a:rPr lang="en-GB" sz="2400" dirty="0" smtClean="0"/>
              <a:t> o con un </a:t>
            </a:r>
            <a:r>
              <a:rPr lang="en-GB" sz="2400" dirty="0" err="1" smtClean="0"/>
              <a:t>vezzeggiativo</a:t>
            </a:r>
            <a:r>
              <a:rPr lang="en-GB" sz="2400" dirty="0"/>
              <a:t>:</a:t>
            </a:r>
            <a:r>
              <a:rPr lang="en-GB" sz="2400" dirty="0" smtClean="0"/>
              <a:t> Il </a:t>
            </a:r>
            <a:r>
              <a:rPr lang="en-GB" sz="2400" dirty="0" err="1" smtClean="0"/>
              <a:t>mio</a:t>
            </a:r>
            <a:r>
              <a:rPr lang="en-GB" sz="2400" dirty="0" smtClean="0"/>
              <a:t> </a:t>
            </a:r>
            <a:r>
              <a:rPr lang="en-GB" sz="2400" dirty="0" err="1" smtClean="0"/>
              <a:t>fratello</a:t>
            </a:r>
            <a:r>
              <a:rPr lang="en-GB" sz="2400" dirty="0" smtClean="0"/>
              <a:t> </a:t>
            </a:r>
            <a:r>
              <a:rPr lang="en-GB" sz="2400" dirty="0" err="1" smtClean="0"/>
              <a:t>minore</a:t>
            </a:r>
            <a:r>
              <a:rPr lang="en-GB" sz="2400" dirty="0" smtClean="0"/>
              <a:t>, la mia </a:t>
            </a:r>
            <a:r>
              <a:rPr lang="en-GB" sz="2400" dirty="0" err="1" smtClean="0"/>
              <a:t>cuginetta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620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20009" y="538162"/>
            <a:ext cx="6536380" cy="56566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4200" i="1" dirty="0" smtClean="0">
                <a:solidFill>
                  <a:srgbClr val="FF0000"/>
                </a:solidFill>
              </a:rPr>
              <a:t>Il </a:t>
            </a:r>
            <a:r>
              <a:rPr lang="en-GB" sz="4200" i="1" dirty="0" err="1" smtClean="0">
                <a:solidFill>
                  <a:srgbClr val="FF0000"/>
                </a:solidFill>
              </a:rPr>
              <a:t>possessivo</a:t>
            </a:r>
            <a:r>
              <a:rPr lang="en-GB" sz="4200" i="1" dirty="0" smtClean="0">
                <a:solidFill>
                  <a:srgbClr val="FF0000"/>
                </a:solidFill>
              </a:rPr>
              <a:t> come </a:t>
            </a:r>
            <a:r>
              <a:rPr lang="en-GB" sz="4200" i="1" dirty="0" err="1" smtClean="0">
                <a:solidFill>
                  <a:srgbClr val="FF0000"/>
                </a:solidFill>
              </a:rPr>
              <a:t>pronome</a:t>
            </a:r>
            <a:r>
              <a:rPr lang="en-GB" sz="4200" i="1" dirty="0" smtClean="0">
                <a:solidFill>
                  <a:srgbClr val="FF0000"/>
                </a:solidFill>
              </a:rPr>
              <a:t>    (p.163)</a:t>
            </a:r>
            <a:endParaRPr lang="en-GB" sz="4200" i="1" dirty="0">
              <a:solidFill>
                <a:srgbClr val="FF0000"/>
              </a:solidFill>
            </a:endParaRPr>
          </a:p>
          <a:p>
            <a:r>
              <a:rPr lang="en-GB" sz="4200" dirty="0" err="1" smtClean="0"/>
              <a:t>Questo</a:t>
            </a:r>
            <a:r>
              <a:rPr lang="en-GB" sz="4200" dirty="0"/>
              <a:t> </a:t>
            </a:r>
            <a:r>
              <a:rPr lang="en-GB" sz="4200" dirty="0" smtClean="0"/>
              <a:t>è il </a:t>
            </a:r>
            <a:r>
              <a:rPr lang="en-GB" sz="4200" dirty="0" err="1" smtClean="0"/>
              <a:t>mio</a:t>
            </a:r>
            <a:r>
              <a:rPr lang="en-GB" sz="4200" dirty="0" smtClean="0"/>
              <a:t> </a:t>
            </a:r>
            <a:r>
              <a:rPr lang="en-GB" sz="4200" dirty="0" err="1" smtClean="0"/>
              <a:t>telefonino</a:t>
            </a:r>
            <a:r>
              <a:rPr lang="en-GB" sz="4200" dirty="0"/>
              <a:t>, </a:t>
            </a:r>
            <a:r>
              <a:rPr lang="en-GB" sz="4200" dirty="0" err="1" smtClean="0"/>
              <a:t>dov’è</a:t>
            </a:r>
            <a:r>
              <a:rPr lang="en-GB" sz="4200" dirty="0" smtClean="0"/>
              <a:t> il </a:t>
            </a:r>
            <a:r>
              <a:rPr lang="en-GB" sz="4200" dirty="0" err="1" smtClean="0"/>
              <a:t>tuo</a:t>
            </a:r>
            <a:r>
              <a:rPr lang="en-GB" sz="4200" dirty="0" smtClean="0"/>
              <a:t>?</a:t>
            </a:r>
          </a:p>
          <a:p>
            <a:r>
              <a:rPr lang="en-GB" sz="4200" dirty="0" smtClean="0"/>
              <a:t>Mia </a:t>
            </a:r>
            <a:r>
              <a:rPr lang="en-GB" sz="4200" dirty="0" err="1" smtClean="0"/>
              <a:t>madre</a:t>
            </a:r>
            <a:r>
              <a:rPr lang="en-GB" sz="4200" dirty="0"/>
              <a:t> </a:t>
            </a:r>
            <a:r>
              <a:rPr lang="en-GB" sz="4200" dirty="0" smtClean="0"/>
              <a:t>è </a:t>
            </a:r>
            <a:r>
              <a:rPr lang="en-GB" sz="4200" dirty="0" err="1" smtClean="0"/>
              <a:t>milanese</a:t>
            </a:r>
            <a:r>
              <a:rPr lang="en-GB" sz="4200" dirty="0" smtClean="0"/>
              <a:t>, e la </a:t>
            </a:r>
            <a:r>
              <a:rPr lang="en-GB" sz="4200" dirty="0" err="1" smtClean="0"/>
              <a:t>tua</a:t>
            </a:r>
            <a:r>
              <a:rPr lang="en-GB" sz="4200" dirty="0" smtClean="0"/>
              <a:t>?</a:t>
            </a:r>
          </a:p>
          <a:p>
            <a:endParaRPr lang="en-GB" sz="4200" dirty="0" smtClean="0"/>
          </a:p>
          <a:p>
            <a:endParaRPr lang="en-GB" sz="4200" i="1" dirty="0" smtClean="0"/>
          </a:p>
          <a:p>
            <a:pPr marL="0" indent="0">
              <a:buNone/>
            </a:pPr>
            <a:r>
              <a:rPr lang="en-GB" sz="4200" i="1" dirty="0" err="1" smtClean="0">
                <a:solidFill>
                  <a:srgbClr val="FF0000"/>
                </a:solidFill>
              </a:rPr>
              <a:t>Quando</a:t>
            </a:r>
            <a:r>
              <a:rPr lang="en-GB" sz="4200" i="1" dirty="0" smtClean="0">
                <a:solidFill>
                  <a:srgbClr val="FF0000"/>
                </a:solidFill>
              </a:rPr>
              <a:t> </a:t>
            </a:r>
            <a:r>
              <a:rPr lang="en-GB" sz="4200" i="1" dirty="0" err="1" smtClean="0">
                <a:solidFill>
                  <a:srgbClr val="FF0000"/>
                </a:solidFill>
              </a:rPr>
              <a:t>si</a:t>
            </a:r>
            <a:r>
              <a:rPr lang="en-GB" sz="4200" i="1" dirty="0" smtClean="0">
                <a:solidFill>
                  <a:srgbClr val="FF0000"/>
                </a:solidFill>
              </a:rPr>
              <a:t> </a:t>
            </a:r>
            <a:r>
              <a:rPr lang="en-GB" sz="4200" i="1" dirty="0" err="1" smtClean="0">
                <a:solidFill>
                  <a:srgbClr val="FF0000"/>
                </a:solidFill>
              </a:rPr>
              <a:t>deve</a:t>
            </a:r>
            <a:r>
              <a:rPr lang="en-GB" sz="4200" i="1" dirty="0" smtClean="0">
                <a:solidFill>
                  <a:srgbClr val="FF0000"/>
                </a:solidFill>
              </a:rPr>
              <a:t> </a:t>
            </a:r>
            <a:r>
              <a:rPr lang="en-GB" sz="4200" i="1" dirty="0" err="1" smtClean="0">
                <a:solidFill>
                  <a:srgbClr val="FF0000"/>
                </a:solidFill>
              </a:rPr>
              <a:t>omettere</a:t>
            </a:r>
            <a:r>
              <a:rPr lang="en-GB" sz="4200" i="1" dirty="0" smtClean="0">
                <a:solidFill>
                  <a:srgbClr val="FF0000"/>
                </a:solidFill>
              </a:rPr>
              <a:t>           (p.166)</a:t>
            </a:r>
            <a:endParaRPr lang="en-GB" sz="4200" i="1" dirty="0">
              <a:solidFill>
                <a:srgbClr val="FF0000"/>
              </a:solidFill>
            </a:endParaRPr>
          </a:p>
          <a:p>
            <a:r>
              <a:rPr lang="en-GB" sz="4200" dirty="0" smtClean="0"/>
              <a:t>She went out with her husband</a:t>
            </a:r>
          </a:p>
          <a:p>
            <a:r>
              <a:rPr lang="en-GB" sz="4200" dirty="0" smtClean="0"/>
              <a:t>I’ve lost my glasses</a:t>
            </a:r>
          </a:p>
          <a:p>
            <a:r>
              <a:rPr lang="en-GB" sz="4200" dirty="0" smtClean="0"/>
              <a:t>His eyes are blue</a:t>
            </a:r>
          </a:p>
          <a:p>
            <a:r>
              <a:rPr lang="en-GB" sz="4200" dirty="0" smtClean="0"/>
              <a:t>Put your shoes on!</a:t>
            </a:r>
          </a:p>
          <a:p>
            <a:r>
              <a:rPr lang="en-GB" sz="4200" dirty="0" smtClean="0"/>
              <a:t>His knee hurts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92778" y="1902940"/>
            <a:ext cx="4950940" cy="4291913"/>
          </a:xfrm>
        </p:spPr>
        <p:txBody>
          <a:bodyPr/>
          <a:lstStyle/>
          <a:p>
            <a:pPr marL="0" indent="0">
              <a:buNone/>
            </a:pPr>
            <a:r>
              <a:rPr lang="en-GB" i="1" dirty="0" err="1" smtClean="0">
                <a:solidFill>
                  <a:srgbClr val="FF0000"/>
                </a:solidFill>
              </a:rPr>
              <a:t>Proprio</a:t>
            </a:r>
            <a:r>
              <a:rPr lang="en-GB" dirty="0" smtClean="0">
                <a:solidFill>
                  <a:srgbClr val="FF0000"/>
                </a:solidFill>
              </a:rPr>
              <a:t> come </a:t>
            </a:r>
            <a:r>
              <a:rPr lang="en-GB" dirty="0" err="1" smtClean="0">
                <a:solidFill>
                  <a:srgbClr val="FF0000"/>
                </a:solidFill>
              </a:rPr>
              <a:t>possessivo</a:t>
            </a:r>
            <a:r>
              <a:rPr lang="en-GB" dirty="0" smtClean="0">
                <a:solidFill>
                  <a:srgbClr val="FF0000"/>
                </a:solidFill>
              </a:rPr>
              <a:t> (p.165)</a:t>
            </a:r>
          </a:p>
          <a:p>
            <a:pPr marL="0" indent="0">
              <a:buNone/>
            </a:pPr>
            <a:r>
              <a:rPr lang="en-GB" dirty="0" smtClean="0"/>
              <a:t>One’s own   VS   my own</a:t>
            </a:r>
          </a:p>
        </p:txBody>
      </p:sp>
    </p:spTree>
    <p:extLst>
      <p:ext uri="{BB962C8B-B14F-4D97-AF65-F5344CB8AC3E}">
        <p14:creationId xmlns:p14="http://schemas.microsoft.com/office/powerpoint/2010/main" val="1527714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8" y="-56356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I </a:t>
            </a:r>
            <a:r>
              <a:rPr lang="en-GB" dirty="0" err="1" smtClean="0">
                <a:solidFill>
                  <a:srgbClr val="FF0000"/>
                </a:solidFill>
              </a:rPr>
              <a:t>dimostrativi</a:t>
            </a:r>
            <a:r>
              <a:rPr lang="en-GB" dirty="0" smtClean="0"/>
              <a:t>: </a:t>
            </a: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usano</a:t>
            </a:r>
            <a:r>
              <a:rPr lang="en-GB" dirty="0" smtClean="0"/>
              <a:t> </a:t>
            </a:r>
            <a:r>
              <a:rPr lang="en-GB" dirty="0" err="1" smtClean="0"/>
              <a:t>queste</a:t>
            </a:r>
            <a:r>
              <a:rPr lang="en-GB" dirty="0" smtClean="0"/>
              <a:t> </a:t>
            </a:r>
            <a:r>
              <a:rPr lang="en-GB" dirty="0" err="1" smtClean="0"/>
              <a:t>forme</a:t>
            </a:r>
            <a:r>
              <a:rPr lang="en-GB" dirty="0"/>
              <a:t>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39788" y="1187020"/>
            <a:ext cx="5157787" cy="49336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i="1" dirty="0" err="1">
                <a:solidFill>
                  <a:srgbClr val="FF0000"/>
                </a:solidFill>
              </a:rPr>
              <a:t>questo</a:t>
            </a:r>
            <a:r>
              <a:rPr lang="en-GB" b="1" i="1" dirty="0">
                <a:solidFill>
                  <a:srgbClr val="FF0000"/>
                </a:solidFill>
              </a:rPr>
              <a:t> </a:t>
            </a:r>
            <a:endParaRPr lang="en-GB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smtClean="0"/>
              <a:t>Come AGGETTIVO</a:t>
            </a:r>
          </a:p>
          <a:p>
            <a:pPr marL="0" indent="0">
              <a:buNone/>
            </a:pPr>
            <a:r>
              <a:rPr lang="en-GB" dirty="0" err="1" smtClean="0"/>
              <a:t>questo</a:t>
            </a:r>
            <a:r>
              <a:rPr lang="en-GB" dirty="0" smtClean="0"/>
              <a:t> </a:t>
            </a:r>
            <a:r>
              <a:rPr lang="en-GB" dirty="0" err="1" smtClean="0"/>
              <a:t>questi</a:t>
            </a:r>
            <a:r>
              <a:rPr lang="en-GB" dirty="0"/>
              <a:t> 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questa</a:t>
            </a:r>
            <a:r>
              <a:rPr lang="en-GB" dirty="0" smtClean="0"/>
              <a:t> </a:t>
            </a:r>
            <a:r>
              <a:rPr lang="en-GB" dirty="0" err="1" smtClean="0"/>
              <a:t>queste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/>
              <a:t>quest’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/>
              <a:t>Come </a:t>
            </a:r>
            <a:r>
              <a:rPr lang="en-GB" dirty="0" smtClean="0"/>
              <a:t>PRONOME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FF0000"/>
                </a:solidFill>
              </a:rPr>
              <a:t>Questo</a:t>
            </a:r>
            <a:r>
              <a:rPr lang="en-GB" dirty="0">
                <a:solidFill>
                  <a:srgbClr val="FF0000"/>
                </a:solidFill>
              </a:rPr>
              <a:t>/</a:t>
            </a:r>
            <a:r>
              <a:rPr lang="en-GB" dirty="0" err="1">
                <a:solidFill>
                  <a:srgbClr val="FF0000"/>
                </a:solidFill>
              </a:rPr>
              <a:t>questi</a:t>
            </a:r>
            <a:r>
              <a:rPr lang="en-GB" dirty="0">
                <a:solidFill>
                  <a:srgbClr val="FF0000"/>
                </a:solidFill>
              </a:rPr>
              <a:t>    </a:t>
            </a:r>
            <a:r>
              <a:rPr lang="en-GB" dirty="0" err="1">
                <a:solidFill>
                  <a:srgbClr val="FF0000"/>
                </a:solidFill>
              </a:rPr>
              <a:t>questa</a:t>
            </a:r>
            <a:r>
              <a:rPr lang="en-GB" dirty="0">
                <a:solidFill>
                  <a:srgbClr val="FF0000"/>
                </a:solidFill>
              </a:rPr>
              <a:t>/</a:t>
            </a:r>
            <a:r>
              <a:rPr lang="en-GB" dirty="0" err="1">
                <a:solidFill>
                  <a:srgbClr val="FF0000"/>
                </a:solidFill>
              </a:rPr>
              <a:t>queste</a:t>
            </a:r>
            <a:r>
              <a:rPr lang="en-GB" dirty="0"/>
              <a:t> 	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172200" y="1187021"/>
            <a:ext cx="5183188" cy="4933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i="1" dirty="0" err="1">
                <a:solidFill>
                  <a:srgbClr val="FF0000"/>
                </a:solidFill>
              </a:rPr>
              <a:t>quello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Come AGGETTIVO</a:t>
            </a:r>
          </a:p>
          <a:p>
            <a:pPr marL="0" indent="0">
              <a:buNone/>
            </a:pPr>
            <a:r>
              <a:rPr lang="en-GB" dirty="0" err="1" smtClean="0"/>
              <a:t>quel</a:t>
            </a:r>
            <a:r>
              <a:rPr lang="en-GB" dirty="0" smtClean="0"/>
              <a:t> </a:t>
            </a:r>
            <a:r>
              <a:rPr lang="en-GB" dirty="0" err="1" smtClean="0"/>
              <a:t>quello</a:t>
            </a:r>
            <a:r>
              <a:rPr lang="en-GB" dirty="0" smtClean="0"/>
              <a:t> quell’ </a:t>
            </a:r>
            <a:r>
              <a:rPr lang="en-GB" dirty="0" err="1" smtClean="0"/>
              <a:t>quei</a:t>
            </a:r>
            <a:r>
              <a:rPr lang="en-GB" dirty="0" smtClean="0"/>
              <a:t> </a:t>
            </a:r>
            <a:r>
              <a:rPr lang="en-GB" dirty="0" err="1" smtClean="0"/>
              <a:t>quegli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/>
              <a:t>quella </a:t>
            </a:r>
            <a:r>
              <a:rPr lang="en-GB" dirty="0" err="1" smtClean="0"/>
              <a:t>quelle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/>
              <a:t>Come </a:t>
            </a:r>
            <a:r>
              <a:rPr lang="en-GB" dirty="0" smtClean="0"/>
              <a:t>PRONOME</a:t>
            </a:r>
          </a:p>
          <a:p>
            <a:pPr marL="0" indent="0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Quello</a:t>
            </a:r>
            <a:r>
              <a:rPr lang="en-GB" dirty="0" smtClean="0">
                <a:solidFill>
                  <a:srgbClr val="FF0000"/>
                </a:solidFill>
              </a:rPr>
              <a:t>/</a:t>
            </a:r>
            <a:r>
              <a:rPr lang="en-GB" dirty="0" err="1" smtClean="0">
                <a:solidFill>
                  <a:srgbClr val="FF0000"/>
                </a:solidFill>
              </a:rPr>
              <a:t>quelli</a:t>
            </a:r>
            <a:r>
              <a:rPr lang="en-GB" dirty="0" smtClean="0">
                <a:solidFill>
                  <a:srgbClr val="FF0000"/>
                </a:solidFill>
              </a:rPr>
              <a:t>   quella/</a:t>
            </a:r>
            <a:r>
              <a:rPr lang="en-GB" dirty="0" err="1" smtClean="0">
                <a:solidFill>
                  <a:srgbClr val="FF0000"/>
                </a:solidFill>
              </a:rPr>
              <a:t>quelle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23622" y="807542"/>
            <a:ext cx="2145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vedi</a:t>
            </a:r>
            <a:r>
              <a:rPr lang="en-GB" sz="2400" dirty="0" smtClean="0"/>
              <a:t> </a:t>
            </a:r>
            <a:r>
              <a:rPr lang="en-GB" sz="2400" dirty="0" err="1" smtClean="0"/>
              <a:t>pagina</a:t>
            </a:r>
            <a:r>
              <a:rPr lang="en-GB" sz="2400" dirty="0" smtClean="0"/>
              <a:t> 167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47128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Altro</a:t>
            </a:r>
            <a:r>
              <a:rPr lang="en-GB" dirty="0" smtClean="0"/>
              <a:t> sui </a:t>
            </a:r>
            <a:r>
              <a:rPr lang="en-GB" dirty="0" err="1" smtClean="0"/>
              <a:t>dimostrativi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Attenzione</a:t>
            </a:r>
            <a:r>
              <a:rPr lang="en-GB" dirty="0"/>
              <a:t> </a:t>
            </a:r>
            <a:r>
              <a:rPr lang="en-GB" dirty="0" err="1"/>
              <a:t>allo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spelling</a:t>
            </a:r>
            <a:r>
              <a:rPr lang="en-GB" dirty="0"/>
              <a:t> </a:t>
            </a:r>
            <a:r>
              <a:rPr lang="en-GB" dirty="0" smtClean="0"/>
              <a:t>			(</a:t>
            </a:r>
            <a:r>
              <a:rPr lang="en-GB" dirty="0"/>
              <a:t>p. 168)</a:t>
            </a:r>
          </a:p>
          <a:p>
            <a:pPr lvl="3"/>
            <a:r>
              <a:rPr lang="en-GB" sz="2800" dirty="0"/>
              <a:t>Quella persona		</a:t>
            </a:r>
            <a:r>
              <a:rPr lang="en-GB" sz="2800" dirty="0" err="1"/>
              <a:t>quell’orribile</a:t>
            </a:r>
            <a:r>
              <a:rPr lang="en-GB" sz="2800" dirty="0"/>
              <a:t> persona</a:t>
            </a:r>
          </a:p>
          <a:p>
            <a:pPr lvl="3"/>
            <a:endParaRPr lang="en-GB" sz="2800" dirty="0"/>
          </a:p>
          <a:p>
            <a:r>
              <a:rPr lang="en-GB" dirty="0" err="1"/>
              <a:t>Alcuni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</a:rPr>
              <a:t>usi</a:t>
            </a:r>
            <a:r>
              <a:rPr lang="en-GB" dirty="0"/>
              <a:t> di </a:t>
            </a:r>
            <a:r>
              <a:rPr lang="en-GB" dirty="0" err="1"/>
              <a:t>questo</a:t>
            </a:r>
            <a:r>
              <a:rPr lang="en-GB" dirty="0"/>
              <a:t> e </a:t>
            </a:r>
            <a:r>
              <a:rPr lang="en-GB" dirty="0" err="1"/>
              <a:t>quello</a:t>
            </a:r>
            <a:r>
              <a:rPr lang="en-GB" dirty="0"/>
              <a:t>		(p.169)</a:t>
            </a:r>
          </a:p>
          <a:p>
            <a:r>
              <a:rPr lang="en-GB" dirty="0" err="1"/>
              <a:t>Espressioni</a:t>
            </a:r>
            <a:r>
              <a:rPr lang="en-GB" dirty="0"/>
              <a:t>: </a:t>
            </a:r>
          </a:p>
          <a:p>
            <a:pPr lvl="3"/>
            <a:r>
              <a:rPr lang="en-GB" sz="2800" dirty="0">
                <a:solidFill>
                  <a:srgbClr val="FF0000"/>
                </a:solidFill>
              </a:rPr>
              <a:t>this is where</a:t>
            </a:r>
            <a:r>
              <a:rPr lang="en-GB" sz="2800" dirty="0"/>
              <a:t>			(p.170)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990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682" y="0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HW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682" y="125721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Per la </a:t>
            </a:r>
            <a:r>
              <a:rPr lang="en-GB" dirty="0" err="1" smtClean="0"/>
              <a:t>lezione</a:t>
            </a:r>
            <a:r>
              <a:rPr lang="en-GB" dirty="0" smtClean="0"/>
              <a:t> di revision della week 10 </a:t>
            </a:r>
            <a:r>
              <a:rPr lang="en-GB" dirty="0" err="1" smtClean="0"/>
              <a:t>preparare</a:t>
            </a:r>
            <a:r>
              <a:rPr lang="en-GB" dirty="0" smtClean="0"/>
              <a:t> </a:t>
            </a:r>
            <a:r>
              <a:rPr lang="en-GB" dirty="0" err="1" smtClean="0"/>
              <a:t>questi</a:t>
            </a:r>
            <a:r>
              <a:rPr lang="en-GB" dirty="0" smtClean="0"/>
              <a:t> </a:t>
            </a:r>
            <a:r>
              <a:rPr lang="en-GB" dirty="0" err="1" smtClean="0"/>
              <a:t>esercizi</a:t>
            </a:r>
            <a:r>
              <a:rPr lang="en-GB" dirty="0" smtClean="0"/>
              <a:t> da </a:t>
            </a:r>
            <a:r>
              <a:rPr lang="en-GB" i="1" dirty="0" err="1" smtClean="0"/>
              <a:t>Soluzioni</a:t>
            </a:r>
            <a:r>
              <a:rPr lang="en-GB" dirty="0" smtClean="0"/>
              <a:t>:</a:t>
            </a:r>
          </a:p>
          <a:p>
            <a:pPr>
              <a:buFontTx/>
              <a:buChar char="-"/>
            </a:pPr>
            <a:r>
              <a:rPr lang="en-GB" dirty="0" smtClean="0"/>
              <a:t>P. 393 </a:t>
            </a:r>
            <a:r>
              <a:rPr lang="en-GB" dirty="0" err="1" smtClean="0"/>
              <a:t>numero</a:t>
            </a:r>
            <a:r>
              <a:rPr lang="en-GB" dirty="0" smtClean="0"/>
              <a:t> 1, 2, 3</a:t>
            </a:r>
          </a:p>
          <a:p>
            <a:pPr>
              <a:buFontTx/>
              <a:buChar char="-"/>
            </a:pPr>
            <a:r>
              <a:rPr lang="en-GB" dirty="0" smtClean="0"/>
              <a:t>P. 420 </a:t>
            </a:r>
            <a:r>
              <a:rPr lang="en-GB" dirty="0" err="1" smtClean="0"/>
              <a:t>numero</a:t>
            </a:r>
            <a:r>
              <a:rPr lang="en-GB" dirty="0" smtClean="0"/>
              <a:t> 6, 7</a:t>
            </a:r>
          </a:p>
          <a:p>
            <a:pPr>
              <a:buFontTx/>
              <a:buChar char="-"/>
            </a:pPr>
            <a:r>
              <a:rPr lang="en-GB" dirty="0" smtClean="0"/>
              <a:t>P. 156 </a:t>
            </a:r>
            <a:r>
              <a:rPr lang="en-GB" dirty="0" err="1" smtClean="0"/>
              <a:t>numero</a:t>
            </a:r>
            <a:r>
              <a:rPr lang="en-GB" dirty="0" smtClean="0"/>
              <a:t> 1, 2, 3, 4, 5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+ TABELLA </a:t>
            </a:r>
            <a:r>
              <a:rPr lang="en-GB" smtClean="0"/>
              <a:t>SUL FOGLIO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3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OGGI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Tabella</a:t>
            </a:r>
            <a:r>
              <a:rPr lang="en-GB" dirty="0" smtClean="0"/>
              <a:t> di revision</a:t>
            </a:r>
          </a:p>
          <a:p>
            <a:endParaRPr lang="en-GB" dirty="0"/>
          </a:p>
          <a:p>
            <a:r>
              <a:rPr lang="en-GB" dirty="0" err="1" smtClean="0"/>
              <a:t>Attività</a:t>
            </a:r>
            <a:r>
              <a:rPr lang="en-GB" dirty="0" smtClean="0"/>
              <a:t> </a:t>
            </a:r>
            <a:r>
              <a:rPr lang="en-GB" dirty="0" err="1" smtClean="0"/>
              <a:t>connettivi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I </a:t>
            </a:r>
            <a:r>
              <a:rPr lang="en-GB" dirty="0" err="1" smtClean="0">
                <a:solidFill>
                  <a:srgbClr val="FF0000"/>
                </a:solidFill>
              </a:rPr>
              <a:t>possessivi</a:t>
            </a:r>
            <a:r>
              <a:rPr lang="en-GB" dirty="0" smtClean="0">
                <a:solidFill>
                  <a:srgbClr val="FF0000"/>
                </a:solidFill>
              </a:rPr>
              <a:t> e i </a:t>
            </a:r>
            <a:r>
              <a:rPr lang="en-GB" dirty="0" err="1" smtClean="0">
                <a:solidFill>
                  <a:srgbClr val="FF0000"/>
                </a:solidFill>
              </a:rPr>
              <a:t>dimostrativi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246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8" t="673" r="3445" b="-673"/>
          <a:stretch/>
        </p:blipFill>
        <p:spPr>
          <a:xfrm>
            <a:off x="2710249" y="239290"/>
            <a:ext cx="7298724" cy="5769651"/>
          </a:xfrm>
        </p:spPr>
      </p:pic>
    </p:spTree>
    <p:extLst>
      <p:ext uri="{BB962C8B-B14F-4D97-AF65-F5344CB8AC3E}">
        <p14:creationId xmlns:p14="http://schemas.microsoft.com/office/powerpoint/2010/main" val="2758197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CONNETTIVI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p. 251: Connectives coordinating and subordinating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16.8 Initiating, concluding and </a:t>
            </a:r>
            <a:r>
              <a:rPr lang="en-GB" dirty="0" smtClean="0"/>
              <a:t>generalising   -&gt; per </a:t>
            </a:r>
            <a:r>
              <a:rPr lang="en-GB" dirty="0" err="1" smtClean="0"/>
              <a:t>l’</a:t>
            </a:r>
            <a:r>
              <a:rPr lang="en-GB" dirty="0" err="1" smtClean="0">
                <a:solidFill>
                  <a:srgbClr val="FF0000"/>
                </a:solidFill>
              </a:rPr>
              <a:t>essay</a:t>
            </a:r>
            <a:r>
              <a:rPr lang="en-GB" dirty="0" smtClean="0"/>
              <a:t>!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3432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>
                <a:solidFill>
                  <a:srgbClr val="FF0000"/>
                </a:solidFill>
              </a:rPr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3600" dirty="0" smtClean="0"/>
              <a:t>ATTENZIONE: ad </a:t>
            </a:r>
            <a:r>
              <a:rPr lang="en-GB" sz="3600" dirty="0" err="1" smtClean="0"/>
              <a:t>ogni</a:t>
            </a:r>
            <a:r>
              <a:rPr lang="en-GB" sz="3600" dirty="0" smtClean="0"/>
              <a:t> giro </a:t>
            </a:r>
            <a:r>
              <a:rPr lang="en-GB" sz="3600" dirty="0" err="1" smtClean="0"/>
              <a:t>si</a:t>
            </a:r>
            <a:r>
              <a:rPr lang="en-GB" sz="3600" dirty="0" smtClean="0"/>
              <a:t> </a:t>
            </a:r>
            <a:r>
              <a:rPr lang="en-GB" sz="3600" dirty="0" err="1" smtClean="0"/>
              <a:t>deve</a:t>
            </a:r>
            <a:r>
              <a:rPr lang="en-GB" sz="3600" dirty="0" smtClean="0"/>
              <a:t> </a:t>
            </a:r>
            <a:r>
              <a:rPr lang="en-GB" sz="3600" dirty="0" err="1" smtClean="0"/>
              <a:t>rileggere</a:t>
            </a:r>
            <a:r>
              <a:rPr lang="en-GB" sz="3600" dirty="0" smtClean="0"/>
              <a:t> </a:t>
            </a:r>
            <a:r>
              <a:rPr lang="en-GB" sz="3600" dirty="0" err="1" smtClean="0"/>
              <a:t>quello</a:t>
            </a:r>
            <a:r>
              <a:rPr lang="en-GB" sz="3600" dirty="0" smtClean="0"/>
              <a:t> </a:t>
            </a:r>
            <a:r>
              <a:rPr lang="en-GB" sz="3600" dirty="0"/>
              <a:t>che è </a:t>
            </a:r>
            <a:r>
              <a:rPr lang="en-GB" sz="3600" dirty="0" err="1" smtClean="0"/>
              <a:t>stato</a:t>
            </a:r>
            <a:r>
              <a:rPr lang="en-GB" sz="3600" dirty="0" smtClean="0"/>
              <a:t> </a:t>
            </a:r>
            <a:r>
              <a:rPr lang="en-GB" sz="3600" dirty="0" err="1" smtClean="0"/>
              <a:t>scritto</a:t>
            </a:r>
            <a:r>
              <a:rPr lang="en-GB" sz="3600" dirty="0" smtClean="0"/>
              <a:t> </a:t>
            </a:r>
            <a:r>
              <a:rPr lang="en-GB" sz="3600" dirty="0" err="1" smtClean="0"/>
              <a:t>sul</a:t>
            </a:r>
            <a:r>
              <a:rPr lang="en-GB" sz="3600" dirty="0" smtClean="0"/>
              <a:t> </a:t>
            </a:r>
            <a:r>
              <a:rPr lang="en-GB" sz="3600" dirty="0" err="1" smtClean="0"/>
              <a:t>foglio</a:t>
            </a:r>
            <a:r>
              <a:rPr lang="en-GB" sz="3600" dirty="0" smtClean="0"/>
              <a:t> </a:t>
            </a:r>
            <a:r>
              <a:rPr lang="en-GB" sz="3600" dirty="0" err="1" smtClean="0"/>
              <a:t>fino</a:t>
            </a:r>
            <a:r>
              <a:rPr lang="en-GB" sz="3600" dirty="0" smtClean="0"/>
              <a:t> a </a:t>
            </a:r>
            <a:r>
              <a:rPr lang="en-GB" sz="3600" dirty="0" err="1" smtClean="0"/>
              <a:t>quel</a:t>
            </a:r>
            <a:r>
              <a:rPr lang="en-GB" sz="3600" dirty="0" smtClean="0"/>
              <a:t> </a:t>
            </a:r>
            <a:r>
              <a:rPr lang="en-GB" sz="3600" dirty="0" err="1" smtClean="0"/>
              <a:t>momento</a:t>
            </a:r>
            <a:endParaRPr lang="en-GB" sz="3600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6610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PRIMO GIRO: </a:t>
            </a:r>
            <a:r>
              <a:rPr lang="en-GB" sz="3600" dirty="0" err="1" smtClean="0"/>
              <a:t>spiegare</a:t>
            </a:r>
            <a:r>
              <a:rPr lang="en-GB" sz="3600" dirty="0" smtClean="0"/>
              <a:t> in </a:t>
            </a:r>
            <a:r>
              <a:rPr lang="en-GB" sz="3600" dirty="0" err="1" smtClean="0"/>
              <a:t>una</a:t>
            </a:r>
            <a:r>
              <a:rPr lang="en-GB" sz="3600" dirty="0" smtClean="0"/>
              <a:t> </a:t>
            </a:r>
            <a:r>
              <a:rPr lang="en-GB" sz="3600" dirty="0" err="1" smtClean="0"/>
              <a:t>frase</a:t>
            </a:r>
            <a:r>
              <a:rPr lang="en-GB" sz="3600" dirty="0" smtClean="0"/>
              <a:t> “</a:t>
            </a:r>
            <a:r>
              <a:rPr lang="en-GB" sz="3600" dirty="0" err="1" smtClean="0"/>
              <a:t>cosa</a:t>
            </a:r>
            <a:r>
              <a:rPr lang="en-GB" sz="3600" dirty="0" smtClean="0"/>
              <a:t> </a:t>
            </a:r>
            <a:r>
              <a:rPr lang="en-GB" sz="3600" dirty="0" err="1" smtClean="0"/>
              <a:t>significa</a:t>
            </a:r>
            <a:r>
              <a:rPr lang="en-GB" sz="3600" dirty="0" smtClean="0"/>
              <a:t>?” 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1196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SECONDO GIRO: fare </a:t>
            </a:r>
            <a:r>
              <a:rPr lang="en-GB" sz="3600" dirty="0" err="1" smtClean="0"/>
              <a:t>una</a:t>
            </a:r>
            <a:r>
              <a:rPr lang="en-GB" sz="3600" dirty="0" smtClean="0"/>
              <a:t> </a:t>
            </a:r>
            <a:r>
              <a:rPr lang="en-GB" sz="3600" dirty="0" err="1" smtClean="0"/>
              <a:t>lista</a:t>
            </a:r>
            <a:r>
              <a:rPr lang="en-GB" sz="3600" dirty="0" smtClean="0"/>
              <a:t> dei </a:t>
            </a:r>
            <a:r>
              <a:rPr lang="en-GB" sz="3600" dirty="0" err="1" smtClean="0"/>
              <a:t>connettivi</a:t>
            </a:r>
            <a:r>
              <a:rPr lang="en-GB" sz="3600" dirty="0" smtClean="0"/>
              <a:t> di </a:t>
            </a:r>
            <a:r>
              <a:rPr lang="en-GB" sz="3600" dirty="0" err="1" smtClean="0"/>
              <a:t>quel</a:t>
            </a:r>
            <a:r>
              <a:rPr lang="en-GB" sz="3600" dirty="0" smtClean="0"/>
              <a:t> </a:t>
            </a:r>
            <a:r>
              <a:rPr lang="en-GB" sz="3600" dirty="0" err="1" smtClean="0"/>
              <a:t>gruppo</a:t>
            </a:r>
            <a:r>
              <a:rPr lang="en-GB" sz="3600" dirty="0" smtClean="0"/>
              <a:t> + la </a:t>
            </a:r>
            <a:r>
              <a:rPr lang="en-GB" sz="3600" dirty="0" err="1" smtClean="0"/>
              <a:t>traduzione</a:t>
            </a:r>
            <a:r>
              <a:rPr lang="en-GB" sz="3600" dirty="0" smtClean="0"/>
              <a:t> in inglese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3175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TERZO GIRO: fare un </a:t>
            </a:r>
            <a:r>
              <a:rPr lang="en-GB" sz="3600" dirty="0" err="1" smtClean="0"/>
              <a:t>esempio</a:t>
            </a:r>
            <a:r>
              <a:rPr lang="en-GB" sz="3600" dirty="0" smtClean="0"/>
              <a:t> facile con </a:t>
            </a:r>
            <a:r>
              <a:rPr lang="en-GB" sz="3600" dirty="0" err="1" smtClean="0"/>
              <a:t>uno</a:t>
            </a:r>
            <a:r>
              <a:rPr lang="en-GB" sz="3600" dirty="0" smtClean="0"/>
              <a:t> dei </a:t>
            </a:r>
            <a:r>
              <a:rPr lang="en-GB" sz="3600" dirty="0" err="1" smtClean="0"/>
              <a:t>connettivi</a:t>
            </a:r>
            <a:endParaRPr lang="en-GB" sz="3600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971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QUARTO GIRO: fare un </a:t>
            </a:r>
            <a:r>
              <a:rPr lang="en-GB" sz="3600" dirty="0" err="1" smtClean="0"/>
              <a:t>esempio</a:t>
            </a:r>
            <a:r>
              <a:rPr lang="en-GB" sz="3600" dirty="0"/>
              <a:t> </a:t>
            </a:r>
            <a:r>
              <a:rPr lang="en-GB" sz="3600" dirty="0" err="1"/>
              <a:t>più</a:t>
            </a:r>
            <a:r>
              <a:rPr lang="en-GB" sz="3600" dirty="0"/>
              <a:t> </a:t>
            </a:r>
            <a:r>
              <a:rPr lang="en-GB" sz="3600" dirty="0" err="1" smtClean="0"/>
              <a:t>complesso</a:t>
            </a:r>
            <a:r>
              <a:rPr lang="en-GB" sz="3600" dirty="0" smtClean="0"/>
              <a:t> con </a:t>
            </a:r>
            <a:r>
              <a:rPr lang="en-GB" sz="3600" dirty="0" err="1" smtClean="0"/>
              <a:t>uno</a:t>
            </a:r>
            <a:r>
              <a:rPr lang="en-GB" sz="3600" dirty="0" smtClean="0"/>
              <a:t> dei </a:t>
            </a:r>
            <a:r>
              <a:rPr lang="en-GB" sz="3600" dirty="0" err="1" smtClean="0"/>
              <a:t>connettivi</a:t>
            </a:r>
            <a:r>
              <a:rPr lang="en-GB" sz="3600" dirty="0" smtClean="0"/>
              <a:t> (se </a:t>
            </a:r>
            <a:r>
              <a:rPr lang="en-GB" sz="3600" dirty="0" err="1" smtClean="0"/>
              <a:t>possibile</a:t>
            </a:r>
            <a:r>
              <a:rPr lang="en-GB" sz="3600" dirty="0" smtClean="0"/>
              <a:t> </a:t>
            </a:r>
            <a:r>
              <a:rPr lang="en-GB" sz="3600" dirty="0" err="1" smtClean="0"/>
              <a:t>diverso</a:t>
            </a:r>
            <a:r>
              <a:rPr lang="en-GB" sz="3600" dirty="0" smtClean="0"/>
              <a:t> dal </a:t>
            </a:r>
            <a:r>
              <a:rPr lang="en-GB" sz="3600" dirty="0" err="1" smtClean="0"/>
              <a:t>precedente</a:t>
            </a:r>
            <a:r>
              <a:rPr lang="en-GB" sz="3600" dirty="0" smtClean="0"/>
              <a:t>)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5920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582</Words>
  <Application>Microsoft Office PowerPoint</Application>
  <PresentationFormat>Widescreen</PresentationFormat>
  <Paragraphs>131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I possessivi e i dimostrativi</vt:lpstr>
      <vt:lpstr>OGGI</vt:lpstr>
      <vt:lpstr>PowerPoint Presentation</vt:lpstr>
      <vt:lpstr>CONNETTIVI</vt:lpstr>
      <vt:lpstr>Il capitolo 16: un esperimento Wiki!</vt:lpstr>
      <vt:lpstr>Il capitolo 16: un esperimento Wiki!</vt:lpstr>
      <vt:lpstr>Il capitolo 16: un esperimento Wiki!</vt:lpstr>
      <vt:lpstr>Il capitolo 16: un esperimento Wiki!</vt:lpstr>
      <vt:lpstr>Il capitolo 16: un esperimento Wiki!</vt:lpstr>
      <vt:lpstr>Il capitolo 16: un esperimento Wiki!</vt:lpstr>
      <vt:lpstr>Possessivi </vt:lpstr>
      <vt:lpstr>Possessivi</vt:lpstr>
      <vt:lpstr>PowerPoint Presentation</vt:lpstr>
      <vt:lpstr>I dimostrativi: quando si usano queste forme?</vt:lpstr>
      <vt:lpstr>Altro sui dimostrativi</vt:lpstr>
      <vt:lpstr>HW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172</cp:revision>
  <cp:lastPrinted>2017-02-28T13:55:24Z</cp:lastPrinted>
  <dcterms:created xsi:type="dcterms:W3CDTF">2015-10-18T18:15:27Z</dcterms:created>
  <dcterms:modified xsi:type="dcterms:W3CDTF">2017-03-05T18:25:34Z</dcterms:modified>
</cp:coreProperties>
</file>