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5" r:id="rId1"/>
    <p:sldMasterId id="2147483660" r:id="rId2"/>
  </p:sldMasterIdLst>
  <p:notesMasterIdLst>
    <p:notesMasterId r:id="rId33"/>
  </p:notesMasterIdLst>
  <p:handoutMasterIdLst>
    <p:handoutMasterId r:id="rId34"/>
  </p:handoutMasterIdLst>
  <p:sldIdLst>
    <p:sldId id="269" r:id="rId3"/>
    <p:sldId id="292" r:id="rId4"/>
    <p:sldId id="294" r:id="rId5"/>
    <p:sldId id="308" r:id="rId6"/>
    <p:sldId id="305" r:id="rId7"/>
    <p:sldId id="306" r:id="rId8"/>
    <p:sldId id="322" r:id="rId9"/>
    <p:sldId id="304" r:id="rId10"/>
    <p:sldId id="310" r:id="rId11"/>
    <p:sldId id="316" r:id="rId12"/>
    <p:sldId id="311" r:id="rId13"/>
    <p:sldId id="312" r:id="rId14"/>
    <p:sldId id="313" r:id="rId15"/>
    <p:sldId id="315" r:id="rId16"/>
    <p:sldId id="288" r:id="rId17"/>
    <p:sldId id="290" r:id="rId18"/>
    <p:sldId id="291" r:id="rId19"/>
    <p:sldId id="307" r:id="rId20"/>
    <p:sldId id="300" r:id="rId21"/>
    <p:sldId id="301" r:id="rId22"/>
    <p:sldId id="303" r:id="rId23"/>
    <p:sldId id="326" r:id="rId24"/>
    <p:sldId id="327" r:id="rId25"/>
    <p:sldId id="328" r:id="rId26"/>
    <p:sldId id="329" r:id="rId27"/>
    <p:sldId id="331" r:id="rId28"/>
    <p:sldId id="323" r:id="rId29"/>
    <p:sldId id="324" r:id="rId30"/>
    <p:sldId id="325" r:id="rId31"/>
    <p:sldId id="299" r:id="rId32"/>
  </p:sldIdLst>
  <p:sldSz cx="9144000" cy="6858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951" autoAdjust="0"/>
    <p:restoredTop sz="94280" autoAdjust="0"/>
  </p:normalViewPr>
  <p:slideViewPr>
    <p:cSldViewPr showGuides="1">
      <p:cViewPr varScale="1">
        <p:scale>
          <a:sx n="100" d="100"/>
          <a:sy n="100" d="100"/>
        </p:scale>
        <p:origin x="-104" y="-4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26/09/22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26/09/22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26/09/22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26/09/22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26/09/22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26/09/22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26/09/22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26/09/22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26/09/22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26/09/22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26/09/22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26/09/22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26/09/22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26/09/22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26/09/22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26/09/22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26/09/22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26/09/22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26/09/22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26/09/22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26/09/22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26/09/22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26/09/22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26/09/22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languagecentre/academic/enrolment/" TargetMode="External"/><Relationship Id="rId4" Type="http://schemas.openxmlformats.org/officeDocument/2006/relationships/hyperlink" Target="https://warwick.ac.uk/fac/arts/languagecentre/lifelonglearning/" TargetMode="External"/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arwick.ac.uk/fac/arts/languagecentre/academic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mailto:smlcoffice@warwick.ac.uk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arwick.ac.uk/fac/arts/modernlanguages/intranet/undergraduate/visitingstudents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livewarwickac.sharepoint.com/sites/EnglishforAcademicPurposes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go.warwick.ac.uk/mymail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www2.warwick.ac.uk/services/its/servicessupport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ww2.warwick.ac.uk/services/student-support-services" TargetMode="External"/><Relationship Id="rId3" Type="http://schemas.openxmlformats.org/officeDocument/2006/relationships/hyperlink" Target="http://www.warwicksu.com/societies/nightlin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arwick.ac.uk/fac/arts/modernlanguages/academic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mailto:studyabroad@warwick.ac.uk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3.jpeg"/><Relationship Id="rId3" Type="http://schemas.openxmlformats.org/officeDocument/2006/relationships/hyperlink" Target="mailto:m.whiskin@warwick.ac.uk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5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6.jpg"/><Relationship Id="rId3" Type="http://schemas.openxmlformats.org/officeDocument/2006/relationships/hyperlink" Target="mailto:m.whiskin@warwick.ac.uk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mailto:smlcoffice@warwick.ac.uk" TargetMode="External"/><Relationship Id="rId3" Type="http://schemas.openxmlformats.org/officeDocument/2006/relationships/hyperlink" Target="https://warwick.ac.uk/fac/arts/modernlanguages/intranet/undergraduate/visitingstudents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arwick.ac.uk/study/termdate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arwick.ac.uk/fac/arts/modernlanguages/intranet/undergraduate/visitingstudents/moduleselection" TargetMode="External"/><Relationship Id="rId3" Type="http://schemas.openxmlformats.org/officeDocument/2006/relationships/hyperlink" Target="https://warwick.ac.uk/fac/arts/modernlanguages/intranet/undergraduate/visitingstudents/modules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971600" y="2996952"/>
            <a:ext cx="7056784" cy="1296144"/>
          </a:xfrm>
        </p:spPr>
        <p:txBody>
          <a:bodyPr/>
          <a:lstStyle/>
          <a:p>
            <a:r>
              <a:rPr lang="en-GB" altLang="en-US" dirty="0"/>
              <a:t>Welcome meeting for </a:t>
            </a:r>
            <a:r>
              <a:rPr lang="en-GB" altLang="en-US" dirty="0" smtClean="0"/>
              <a:t>Visiting students</a:t>
            </a:r>
            <a:endParaRPr lang="en-GB" altLang="en-US" dirty="0"/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299592" y="4509120"/>
            <a:ext cx="6400800" cy="1327299"/>
          </a:xfrm>
        </p:spPr>
        <p:txBody>
          <a:bodyPr/>
          <a:lstStyle/>
          <a:p>
            <a:r>
              <a:rPr lang="en-GB" altLang="en-US" dirty="0"/>
              <a:t>School of Modern Languages and </a:t>
            </a:r>
            <a:r>
              <a:rPr lang="en-GB" altLang="en-US" dirty="0" smtClean="0"/>
              <a:t>Cultures (five sections)</a:t>
            </a:r>
            <a:endParaRPr lang="en-GB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7067128" cy="508918"/>
          </a:xfrm>
        </p:spPr>
        <p:txBody>
          <a:bodyPr/>
          <a:lstStyle/>
          <a:p>
            <a:r>
              <a:rPr lang="en-GB" dirty="0" smtClean="0"/>
              <a:t>Language Centre modules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 smtClean="0">
                <a:hlinkClick r:id="rId2"/>
              </a:rPr>
              <a:t>Webpage for Language Centre academic modules</a:t>
            </a: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>
                <a:hlinkClick r:id="rId3"/>
              </a:rPr>
              <a:t>How to enrol for Language Centre modules</a:t>
            </a: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r>
              <a:rPr lang="en-GB" sz="2400" dirty="0" smtClean="0"/>
              <a:t>If you take an academic module </a:t>
            </a:r>
            <a:r>
              <a:rPr lang="en-GB" sz="2400" dirty="0"/>
              <a:t>for </a:t>
            </a:r>
            <a:r>
              <a:rPr lang="en-GB" sz="2400" dirty="0" smtClean="0"/>
              <a:t>CATS, i.e. as </a:t>
            </a:r>
            <a:r>
              <a:rPr lang="en-GB" sz="2400" dirty="0"/>
              <a:t>part of your </a:t>
            </a:r>
            <a:r>
              <a:rPr lang="en-GB" sz="2400" dirty="0" smtClean="0"/>
              <a:t>academic studies, enrolment opened at 12pm Friday 23 September. The deadline to complete pre-enrolment is 4pm Monday 17 October. 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 smtClean="0"/>
              <a:t>See </a:t>
            </a:r>
            <a:r>
              <a:rPr lang="en-GB" sz="2400" dirty="0" smtClean="0">
                <a:hlinkClick r:id="rId4"/>
              </a:rPr>
              <a:t>here</a:t>
            </a:r>
            <a:r>
              <a:rPr lang="en-GB" sz="2400" dirty="0" smtClean="0"/>
              <a:t> for information on language courses (called Lifelong Language Learning) that are not for CATS, i.e. an extra-curricular activity.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15865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7139136" cy="648072"/>
          </a:xfrm>
        </p:spPr>
        <p:txBody>
          <a:bodyPr/>
          <a:lstStyle/>
          <a:p>
            <a:r>
              <a:rPr lang="en-GB" sz="3600" dirty="0" smtClean="0"/>
              <a:t>Part-year student assessment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0" indent="0">
              <a:buNone/>
            </a:pPr>
            <a:endParaRPr lang="en-GB" sz="2400" dirty="0" smtClean="0"/>
          </a:p>
          <a:p>
            <a:r>
              <a:rPr lang="en-GB" sz="2400" dirty="0" smtClean="0"/>
              <a:t>Special </a:t>
            </a:r>
            <a:r>
              <a:rPr lang="en-GB" sz="2400" dirty="0"/>
              <a:t>Assessment methods are available for students who leave Warwick prior to the </a:t>
            </a:r>
            <a:r>
              <a:rPr lang="en-GB" sz="2400" dirty="0" smtClean="0"/>
              <a:t>Summer </a:t>
            </a:r>
            <a:r>
              <a:rPr lang="en-GB" sz="2400" dirty="0"/>
              <a:t>Term or who do not complete a full academic year.  </a:t>
            </a:r>
            <a:endParaRPr lang="en-GB" sz="2400" dirty="0" smtClean="0"/>
          </a:p>
          <a:p>
            <a:r>
              <a:rPr lang="en-GB" sz="2400" dirty="0" smtClean="0"/>
              <a:t>Special </a:t>
            </a:r>
            <a:r>
              <a:rPr lang="en-GB" sz="2400" dirty="0"/>
              <a:t>Assessment methods </a:t>
            </a:r>
            <a:r>
              <a:rPr lang="en-GB" sz="2400" dirty="0" smtClean="0"/>
              <a:t>can </a:t>
            </a:r>
            <a:r>
              <a:rPr lang="en-GB" sz="2400" dirty="0"/>
              <a:t>consist of written exams, the submission of individual essays, or other types of tests, </a:t>
            </a:r>
            <a:r>
              <a:rPr lang="en-GB" sz="2400" dirty="0" smtClean="0"/>
              <a:t>where </a:t>
            </a:r>
            <a:r>
              <a:rPr lang="en-GB" sz="2400" dirty="0"/>
              <a:t>appropriate. </a:t>
            </a:r>
            <a:endParaRPr lang="en-GB" sz="2400" dirty="0" smtClean="0"/>
          </a:p>
          <a:p>
            <a:r>
              <a:rPr lang="en-GB" sz="2400" dirty="0" smtClean="0"/>
              <a:t>Please speak to</a:t>
            </a:r>
            <a:r>
              <a:rPr lang="en-GB" sz="2400" dirty="0"/>
              <a:t> </a:t>
            </a:r>
            <a:r>
              <a:rPr lang="en-GB" sz="2400" dirty="0" smtClean="0">
                <a:hlinkClick r:id="rId2"/>
              </a:rPr>
              <a:t>smlcoffice@warwick.ac.uk</a:t>
            </a:r>
            <a:r>
              <a:rPr lang="en-GB" sz="2400" dirty="0" smtClean="0"/>
              <a:t> </a:t>
            </a: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73987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92088"/>
          </a:xfrm>
        </p:spPr>
        <p:txBody>
          <a:bodyPr/>
          <a:lstStyle/>
          <a:p>
            <a:r>
              <a:rPr lang="en-GB" dirty="0" smtClean="0"/>
              <a:t>Credits (CATS)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997152"/>
          </a:xfrm>
        </p:spPr>
        <p:txBody>
          <a:bodyPr/>
          <a:lstStyle/>
          <a:p>
            <a:endParaRPr lang="en-GB" sz="2000" dirty="0" smtClean="0"/>
          </a:p>
          <a:p>
            <a:r>
              <a:rPr lang="en-GB" sz="2400" dirty="0"/>
              <a:t>Credit is given in CATS: one ECTS is equivalent to two W</a:t>
            </a:r>
            <a:r>
              <a:rPr lang="en-GB" sz="2400" dirty="0" smtClean="0"/>
              <a:t>arwick CATS</a:t>
            </a:r>
          </a:p>
          <a:p>
            <a:r>
              <a:rPr lang="en-GB" sz="2400" dirty="0"/>
              <a:t>Full Year 100% of the total CATS credits </a:t>
            </a:r>
            <a:r>
              <a:rPr lang="en-GB" sz="2400" dirty="0" smtClean="0"/>
              <a:t>workload </a:t>
            </a:r>
            <a:r>
              <a:rPr lang="en-GB" sz="2400" dirty="0"/>
              <a:t>= 120 CATS </a:t>
            </a:r>
            <a:endParaRPr lang="en-GB" sz="2400" dirty="0" smtClean="0"/>
          </a:p>
          <a:p>
            <a:r>
              <a:rPr lang="en-GB" sz="2400" dirty="0" smtClean="0"/>
              <a:t>Full </a:t>
            </a:r>
            <a:r>
              <a:rPr lang="en-GB" sz="2400" dirty="0"/>
              <a:t>modules (full academic year) are normally 30 CATS (15 ECTS); </a:t>
            </a:r>
            <a:endParaRPr lang="en-GB" sz="2400" dirty="0" smtClean="0"/>
          </a:p>
          <a:p>
            <a:r>
              <a:rPr lang="en-GB" sz="2400" dirty="0" smtClean="0"/>
              <a:t>Half modules (one term) are counted </a:t>
            </a:r>
            <a:r>
              <a:rPr lang="en-GB" sz="2400" dirty="0"/>
              <a:t>as 15 CATS (7.5 ECTS); </a:t>
            </a:r>
            <a:endParaRPr lang="en-GB" sz="2400" dirty="0" smtClean="0"/>
          </a:p>
          <a:p>
            <a:r>
              <a:rPr lang="en-GB" sz="2400" dirty="0"/>
              <a:t>P</a:t>
            </a:r>
            <a:r>
              <a:rPr lang="en-GB" sz="2400" dirty="0" smtClean="0"/>
              <a:t>art-year students: the </a:t>
            </a:r>
            <a:r>
              <a:rPr lang="en-GB" sz="2400" dirty="0"/>
              <a:t>weighting used </a:t>
            </a:r>
            <a:r>
              <a:rPr lang="en-GB" sz="2400" dirty="0" smtClean="0"/>
              <a:t>for a year-long module is normally 40</a:t>
            </a:r>
            <a:r>
              <a:rPr lang="en-GB" sz="2400" dirty="0"/>
              <a:t>% for Autumn Term, 40% for Spring Term </a:t>
            </a:r>
            <a:r>
              <a:rPr lang="en-GB" sz="2400" dirty="0" smtClean="0"/>
              <a:t>and </a:t>
            </a:r>
            <a:r>
              <a:rPr lang="en-GB" sz="2400" dirty="0"/>
              <a:t>20% for Summer </a:t>
            </a:r>
            <a:r>
              <a:rPr lang="en-GB" sz="2400" dirty="0" smtClean="0"/>
              <a:t>term </a:t>
            </a:r>
          </a:p>
          <a:p>
            <a:endParaRPr lang="en-GB" sz="2400" dirty="0"/>
          </a:p>
          <a:p>
            <a:r>
              <a:rPr lang="en-GB" sz="2400" dirty="0" smtClean="0"/>
              <a:t>The above information about module selection is available for you to consult on the </a:t>
            </a:r>
            <a:r>
              <a:rPr lang="en-GB" sz="2400" dirty="0" smtClean="0">
                <a:hlinkClick r:id="rId2"/>
              </a:rPr>
              <a:t>Visiting Students webpage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4285364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alpha val="90000"/>
            </a:schemeClr>
          </a:solidFill>
        </p:spPr>
        <p:txBody>
          <a:bodyPr/>
          <a:lstStyle/>
          <a:p>
            <a:r>
              <a:rPr lang="en-GB" b="1" dirty="0"/>
              <a:t>Study Skills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4"/>
            <a:ext cx="8640960" cy="4738538"/>
          </a:xfrm>
          <a:solidFill>
            <a:schemeClr val="bg1">
              <a:alpha val="90000"/>
            </a:schemeClr>
          </a:solidFill>
        </p:spPr>
        <p:txBody>
          <a:bodyPr>
            <a:normAutofit lnSpcReduction="10000"/>
          </a:bodyPr>
          <a:lstStyle/>
          <a:p>
            <a:r>
              <a:rPr lang="en-GB" sz="2800" dirty="0"/>
              <a:t>To help you understand</a:t>
            </a:r>
          </a:p>
          <a:p>
            <a:pPr lvl="1"/>
            <a:r>
              <a:rPr lang="en-GB" sz="2400" dirty="0"/>
              <a:t>teaching and assessment methods in SMLC and at </a:t>
            </a:r>
            <a:r>
              <a:rPr lang="en-GB" sz="2400" dirty="0" smtClean="0"/>
              <a:t>Warwick</a:t>
            </a:r>
          </a:p>
          <a:p>
            <a:pPr marL="514350" indent="-457200"/>
            <a:r>
              <a:rPr lang="en-GB" sz="2800" dirty="0" smtClean="0"/>
              <a:t>Study Skills: </a:t>
            </a:r>
            <a:endParaRPr lang="en-GB" sz="2800" dirty="0"/>
          </a:p>
          <a:p>
            <a:pPr marL="914400" lvl="1" indent="-457200"/>
            <a:r>
              <a:rPr lang="en-GB" sz="2400" dirty="0"/>
              <a:t>lecture </a:t>
            </a:r>
            <a:r>
              <a:rPr lang="en-GB" sz="2400" dirty="0" smtClean="0"/>
              <a:t>programmes (asynchronous recordings)</a:t>
            </a:r>
            <a:endParaRPr lang="en-GB" sz="2400" dirty="0"/>
          </a:p>
          <a:p>
            <a:pPr marL="914400" lvl="1" indent="-457200"/>
            <a:r>
              <a:rPr lang="en-GB" sz="2400" dirty="0"/>
              <a:t>introductory information</a:t>
            </a:r>
          </a:p>
          <a:p>
            <a:pPr marL="914400" lvl="1" indent="-457200"/>
            <a:r>
              <a:rPr lang="en-GB" sz="2400" dirty="0"/>
              <a:t>advice</a:t>
            </a:r>
          </a:p>
          <a:p>
            <a:pPr marL="914400" lvl="1" indent="-457200"/>
            <a:r>
              <a:rPr lang="en-GB" sz="2400" dirty="0"/>
              <a:t>lecture </a:t>
            </a:r>
            <a:r>
              <a:rPr lang="en-GB" sz="2400" dirty="0" smtClean="0"/>
              <a:t>slides</a:t>
            </a:r>
          </a:p>
          <a:p>
            <a:pPr marL="914400" lvl="1" indent="-457200"/>
            <a:endParaRPr lang="en-GB" sz="2400" dirty="0"/>
          </a:p>
          <a:p>
            <a:pPr marL="457200" lvl="1" indent="0">
              <a:buNone/>
            </a:pPr>
            <a:r>
              <a:rPr lang="en-GB" sz="2400" dirty="0"/>
              <a:t>Visiting Students should follow the first-year Study Skills course; there is a separate section for Visiting Students on Moodle with an introductory video on it</a:t>
            </a:r>
          </a:p>
          <a:p>
            <a:pPr marL="914400" lvl="1" indent="-457200"/>
            <a:endParaRPr lang="en-GB" sz="2400" dirty="0" smtClean="0"/>
          </a:p>
          <a:p>
            <a:pPr marL="914400" lvl="1" indent="-457200"/>
            <a:endParaRPr lang="en-GB" sz="2400" dirty="0"/>
          </a:p>
          <a:p>
            <a:pPr marL="914400" lvl="1" indent="-457200"/>
            <a:endParaRPr lang="en-GB" sz="2400" dirty="0"/>
          </a:p>
          <a:p>
            <a:pPr lvl="2"/>
            <a:endParaRPr lang="en-GB" sz="2000" dirty="0"/>
          </a:p>
        </p:txBody>
      </p:sp>
      <p:pic>
        <p:nvPicPr>
          <p:cNvPr id="1026" name="Picture 2" descr="https://moodle.warwick.ac.uk/theme/boostwarwick/pix/sdb-moodle-logo.png">
            <a:extLst>
              <a:ext uri="{FF2B5EF4-FFF2-40B4-BE49-F238E27FC236}">
                <a16:creationId xmlns:a16="http://schemas.microsoft.com/office/drawing/2014/main" xmlns="" id="{6EF17AC1-042C-46DA-AE02-F8F877593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708920"/>
            <a:ext cx="1408853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5401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63488"/>
          </a:xfrm>
        </p:spPr>
        <p:txBody>
          <a:bodyPr/>
          <a:lstStyle/>
          <a:p>
            <a:r>
              <a:rPr lang="en-GB" dirty="0" smtClean="0"/>
              <a:t>Language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92488"/>
          </a:xfrm>
        </p:spPr>
        <p:txBody>
          <a:bodyPr/>
          <a:lstStyle/>
          <a:p>
            <a:r>
              <a:rPr lang="en-GB" sz="2400" dirty="0" smtClean="0"/>
              <a:t>English </a:t>
            </a:r>
            <a:r>
              <a:rPr lang="en-GB" sz="2400" dirty="0"/>
              <a:t>language tuition is offered </a:t>
            </a:r>
            <a:r>
              <a:rPr lang="en-GB" sz="2400" dirty="0" smtClean="0"/>
              <a:t>by Warwick Foundation Studies</a:t>
            </a:r>
          </a:p>
          <a:p>
            <a:r>
              <a:rPr lang="en-GB" sz="2400" dirty="0"/>
              <a:t>F</a:t>
            </a:r>
            <a:r>
              <a:rPr lang="en-GB" sz="2400" dirty="0" smtClean="0"/>
              <a:t>ull </a:t>
            </a:r>
            <a:r>
              <a:rPr lang="en-GB" sz="2400" dirty="0"/>
              <a:t>information </a:t>
            </a:r>
            <a:r>
              <a:rPr lang="en-GB" sz="2400" dirty="0" smtClean="0"/>
              <a:t>can </a:t>
            </a:r>
            <a:r>
              <a:rPr lang="en-GB" sz="2400" dirty="0"/>
              <a:t>be found </a:t>
            </a:r>
            <a:r>
              <a:rPr lang="en-GB" sz="2400" dirty="0" smtClean="0"/>
              <a:t>on </a:t>
            </a:r>
            <a:r>
              <a:rPr lang="en-GB" sz="2400" dirty="0" smtClean="0">
                <a:hlinkClick r:id="rId2"/>
              </a:rPr>
              <a:t>this webpage</a:t>
            </a:r>
            <a:endParaRPr lang="en-GB" sz="2400" dirty="0" smtClean="0"/>
          </a:p>
          <a:p>
            <a:r>
              <a:rPr lang="en-GB" sz="2400" dirty="0" smtClean="0"/>
              <a:t>If you have any questions email </a:t>
            </a:r>
            <a:r>
              <a:rPr lang="en-GB" sz="2400" dirty="0" err="1" smtClean="0"/>
              <a:t>insessional@warwick.ac.uk</a:t>
            </a:r>
            <a:endParaRPr lang="en-GB" sz="2400" dirty="0" smtClean="0"/>
          </a:p>
          <a:p>
            <a:r>
              <a:rPr lang="en-GB" sz="2400" dirty="0" smtClean="0"/>
              <a:t>Places </a:t>
            </a:r>
            <a:r>
              <a:rPr lang="en-GB" sz="2400" dirty="0"/>
              <a:t>are booked on courses on a 1st come 1st served basis.  These courses are not ‘for </a:t>
            </a:r>
            <a:r>
              <a:rPr lang="en-GB" sz="2400" dirty="0" smtClean="0"/>
              <a:t>credit</a:t>
            </a:r>
            <a:r>
              <a:rPr lang="en-GB" sz="2400" dirty="0"/>
              <a:t>’, however informal recognition of this can be obtained.  </a:t>
            </a:r>
            <a:endParaRPr lang="en-GB" sz="2400" dirty="0" smtClean="0"/>
          </a:p>
          <a:p>
            <a:r>
              <a:rPr lang="en-GB" sz="2400" dirty="0" smtClean="0"/>
              <a:t>Home </a:t>
            </a:r>
            <a:r>
              <a:rPr lang="en-GB" sz="2400" dirty="0"/>
              <a:t>institutions may then </a:t>
            </a:r>
            <a:r>
              <a:rPr lang="en-GB" sz="2400" dirty="0" smtClean="0"/>
              <a:t>decide </a:t>
            </a:r>
            <a:r>
              <a:rPr lang="en-GB" sz="2400" dirty="0"/>
              <a:t>whether sessions can be credited in their </a:t>
            </a:r>
            <a:r>
              <a:rPr lang="en-GB" sz="2400" dirty="0" smtClean="0"/>
              <a:t>system. </a:t>
            </a:r>
          </a:p>
        </p:txBody>
      </p:sp>
    </p:spTree>
    <p:extLst>
      <p:ext uri="{BB962C8B-B14F-4D97-AF65-F5344CB8AC3E}">
        <p14:creationId xmlns:p14="http://schemas.microsoft.com/office/powerpoint/2010/main" val="1956374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alpha val="90000"/>
            </a:schemeClr>
          </a:solidFill>
        </p:spPr>
        <p:txBody>
          <a:bodyPr/>
          <a:lstStyle/>
          <a:p>
            <a:r>
              <a:rPr lang="en-GB" b="1" dirty="0"/>
              <a:t>IT @ Warwick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25963"/>
          </a:xfrm>
          <a:solidFill>
            <a:schemeClr val="bg1">
              <a:alpha val="90000"/>
            </a:schemeClr>
          </a:solidFill>
        </p:spPr>
        <p:txBody>
          <a:bodyPr>
            <a:normAutofit/>
          </a:bodyPr>
          <a:lstStyle/>
          <a:p>
            <a:r>
              <a:rPr lang="en-GB" dirty="0"/>
              <a:t>Tabula – </a:t>
            </a:r>
            <a:r>
              <a:rPr lang="en-GB" dirty="0" smtClean="0"/>
              <a:t>timetable</a:t>
            </a:r>
            <a:r>
              <a:rPr lang="en-GB" dirty="0"/>
              <a:t>, registration status, personal tutor information</a:t>
            </a:r>
          </a:p>
          <a:p>
            <a:r>
              <a:rPr lang="en-GB" dirty="0"/>
              <a:t>Moodle – teaching and learning resources, assessed work submission and feedback</a:t>
            </a:r>
          </a:p>
          <a:p>
            <a:r>
              <a:rPr lang="en-GB" dirty="0"/>
              <a:t>Software – available on managed computers and personal computers</a:t>
            </a:r>
          </a:p>
          <a:p>
            <a:r>
              <a:rPr lang="en-GB" dirty="0"/>
              <a:t>Central University Resources – remote access drive, help, advice and training </a:t>
            </a:r>
          </a:p>
        </p:txBody>
      </p:sp>
    </p:spTree>
    <p:extLst>
      <p:ext uri="{BB962C8B-B14F-4D97-AF65-F5344CB8AC3E}">
        <p14:creationId xmlns:p14="http://schemas.microsoft.com/office/powerpoint/2010/main" val="414528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326956" y="1434548"/>
            <a:ext cx="4382882" cy="1271360"/>
          </a:xfrm>
          <a:solidFill>
            <a:schemeClr val="bg1">
              <a:alpha val="70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GB" sz="3200" b="1" dirty="0"/>
              <a:t>Webmail</a:t>
            </a:r>
            <a:r>
              <a:rPr lang="en-GB" sz="3200" b="1" dirty="0">
                <a:hlinkClick r:id="rId2"/>
              </a:rPr>
              <a:t/>
            </a:r>
            <a:br>
              <a:rPr lang="en-GB" sz="3200" b="1" dirty="0">
                <a:hlinkClick r:id="rId2"/>
              </a:rPr>
            </a:br>
            <a:r>
              <a:rPr lang="en-GB" sz="2400" b="1" dirty="0">
                <a:hlinkClick r:id="rId2"/>
              </a:rPr>
              <a:t>http://go.warwick.ac.uk/mymail</a:t>
            </a:r>
            <a:endParaRPr lang="en-GB" sz="2000" dirty="0"/>
          </a:p>
        </p:txBody>
      </p:sp>
      <p:sp>
        <p:nvSpPr>
          <p:cNvPr id="3" name="Rectangle 2"/>
          <p:cNvSpPr/>
          <p:nvPr/>
        </p:nvSpPr>
        <p:spPr>
          <a:xfrm>
            <a:off x="305931" y="548679"/>
            <a:ext cx="693036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6600" dirty="0">
                <a:solidFill>
                  <a:prstClr val="black"/>
                </a:solidFill>
                <a:latin typeface="Calibri"/>
                <a:cs typeface="+mn-cs"/>
              </a:rPr>
              <a:t>E-mail</a:t>
            </a:r>
          </a:p>
        </p:txBody>
      </p:sp>
      <p:sp>
        <p:nvSpPr>
          <p:cNvPr id="4" name="Rectangle 3"/>
          <p:cNvSpPr/>
          <p:nvPr/>
        </p:nvSpPr>
        <p:spPr>
          <a:xfrm>
            <a:off x="693175" y="2924944"/>
            <a:ext cx="7650445" cy="3477875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prstClr val="black"/>
                </a:solidFill>
                <a:latin typeface="Calibri"/>
                <a:cs typeface="+mn-cs"/>
              </a:rPr>
              <a:t>Synchronize to Phone / Tablet / Laptop / PC</a:t>
            </a:r>
          </a:p>
          <a:p>
            <a:pPr fontAlgn="auto">
              <a:spcBef>
                <a:spcPts val="1200"/>
              </a:spcBef>
              <a:spcAft>
                <a:spcPts val="1200"/>
              </a:spcAft>
            </a:pP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Follow instructions for software / app using settings below:</a:t>
            </a:r>
            <a:endParaRPr lang="en-US" b="1" dirty="0">
              <a:solidFill>
                <a:prstClr val="black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prstClr val="black"/>
                </a:solidFill>
                <a:latin typeface="Calibri"/>
                <a:cs typeface="+mn-cs"/>
              </a:rPr>
              <a:t>Type of Account: 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Exchange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prstClr val="black"/>
                </a:solidFill>
                <a:latin typeface="Calibri"/>
                <a:cs typeface="+mn-cs"/>
              </a:rPr>
              <a:t>E-mail address: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 IT services </a:t>
            </a:r>
            <a:r>
              <a:rPr lang="en-US" dirty="0" err="1">
                <a:solidFill>
                  <a:prstClr val="black"/>
                </a:solidFill>
                <a:latin typeface="Calibri"/>
                <a:cs typeface="+mn-cs"/>
              </a:rPr>
              <a:t>usercode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 followed by @</a:t>
            </a:r>
            <a:r>
              <a:rPr lang="en-US" b="1" dirty="0">
                <a:solidFill>
                  <a:srgbClr val="00B050"/>
                </a:solidFill>
                <a:latin typeface="Calibri"/>
                <a:cs typeface="+mn-cs"/>
              </a:rPr>
              <a:t>live.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warwick.ac.uk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e.g. </a:t>
            </a:r>
            <a:r>
              <a:rPr lang="en-US" b="1" dirty="0">
                <a:solidFill>
                  <a:srgbClr val="00B050"/>
                </a:solidFill>
                <a:latin typeface="Calibri"/>
                <a:cs typeface="+mn-cs"/>
              </a:rPr>
              <a:t>u1234567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@live.warwick.ac.uk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prstClr val="black"/>
                </a:solidFill>
                <a:latin typeface="Calibri"/>
                <a:cs typeface="+mn-cs"/>
              </a:rPr>
              <a:t>Username: 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Same as e-mail address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prstClr val="black"/>
                </a:solidFill>
                <a:latin typeface="Calibri"/>
                <a:cs typeface="+mn-cs"/>
              </a:rPr>
              <a:t>Password: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 IT services account password</a:t>
            </a:r>
          </a:p>
        </p:txBody>
      </p:sp>
    </p:spTree>
    <p:extLst>
      <p:ext uri="{BB962C8B-B14F-4D97-AF65-F5344CB8AC3E}">
        <p14:creationId xmlns:p14="http://schemas.microsoft.com/office/powerpoint/2010/main" val="325633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2699792" y="252011"/>
            <a:ext cx="3189040" cy="1498178"/>
          </a:xfrm>
        </p:spPr>
        <p:txBody>
          <a:bodyPr>
            <a:noAutofit/>
          </a:bodyPr>
          <a:lstStyle/>
          <a:p>
            <a:r>
              <a:rPr lang="en-GB" sz="6600" b="1" dirty="0"/>
              <a:t>IT Help</a:t>
            </a: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395536" y="1338867"/>
            <a:ext cx="8748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800" dirty="0">
                <a:solidFill>
                  <a:prstClr val="black"/>
                </a:solidFill>
                <a:latin typeface="Calibri"/>
                <a:cs typeface="+mn-cs"/>
                <a:hlinkClick r:id="rId2"/>
              </a:rPr>
              <a:t>http://www2.warwick.ac.uk/services/its/servicessupport/</a:t>
            </a:r>
            <a:r>
              <a:rPr lang="en-GB" sz="28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2852936"/>
            <a:ext cx="5267325" cy="30289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3842" y="2016669"/>
            <a:ext cx="4238625" cy="14097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6258" y="3647129"/>
            <a:ext cx="4797423" cy="297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074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78017"/>
            <a:ext cx="7607188" cy="1498178"/>
          </a:xfrm>
        </p:spPr>
        <p:txBody>
          <a:bodyPr>
            <a:normAutofit/>
          </a:bodyPr>
          <a:lstStyle/>
          <a:p>
            <a:r>
              <a:rPr lang="en-GB" sz="4900" dirty="0"/>
              <a:t>H: Drive </a:t>
            </a:r>
            <a:r>
              <a:rPr lang="en-GB" sz="6600" dirty="0"/>
              <a:t/>
            </a:r>
            <a:br>
              <a:rPr lang="en-GB" sz="6600" dirty="0"/>
            </a:br>
            <a:r>
              <a:rPr lang="en-GB" sz="3600" dirty="0"/>
              <a:t>Access your files everywhere!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1793820"/>
            <a:ext cx="8712968" cy="3363371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On managed desktops  (e.g. library)</a:t>
            </a:r>
          </a:p>
          <a:p>
            <a:pPr marL="400050" lvl="1" indent="0">
              <a:buNone/>
            </a:pPr>
            <a:r>
              <a:rPr lang="en-GB" dirty="0">
                <a:sym typeface="Wingdings" panose="05000000000000000000" pitchFamily="2" charset="2"/>
              </a:rPr>
              <a:t> Computer  H: Drive</a:t>
            </a:r>
          </a:p>
          <a:p>
            <a:r>
              <a:rPr lang="en-GB" dirty="0">
                <a:sym typeface="Wingdings" panose="05000000000000000000" pitchFamily="2" charset="2"/>
              </a:rPr>
              <a:t>Own computer</a:t>
            </a:r>
          </a:p>
          <a:p>
            <a:pPr marL="400050" lvl="1" indent="0">
              <a:buNone/>
            </a:pPr>
            <a:r>
              <a:rPr lang="en-GB" dirty="0">
                <a:sym typeface="Wingdings" panose="05000000000000000000" pitchFamily="2" charset="2"/>
              </a:rPr>
              <a:t>Use WebDAV: https://www2.warwick.ac.uk/services/its/servicessupport/datastorage/myfiles/myfiles-webdav</a:t>
            </a:r>
          </a:p>
          <a:p>
            <a:r>
              <a:rPr lang="en-GB" dirty="0">
                <a:sym typeface="Wingdings" panose="05000000000000000000" pitchFamily="2" charset="2"/>
              </a:rPr>
              <a:t>Web Browser </a:t>
            </a:r>
          </a:p>
          <a:p>
            <a:pPr marL="857250" lvl="1" indent="-457200">
              <a:buFont typeface="Wingdings" charset="2"/>
              <a:buChar char="à"/>
            </a:pPr>
            <a:r>
              <a:rPr lang="en-GB" dirty="0" err="1">
                <a:sym typeface="Wingdings" panose="05000000000000000000" pitchFamily="2" charset="2"/>
              </a:rPr>
              <a:t>myfiles.warwick.ac.uk</a:t>
            </a:r>
            <a:endParaRPr lang="en-GB" dirty="0">
              <a:sym typeface="Wingdings" panose="05000000000000000000" pitchFamily="2" charset="2"/>
            </a:endParaRPr>
          </a:p>
          <a:p>
            <a:pPr marL="857250" lvl="1" indent="-457200">
              <a:buFont typeface="Wingdings" charset="2"/>
              <a:buChar char="à"/>
            </a:pPr>
            <a:r>
              <a:rPr lang="en-US" u="sng" dirty="0"/>
              <a:t>http://www2.warwick.ac.uk/services/its/</a:t>
            </a:r>
            <a:r>
              <a:rPr lang="en-US" u="sng" dirty="0" err="1"/>
              <a:t>servicessupport</a:t>
            </a:r>
            <a:r>
              <a:rPr lang="en-US" u="sng" dirty="0"/>
              <a:t>/</a:t>
            </a:r>
            <a:r>
              <a:rPr lang="en-US" u="sng" dirty="0" err="1"/>
              <a:t>datastorage</a:t>
            </a:r>
            <a:r>
              <a:rPr lang="en-US" u="sng" dirty="0"/>
              <a:t>/</a:t>
            </a:r>
            <a:r>
              <a:rPr lang="en-US" u="sng" dirty="0" err="1"/>
              <a:t>myfiles</a:t>
            </a:r>
            <a:r>
              <a:rPr lang="en-US" u="sng" dirty="0"/>
              <a:t>/</a:t>
            </a:r>
            <a:endParaRPr lang="en-GB" dirty="0">
              <a:sym typeface="Wingdings" panose="05000000000000000000" pitchFamily="2" charset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1" y="5087492"/>
            <a:ext cx="2664296" cy="14855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4661711"/>
            <a:ext cx="3096344" cy="210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402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Further support and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In the first instance, contact </a:t>
            </a:r>
            <a:r>
              <a:rPr lang="en-GB" dirty="0" smtClean="0"/>
              <a:t>your personal </a:t>
            </a:r>
            <a:r>
              <a:rPr lang="en-GB" dirty="0" smtClean="0"/>
              <a:t>tutor</a:t>
            </a: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 smtClean="0">
                <a:hlinkClick r:id="rId2"/>
              </a:rPr>
              <a:t>Student </a:t>
            </a:r>
            <a:r>
              <a:rPr lang="en-GB" b="1" dirty="0">
                <a:hlinkClick r:id="rId2"/>
              </a:rPr>
              <a:t>Support Services at Warwick </a:t>
            </a:r>
            <a:r>
              <a:rPr lang="en-GB" dirty="0"/>
              <a:t>include the Counselling Service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>
                <a:hlinkClick r:id="rId3"/>
              </a:rPr>
              <a:t>Nightline</a:t>
            </a:r>
            <a:r>
              <a:rPr lang="en-GB" dirty="0"/>
              <a:t>—24hrs confidential support for students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931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2" y="845840"/>
            <a:ext cx="8229600" cy="1143000"/>
          </a:xfrm>
        </p:spPr>
        <p:txBody>
          <a:bodyPr/>
          <a:lstStyle/>
          <a:p>
            <a:r>
              <a:rPr lang="en-GB" dirty="0"/>
              <a:t>Who is who in the School?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844824"/>
            <a:ext cx="7920880" cy="4454212"/>
          </a:xfrm>
        </p:spPr>
        <p:txBody>
          <a:bodyPr/>
          <a:lstStyle/>
          <a:p>
            <a:pPr marL="0" indent="0">
              <a:buNone/>
            </a:pPr>
            <a:endParaRPr lang="en-GB" sz="2400" dirty="0" smtClean="0"/>
          </a:p>
          <a:p>
            <a:r>
              <a:rPr lang="en-GB" sz="2400" dirty="0" smtClean="0"/>
              <a:t>Dr Philippe </a:t>
            </a:r>
            <a:r>
              <a:rPr lang="en-GB" sz="2400" dirty="0"/>
              <a:t>Le Goff—Director of Incoming </a:t>
            </a:r>
            <a:r>
              <a:rPr lang="en-GB" sz="2400" dirty="0" smtClean="0"/>
              <a:t>Visiting Students</a:t>
            </a:r>
          </a:p>
          <a:p>
            <a:endParaRPr lang="en-GB" sz="2400" dirty="0"/>
          </a:p>
          <a:p>
            <a:r>
              <a:rPr lang="en-GB" sz="2400" dirty="0" smtClean="0"/>
              <a:t>Contact SMLC staff via email. See </a:t>
            </a:r>
            <a:r>
              <a:rPr lang="en-GB" sz="2400" dirty="0" smtClean="0">
                <a:hlinkClick r:id="rId2"/>
              </a:rPr>
              <a:t>here</a:t>
            </a:r>
            <a:r>
              <a:rPr lang="en-GB" sz="2400" dirty="0" smtClean="0"/>
              <a:t> for a list of academic staff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54944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Financial queries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2596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Your home university’s International Office or Exchange Office can provide support for home university bureaucracy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Financial, Visa </a:t>
            </a:r>
            <a:r>
              <a:rPr lang="en-GB" sz="2800" dirty="0"/>
              <a:t>and Erasmus Plus queries at Warwick—contact Study Abroad team at Warwick: </a:t>
            </a:r>
            <a:endParaRPr lang="en-GB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>
                <a:hlinkClick r:id="rId2"/>
              </a:rPr>
              <a:t>studyabroad@warwick.ac.uk</a:t>
            </a: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4404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Meeting new students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The Students’ Union has over 250 student-run </a:t>
            </a:r>
            <a:r>
              <a:rPr lang="en-GB" dirty="0" smtClean="0"/>
              <a:t>societies.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Part of the British university experience. A good way to meet people.</a:t>
            </a:r>
          </a:p>
          <a:p>
            <a:pPr marL="0" indent="0">
              <a:buNone/>
            </a:pPr>
            <a:r>
              <a:rPr lang="en-GB" dirty="0" smtClean="0"/>
              <a:t>Language societies:</a:t>
            </a:r>
            <a:endParaRPr lang="en-GB" dirty="0"/>
          </a:p>
          <a:p>
            <a:r>
              <a:rPr lang="en-GB" dirty="0"/>
              <a:t>French society</a:t>
            </a:r>
          </a:p>
          <a:p>
            <a:r>
              <a:rPr lang="en-GB" dirty="0"/>
              <a:t>German society</a:t>
            </a:r>
          </a:p>
          <a:p>
            <a:r>
              <a:rPr lang="en-GB" dirty="0"/>
              <a:t>Hispanic society</a:t>
            </a:r>
          </a:p>
          <a:p>
            <a:r>
              <a:rPr lang="en-GB" dirty="0"/>
              <a:t>Italian society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2353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3F7D26C8-96ED-46E3-BD94-C1608C54C36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3">
            <a:extLst>
              <a:ext uri="{FF2B5EF4-FFF2-40B4-BE49-F238E27FC236}">
                <a16:creationId xmlns="" xmlns:a16="http://schemas.microsoft.com/office/drawing/2014/main" id="{13EEA0A9-F720-41ED-8EBA-2A10A664FDE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0"/>
            <a:ext cx="3477754" cy="6858000"/>
          </a:xfrm>
          <a:custGeom>
            <a:avLst/>
            <a:gdLst>
              <a:gd name="connsiteX0" fmla="*/ 0 w 4637005"/>
              <a:gd name="connsiteY0" fmla="*/ 0 h 6858000"/>
              <a:gd name="connsiteX1" fmla="*/ 4637005 w 4637005"/>
              <a:gd name="connsiteY1" fmla="*/ 0 h 6858000"/>
              <a:gd name="connsiteX2" fmla="*/ 4637005 w 4637005"/>
              <a:gd name="connsiteY2" fmla="*/ 1900238 h 6858000"/>
              <a:gd name="connsiteX3" fmla="*/ 4266589 w 4637005"/>
              <a:gd name="connsiteY3" fmla="*/ 2178050 h 6858000"/>
              <a:gd name="connsiteX4" fmla="*/ 4262355 w 4637005"/>
              <a:gd name="connsiteY4" fmla="*/ 2184400 h 6858000"/>
              <a:gd name="connsiteX5" fmla="*/ 4256005 w 4637005"/>
              <a:gd name="connsiteY5" fmla="*/ 2193925 h 6858000"/>
              <a:gd name="connsiteX6" fmla="*/ 4249655 w 4637005"/>
              <a:gd name="connsiteY6" fmla="*/ 2201863 h 6858000"/>
              <a:gd name="connsiteX7" fmla="*/ 4249655 w 4637005"/>
              <a:gd name="connsiteY7" fmla="*/ 2211388 h 6858000"/>
              <a:gd name="connsiteX8" fmla="*/ 4249655 w 4637005"/>
              <a:gd name="connsiteY8" fmla="*/ 2220913 h 6858000"/>
              <a:gd name="connsiteX9" fmla="*/ 4256005 w 4637005"/>
              <a:gd name="connsiteY9" fmla="*/ 2228850 h 6858000"/>
              <a:gd name="connsiteX10" fmla="*/ 4262355 w 4637005"/>
              <a:gd name="connsiteY10" fmla="*/ 2238375 h 6858000"/>
              <a:gd name="connsiteX11" fmla="*/ 4266589 w 4637005"/>
              <a:gd name="connsiteY11" fmla="*/ 2244725 h 6858000"/>
              <a:gd name="connsiteX12" fmla="*/ 4637005 w 4637005"/>
              <a:gd name="connsiteY12" fmla="*/ 2522538 h 6858000"/>
              <a:gd name="connsiteX13" fmla="*/ 4637005 w 4637005"/>
              <a:gd name="connsiteY13" fmla="*/ 6858000 h 6858000"/>
              <a:gd name="connsiteX14" fmla="*/ 0 w 4637005"/>
              <a:gd name="connsiteY1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37005" h="6858000">
                <a:moveTo>
                  <a:pt x="0" y="0"/>
                </a:moveTo>
                <a:lnTo>
                  <a:pt x="4637005" y="0"/>
                </a:lnTo>
                <a:lnTo>
                  <a:pt x="4637005" y="1900238"/>
                </a:lnTo>
                <a:lnTo>
                  <a:pt x="4266589" y="2178050"/>
                </a:lnTo>
                <a:lnTo>
                  <a:pt x="4262355" y="2184400"/>
                </a:lnTo>
                <a:lnTo>
                  <a:pt x="4256005" y="2193925"/>
                </a:lnTo>
                <a:lnTo>
                  <a:pt x="4249655" y="2201863"/>
                </a:lnTo>
                <a:lnTo>
                  <a:pt x="4249655" y="2211388"/>
                </a:lnTo>
                <a:lnTo>
                  <a:pt x="4249655" y="2220913"/>
                </a:lnTo>
                <a:lnTo>
                  <a:pt x="4256005" y="2228850"/>
                </a:lnTo>
                <a:lnTo>
                  <a:pt x="4262355" y="2238375"/>
                </a:lnTo>
                <a:lnTo>
                  <a:pt x="4266589" y="2244725"/>
                </a:lnTo>
                <a:lnTo>
                  <a:pt x="4637005" y="2522538"/>
                </a:lnTo>
                <a:lnTo>
                  <a:pt x="463700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tre 3">
            <a:extLst>
              <a:ext uri="{FF2B5EF4-FFF2-40B4-BE49-F238E27FC236}">
                <a16:creationId xmlns="" xmlns:a16="http://schemas.microsoft.com/office/drawing/2014/main" id="{7BA705D7-642F-D44C-B7E6-F0A43626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501" y="447188"/>
            <a:ext cx="2559813" cy="1559412"/>
          </a:xfrm>
        </p:spPr>
        <p:txBody>
          <a:bodyPr>
            <a:normAutofit/>
          </a:bodyPr>
          <a:lstStyle/>
          <a:p>
            <a:r>
              <a:rPr lang="fr-FR" sz="3200"/>
              <a:t>SSLC - 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="" xmlns:a16="http://schemas.microsoft.com/office/drawing/2014/main" id="{0B185BA8-BCE7-40DA-B6CC-BE38AC3BB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4035" y="2413000"/>
            <a:ext cx="2553279" cy="3632200"/>
          </a:xfrm>
        </p:spPr>
        <p:txBody>
          <a:bodyPr>
            <a:normAutofit/>
          </a:bodyPr>
          <a:lstStyle/>
          <a:p>
            <a:r>
              <a:rPr lang="en-US" sz="1600" dirty="0"/>
              <a:t>What it’s about</a:t>
            </a:r>
          </a:p>
          <a:p>
            <a:r>
              <a:rPr lang="en-US" sz="1600" dirty="0"/>
              <a:t>What it can do for you</a:t>
            </a:r>
          </a:p>
          <a:p>
            <a:r>
              <a:rPr lang="en-US" sz="1600" dirty="0"/>
              <a:t>Role of the SSLC rep</a:t>
            </a:r>
          </a:p>
          <a:p>
            <a:r>
              <a:rPr lang="en-US" sz="1600" dirty="0"/>
              <a:t>How to take part</a:t>
            </a:r>
          </a:p>
          <a:p>
            <a:endParaRPr lang="en-US" sz="1600" dirty="0"/>
          </a:p>
        </p:txBody>
      </p:sp>
      <p:sp>
        <p:nvSpPr>
          <p:cNvPr id="24" name="Rounded Rectangle 17">
            <a:extLst>
              <a:ext uri="{FF2B5EF4-FFF2-40B4-BE49-F238E27FC236}">
                <a16:creationId xmlns="" xmlns:a16="http://schemas.microsoft.com/office/drawing/2014/main" id="{03B27569-6089-4DC0-93E0-F3F6E1E93CC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959209" y="958640"/>
            <a:ext cx="4702193" cy="4945244"/>
          </a:xfrm>
          <a:prstGeom prst="roundRect">
            <a:avLst>
              <a:gd name="adj" fmla="val 3513"/>
            </a:avLst>
          </a:prstGeom>
          <a:solidFill>
            <a:schemeClr val="tx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6">
            <a:extLst>
              <a:ext uri="{FF2B5EF4-FFF2-40B4-BE49-F238E27FC236}">
                <a16:creationId xmlns="" xmlns:a16="http://schemas.microsoft.com/office/drawing/2014/main" id="{7B719A59-BA8C-BF4E-8337-239714B3C3C2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43" r="6005" b="2"/>
          <a:stretch/>
        </p:blipFill>
        <p:spPr>
          <a:xfrm>
            <a:off x="4202780" y="1258530"/>
            <a:ext cx="4229140" cy="4330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0493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>
            <a:extLst>
              <a:ext uri="{FF2B5EF4-FFF2-40B4-BE49-F238E27FC236}">
                <a16:creationId xmlns="" xmlns:a16="http://schemas.microsoft.com/office/drawing/2014/main" id="{DA9A1ACB-4ECA-4EAE-AEAB-CE9C8C01EE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" name="Espace réservé du contenu 5">
            <a:extLst>
              <a:ext uri="{FF2B5EF4-FFF2-40B4-BE49-F238E27FC236}">
                <a16:creationId xmlns="" xmlns:a16="http://schemas.microsoft.com/office/drawing/2014/main" id="{AA2C6295-F9C8-A24E-BD7B-BB7AFC22B94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8721" r="-2" b="3859"/>
          <a:stretch/>
        </p:blipFill>
        <p:spPr>
          <a:xfrm>
            <a:off x="15" y="11"/>
            <a:ext cx="9143985" cy="6857989"/>
          </a:xfrm>
          <a:prstGeom prst="rect">
            <a:avLst/>
          </a:prstGeom>
        </p:spPr>
      </p:pic>
      <p:sp>
        <p:nvSpPr>
          <p:cNvPr id="13" name="Freeform 6">
            <a:extLst>
              <a:ext uri="{FF2B5EF4-FFF2-40B4-BE49-F238E27FC236}">
                <a16:creationId xmlns="" xmlns:a16="http://schemas.microsoft.com/office/drawing/2014/main" id="{28F489B8-B6E6-485E-9CB6-3C90A4D8417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auto">
          <a:xfrm>
            <a:off x="4055173" y="336390"/>
            <a:ext cx="4749312" cy="5838454"/>
          </a:xfrm>
          <a:custGeom>
            <a:avLst/>
            <a:gdLst/>
            <a:ahLst/>
            <a:cxnLst/>
            <a:rect l="l" t="t" r="r" b="b"/>
            <a:pathLst>
              <a:path w="6332416" h="5838454">
                <a:moveTo>
                  <a:pt x="63624" y="0"/>
                </a:moveTo>
                <a:lnTo>
                  <a:pt x="82337" y="0"/>
                </a:lnTo>
                <a:lnTo>
                  <a:pt x="6250080" y="0"/>
                </a:lnTo>
                <a:lnTo>
                  <a:pt x="6268793" y="0"/>
                </a:lnTo>
                <a:lnTo>
                  <a:pt x="6283763" y="5614"/>
                </a:lnTo>
                <a:lnTo>
                  <a:pt x="6294991" y="11228"/>
                </a:lnTo>
                <a:lnTo>
                  <a:pt x="6309961" y="16842"/>
                </a:lnTo>
                <a:lnTo>
                  <a:pt x="6317446" y="28069"/>
                </a:lnTo>
                <a:lnTo>
                  <a:pt x="6324931" y="36490"/>
                </a:lnTo>
                <a:lnTo>
                  <a:pt x="6332416" y="47718"/>
                </a:lnTo>
                <a:lnTo>
                  <a:pt x="6332416" y="61752"/>
                </a:lnTo>
                <a:lnTo>
                  <a:pt x="6332416" y="2646984"/>
                </a:lnTo>
                <a:lnTo>
                  <a:pt x="6332416" y="2661018"/>
                </a:lnTo>
                <a:lnTo>
                  <a:pt x="6332416" y="2913585"/>
                </a:lnTo>
                <a:lnTo>
                  <a:pt x="6332416" y="2927620"/>
                </a:lnTo>
                <a:lnTo>
                  <a:pt x="6332416" y="5512851"/>
                </a:lnTo>
                <a:lnTo>
                  <a:pt x="6332416" y="5526886"/>
                </a:lnTo>
                <a:lnTo>
                  <a:pt x="6324931" y="5538114"/>
                </a:lnTo>
                <a:lnTo>
                  <a:pt x="6317446" y="5546534"/>
                </a:lnTo>
                <a:lnTo>
                  <a:pt x="6309961" y="5557762"/>
                </a:lnTo>
                <a:lnTo>
                  <a:pt x="6294991" y="5563376"/>
                </a:lnTo>
                <a:lnTo>
                  <a:pt x="6283763" y="5568990"/>
                </a:lnTo>
                <a:lnTo>
                  <a:pt x="6268793" y="5574604"/>
                </a:lnTo>
                <a:lnTo>
                  <a:pt x="6250080" y="5574604"/>
                </a:lnTo>
                <a:lnTo>
                  <a:pt x="1657955" y="5574604"/>
                </a:lnTo>
                <a:lnTo>
                  <a:pt x="1328610" y="5821613"/>
                </a:lnTo>
                <a:lnTo>
                  <a:pt x="1317382" y="5827227"/>
                </a:lnTo>
                <a:lnTo>
                  <a:pt x="1302412" y="5832840"/>
                </a:lnTo>
                <a:lnTo>
                  <a:pt x="1287442" y="5838454"/>
                </a:lnTo>
                <a:lnTo>
                  <a:pt x="1272472" y="5838454"/>
                </a:lnTo>
                <a:lnTo>
                  <a:pt x="1257501" y="5838454"/>
                </a:lnTo>
                <a:lnTo>
                  <a:pt x="1242531" y="5832840"/>
                </a:lnTo>
                <a:lnTo>
                  <a:pt x="1227561" y="5827227"/>
                </a:lnTo>
                <a:lnTo>
                  <a:pt x="1216333" y="5821613"/>
                </a:lnTo>
                <a:lnTo>
                  <a:pt x="886988" y="5574604"/>
                </a:lnTo>
                <a:lnTo>
                  <a:pt x="82337" y="5574604"/>
                </a:lnTo>
                <a:lnTo>
                  <a:pt x="63624" y="5574604"/>
                </a:lnTo>
                <a:lnTo>
                  <a:pt x="48654" y="5568990"/>
                </a:lnTo>
                <a:lnTo>
                  <a:pt x="37426" y="5563376"/>
                </a:lnTo>
                <a:lnTo>
                  <a:pt x="22456" y="5557762"/>
                </a:lnTo>
                <a:lnTo>
                  <a:pt x="14971" y="5546534"/>
                </a:lnTo>
                <a:lnTo>
                  <a:pt x="7485" y="5538114"/>
                </a:lnTo>
                <a:lnTo>
                  <a:pt x="0" y="5526886"/>
                </a:lnTo>
                <a:lnTo>
                  <a:pt x="0" y="5512851"/>
                </a:lnTo>
                <a:lnTo>
                  <a:pt x="0" y="2927620"/>
                </a:lnTo>
                <a:lnTo>
                  <a:pt x="0" y="2913585"/>
                </a:lnTo>
                <a:lnTo>
                  <a:pt x="0" y="2661018"/>
                </a:lnTo>
                <a:lnTo>
                  <a:pt x="0" y="2646984"/>
                </a:lnTo>
                <a:lnTo>
                  <a:pt x="0" y="61752"/>
                </a:lnTo>
                <a:lnTo>
                  <a:pt x="0" y="47718"/>
                </a:lnTo>
                <a:lnTo>
                  <a:pt x="7485" y="36490"/>
                </a:lnTo>
                <a:lnTo>
                  <a:pt x="14971" y="28069"/>
                </a:lnTo>
                <a:lnTo>
                  <a:pt x="22456" y="16842"/>
                </a:lnTo>
                <a:lnTo>
                  <a:pt x="37426" y="11228"/>
                </a:lnTo>
                <a:lnTo>
                  <a:pt x="48654" y="5614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re 1">
            <a:extLst>
              <a:ext uri="{FF2B5EF4-FFF2-40B4-BE49-F238E27FC236}">
                <a16:creationId xmlns="" xmlns:a16="http://schemas.microsoft.com/office/drawing/2014/main" id="{2633BF8E-19DC-D947-824B-F728C4DBF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2601" y="651933"/>
            <a:ext cx="4279899" cy="135466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What it’s about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0DA73C1B-540D-7244-8CB1-3269ED5AD8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92601" y="2116668"/>
            <a:ext cx="4279900" cy="349673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400" b="1" dirty="0"/>
              <a:t>SSLC = student staff liaison committee</a:t>
            </a:r>
          </a:p>
          <a:p>
            <a:r>
              <a:rPr lang="en-US" sz="2400" b="1" dirty="0"/>
              <a:t>Dialogue between students and staff</a:t>
            </a:r>
          </a:p>
          <a:p>
            <a:r>
              <a:rPr lang="en-US" sz="2400" b="1" dirty="0"/>
              <a:t>A way for students to have their say on their educational experience at Warwick</a:t>
            </a:r>
          </a:p>
        </p:txBody>
      </p:sp>
    </p:spTree>
    <p:extLst>
      <p:ext uri="{BB962C8B-B14F-4D97-AF65-F5344CB8AC3E}">
        <p14:creationId xmlns:p14="http://schemas.microsoft.com/office/powerpoint/2010/main" val="5453265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>
            <a:extLst>
              <a:ext uri="{FF2B5EF4-FFF2-40B4-BE49-F238E27FC236}">
                <a16:creationId xmlns="" xmlns:a16="http://schemas.microsoft.com/office/drawing/2014/main" id="{DA9A1ACB-4ECA-4EAE-AEAB-CE9C8C01EE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3" name="Rectangle 12">
            <a:extLst>
              <a:ext uri="{FF2B5EF4-FFF2-40B4-BE49-F238E27FC236}">
                <a16:creationId xmlns="" xmlns:a16="http://schemas.microsoft.com/office/drawing/2014/main" id="{5940F547-7206-4401-94FB-F8421915D8B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Espace réservé du contenu 5">
            <a:extLst>
              <a:ext uri="{FF2B5EF4-FFF2-40B4-BE49-F238E27FC236}">
                <a16:creationId xmlns="" xmlns:a16="http://schemas.microsoft.com/office/drawing/2014/main" id="{B6BBC39B-E4BC-CC43-A505-7AE6704C289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alphaModFix amt="40000"/>
            <a:extLst/>
          </a:blip>
          <a:srcRect r="-2" b="15086"/>
          <a:stretch/>
        </p:blipFill>
        <p:spPr>
          <a:xfrm>
            <a:off x="15" y="10"/>
            <a:ext cx="9143985" cy="685799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="" xmlns:a16="http://schemas.microsoft.com/office/drawing/2014/main" id="{49582DB2-D90A-D048-A63D-C9E5B0D4A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500" y="447188"/>
            <a:ext cx="7928999" cy="9704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What it can do for you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31C17ADB-E53D-1F49-A1E9-95408162B3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4034" y="2222287"/>
            <a:ext cx="7915931" cy="363651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b="1" dirty="0"/>
              <a:t>If you have a student representing you on the SSLC, you can raise an issue with your rep who will discuss it at the meeting and then report back</a:t>
            </a:r>
          </a:p>
          <a:p>
            <a:r>
              <a:rPr lang="en-US" sz="2800" b="1" dirty="0"/>
              <a:t>Issues discussed: teaching, assessment, resources, student support, careers development…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8284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>
            <a:extLst>
              <a:ext uri="{FF2B5EF4-FFF2-40B4-BE49-F238E27FC236}">
                <a16:creationId xmlns="" xmlns:a16="http://schemas.microsoft.com/office/drawing/2014/main" id="{53576798-7F98-4C7F-B6C7-6D41B5A7E92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re 1">
            <a:extLst>
              <a:ext uri="{FF2B5EF4-FFF2-40B4-BE49-F238E27FC236}">
                <a16:creationId xmlns="" xmlns:a16="http://schemas.microsoft.com/office/drawing/2014/main" id="{19697EB8-D837-8E4D-9F6C-C2B9B2139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500" y="447188"/>
            <a:ext cx="7928999" cy="9704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Role of the SSLC rep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E1602B4F-CC4A-7D4F-926E-FCA2C1D475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4035" y="2413000"/>
            <a:ext cx="2876687" cy="36322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600"/>
              <a:t>Collect views from the student group you represent and discuss these at SSLC meetings</a:t>
            </a:r>
          </a:p>
          <a:p>
            <a:r>
              <a:rPr lang="en-US" sz="1600"/>
              <a:t>Attend the online SSLC meetings (around 5 a year)</a:t>
            </a:r>
          </a:p>
          <a:p>
            <a:r>
              <a:rPr lang="en-US" sz="1600"/>
              <a:t>Report back decisions taken at the SSLC meetings</a:t>
            </a:r>
          </a:p>
          <a:p>
            <a:r>
              <a:rPr lang="en-US" sz="1600"/>
              <a:t>Advantages for the rep: bring about change, get to know fellow students and work with staff, something interesting on the CV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="" xmlns:a16="http://schemas.microsoft.com/office/drawing/2014/main" id="{A2606D97-BF1F-6E43-9E20-5AD8FAA0125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985779" y="2413000"/>
            <a:ext cx="4389230" cy="3716338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9556571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>
            <a:extLst>
              <a:ext uri="{FF2B5EF4-FFF2-40B4-BE49-F238E27FC236}">
                <a16:creationId xmlns="" xmlns:a16="http://schemas.microsoft.com/office/drawing/2014/main" id="{DA9A1ACB-4ECA-4EAE-AEAB-CE9C8C01EE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" name="Espace réservé du contenu 5">
            <a:extLst>
              <a:ext uri="{FF2B5EF4-FFF2-40B4-BE49-F238E27FC236}">
                <a16:creationId xmlns="" xmlns:a16="http://schemas.microsoft.com/office/drawing/2014/main" id="{5BE2095D-A422-1E47-ADE5-25432330774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10141" r="-2" b="14752"/>
          <a:stretch/>
        </p:blipFill>
        <p:spPr>
          <a:xfrm>
            <a:off x="15" y="11"/>
            <a:ext cx="9143985" cy="6857989"/>
          </a:xfrm>
          <a:prstGeom prst="rect">
            <a:avLst/>
          </a:prstGeom>
        </p:spPr>
      </p:pic>
      <p:sp>
        <p:nvSpPr>
          <p:cNvPr id="13" name="Freeform 9">
            <a:extLst>
              <a:ext uri="{FF2B5EF4-FFF2-40B4-BE49-F238E27FC236}">
                <a16:creationId xmlns="" xmlns:a16="http://schemas.microsoft.com/office/drawing/2014/main" id="{72319FFA-0E4F-4E0B-BEBA-A9DD4B41AAE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1" y="0"/>
            <a:ext cx="4864100" cy="6858000"/>
          </a:xfrm>
          <a:custGeom>
            <a:avLst/>
            <a:gdLst>
              <a:gd name="connsiteX0" fmla="*/ 0 w 6485467"/>
              <a:gd name="connsiteY0" fmla="*/ 0 h 6858000"/>
              <a:gd name="connsiteX1" fmla="*/ 6485467 w 6485467"/>
              <a:gd name="connsiteY1" fmla="*/ 0 h 6858000"/>
              <a:gd name="connsiteX2" fmla="*/ 6485467 w 6485467"/>
              <a:gd name="connsiteY2" fmla="*/ 1900238 h 6858000"/>
              <a:gd name="connsiteX3" fmla="*/ 6115051 w 6485467"/>
              <a:gd name="connsiteY3" fmla="*/ 2178050 h 6858000"/>
              <a:gd name="connsiteX4" fmla="*/ 6110817 w 6485467"/>
              <a:gd name="connsiteY4" fmla="*/ 2184400 h 6858000"/>
              <a:gd name="connsiteX5" fmla="*/ 6104467 w 6485467"/>
              <a:gd name="connsiteY5" fmla="*/ 2193925 h 6858000"/>
              <a:gd name="connsiteX6" fmla="*/ 6098117 w 6485467"/>
              <a:gd name="connsiteY6" fmla="*/ 2201863 h 6858000"/>
              <a:gd name="connsiteX7" fmla="*/ 6098117 w 6485467"/>
              <a:gd name="connsiteY7" fmla="*/ 2211388 h 6858000"/>
              <a:gd name="connsiteX8" fmla="*/ 6098117 w 6485467"/>
              <a:gd name="connsiteY8" fmla="*/ 2220913 h 6858000"/>
              <a:gd name="connsiteX9" fmla="*/ 6104467 w 6485467"/>
              <a:gd name="connsiteY9" fmla="*/ 2228850 h 6858000"/>
              <a:gd name="connsiteX10" fmla="*/ 6110817 w 6485467"/>
              <a:gd name="connsiteY10" fmla="*/ 2238375 h 6858000"/>
              <a:gd name="connsiteX11" fmla="*/ 6115051 w 6485467"/>
              <a:gd name="connsiteY11" fmla="*/ 2244725 h 6858000"/>
              <a:gd name="connsiteX12" fmla="*/ 6485467 w 6485467"/>
              <a:gd name="connsiteY12" fmla="*/ 2522538 h 6858000"/>
              <a:gd name="connsiteX13" fmla="*/ 6485467 w 6485467"/>
              <a:gd name="connsiteY13" fmla="*/ 6858000 h 6858000"/>
              <a:gd name="connsiteX14" fmla="*/ 0 w 6485467"/>
              <a:gd name="connsiteY1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485467" h="6858000">
                <a:moveTo>
                  <a:pt x="0" y="0"/>
                </a:moveTo>
                <a:lnTo>
                  <a:pt x="6485467" y="0"/>
                </a:lnTo>
                <a:lnTo>
                  <a:pt x="6485467" y="1900238"/>
                </a:lnTo>
                <a:lnTo>
                  <a:pt x="6115051" y="2178050"/>
                </a:lnTo>
                <a:lnTo>
                  <a:pt x="6110817" y="2184400"/>
                </a:lnTo>
                <a:lnTo>
                  <a:pt x="6104467" y="2193925"/>
                </a:lnTo>
                <a:lnTo>
                  <a:pt x="6098117" y="2201863"/>
                </a:lnTo>
                <a:lnTo>
                  <a:pt x="6098117" y="2211388"/>
                </a:lnTo>
                <a:lnTo>
                  <a:pt x="6098117" y="2220913"/>
                </a:lnTo>
                <a:lnTo>
                  <a:pt x="6104467" y="2228850"/>
                </a:lnTo>
                <a:lnTo>
                  <a:pt x="6110817" y="2238375"/>
                </a:lnTo>
                <a:lnTo>
                  <a:pt x="6115051" y="2244725"/>
                </a:lnTo>
                <a:lnTo>
                  <a:pt x="6485467" y="2522538"/>
                </a:lnTo>
                <a:lnTo>
                  <a:pt x="648546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="" xmlns:a16="http://schemas.microsoft.com/office/drawing/2014/main" id="{7BEDC0F8-7CA3-244F-9519-70E1BC04F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500" y="447188"/>
            <a:ext cx="3697800" cy="155941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How to take part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5B28C633-6066-0548-8E44-1DA852382F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537" y="2413000"/>
            <a:ext cx="3909764" cy="3632200"/>
          </a:xfrm>
        </p:spPr>
        <p:txBody>
          <a:bodyPr vert="horz" lIns="91440" tIns="45720" rIns="91440" bIns="45720" rtlCol="0" anchor="ctr">
            <a:normAutofit lnSpcReduction="10000"/>
          </a:bodyPr>
          <a:lstStyle/>
          <a:p>
            <a:r>
              <a:rPr lang="en-US" dirty="0"/>
              <a:t>Interested in becoming a rep and representing all the incoming Erasmus students? Contact Margaux </a:t>
            </a:r>
            <a:r>
              <a:rPr lang="en-US" dirty="0" err="1"/>
              <a:t>Whiskin</a:t>
            </a:r>
            <a:r>
              <a:rPr lang="en-US" dirty="0"/>
              <a:t> </a:t>
            </a:r>
            <a:r>
              <a:rPr lang="en-US" dirty="0" smtClean="0">
                <a:hlinkClick r:id="rId3"/>
              </a:rPr>
              <a:t>m.whiskin</a:t>
            </a:r>
            <a:r>
              <a:rPr lang="en-US" dirty="0">
                <a:hlinkClick r:id="rId3"/>
              </a:rPr>
              <a:t>@</a:t>
            </a:r>
            <a:r>
              <a:rPr lang="en-US" dirty="0" smtClean="0">
                <a:hlinkClick r:id="rId3"/>
              </a:rPr>
              <a:t>warwick.ac.uk</a:t>
            </a:r>
            <a:r>
              <a:rPr lang="en-US" dirty="0" smtClean="0"/>
              <a:t> </a:t>
            </a:r>
            <a:r>
              <a:rPr lang="en-US" b="1" dirty="0"/>
              <a:t>by </a:t>
            </a:r>
            <a:r>
              <a:rPr lang="en-US" b="1" dirty="0" smtClean="0"/>
              <a:t>Friday 14 </a:t>
            </a:r>
            <a:r>
              <a:rPr lang="en-US" b="1" dirty="0"/>
              <a:t>October, 5pm (week 2)</a:t>
            </a:r>
          </a:p>
        </p:txBody>
      </p:sp>
    </p:spTree>
    <p:extLst>
      <p:ext uri="{BB962C8B-B14F-4D97-AF65-F5344CB8AC3E}">
        <p14:creationId xmlns:p14="http://schemas.microsoft.com/office/powerpoint/2010/main" val="23197668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>
            <a:extLst>
              <a:ext uri="{FF2B5EF4-FFF2-40B4-BE49-F238E27FC236}">
                <a16:creationId xmlns="" xmlns:a16="http://schemas.microsoft.com/office/drawing/2014/main" id="{C3694A3F-1BD6-F443-9753-7E87CEB9D0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5333"/>
          <a:stretch/>
        </p:blipFill>
        <p:spPr>
          <a:xfrm>
            <a:off x="15" y="10"/>
            <a:ext cx="9143985" cy="6857990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="" xmlns:a16="http://schemas.microsoft.com/office/drawing/2014/main" id="{87CC2527-562A-4F69-B487-4371E5B243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grayWhite">
          <a:xfrm>
            <a:off x="5616466" y="2277614"/>
            <a:ext cx="3527534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re 1">
            <a:extLst>
              <a:ext uri="{FF2B5EF4-FFF2-40B4-BE49-F238E27FC236}">
                <a16:creationId xmlns="" xmlns:a16="http://schemas.microsoft.com/office/drawing/2014/main" id="{F2FBAC49-0AE8-5943-AE7E-ABC27A0A0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6516" y="3231931"/>
            <a:ext cx="2889031" cy="183405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4000" dirty="0"/>
              <a:t>Find your Language Buddy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BCDAEC91-5BCE-4B55-9CC0-43EF94CB734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7110248" y="5123793"/>
            <a:ext cx="701565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489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64ADFEDB-B740-DE49-B901-8133E8E59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1" y="803326"/>
            <a:ext cx="3985902" cy="132556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/>
              <a:t>What it’s about…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EA7C8CEA-C94D-D94B-A76D-F603F32B3F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1" y="2279018"/>
            <a:ext cx="3985907" cy="337592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 dirty="0"/>
              <a:t>Interested in meeting other students in the School of Modern Languages and Cultures?</a:t>
            </a:r>
          </a:p>
          <a:p>
            <a:r>
              <a:rPr lang="en-US" sz="1800" dirty="0"/>
              <a:t>Do you want an opportunity to </a:t>
            </a:r>
            <a:r>
              <a:rPr lang="en-US" sz="1800" dirty="0" err="1"/>
              <a:t>practise</a:t>
            </a:r>
            <a:r>
              <a:rPr lang="en-US" sz="1800" dirty="0"/>
              <a:t> your English outside of the classroom?</a:t>
            </a:r>
          </a:p>
          <a:p>
            <a:r>
              <a:rPr lang="en-US" sz="1800" dirty="0"/>
              <a:t>Would you be happy, in exchange, to give a student the opportunity to </a:t>
            </a:r>
            <a:r>
              <a:rPr lang="en-US" sz="1800" dirty="0" err="1"/>
              <a:t>practise</a:t>
            </a:r>
            <a:r>
              <a:rPr lang="en-US" sz="1800" dirty="0"/>
              <a:t> French/Spanish/Italian/German?</a:t>
            </a:r>
          </a:p>
        </p:txBody>
      </p:sp>
      <p:sp>
        <p:nvSpPr>
          <p:cNvPr id="13" name="Freeform: Shape 10">
            <a:extLst>
              <a:ext uri="{FF2B5EF4-FFF2-40B4-BE49-F238E27FC236}">
                <a16:creationId xmlns="" xmlns:a16="http://schemas.microsoft.com/office/drawing/2014/main" id="{CF62D2A7-8207-488C-9F46-316BA81A16C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4937085" y="-2008"/>
            <a:ext cx="4206915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Espace réservé du contenu 5">
            <a:extLst>
              <a:ext uri="{FF2B5EF4-FFF2-40B4-BE49-F238E27FC236}">
                <a16:creationId xmlns="" xmlns:a16="http://schemas.microsoft.com/office/drawing/2014/main" id="{E0304B27-701E-754D-BEF5-039D85AA095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9021" r="13616" b="-1"/>
          <a:stretch/>
        </p:blipFill>
        <p:spPr>
          <a:xfrm>
            <a:off x="5062606" y="-2"/>
            <a:ext cx="4081394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126984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>
            <a:extLst>
              <a:ext uri="{FF2B5EF4-FFF2-40B4-BE49-F238E27FC236}">
                <a16:creationId xmlns="" xmlns:a16="http://schemas.microsoft.com/office/drawing/2014/main" id="{71EC30A6-58B9-634B-83E7-2EDB0B834A3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4421" b="5580"/>
          <a:stretch/>
        </p:blipFill>
        <p:spPr>
          <a:xfrm>
            <a:off x="-1" y="10"/>
            <a:ext cx="9144000" cy="6857990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="" xmlns:a16="http://schemas.microsoft.com/office/drawing/2014/main" id="{3CD9DF72-87A3-404E-A828-84CBF11A830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grayWhite">
          <a:xfrm flipH="1">
            <a:off x="0" y="998176"/>
            <a:ext cx="4512879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re 1">
            <a:extLst>
              <a:ext uri="{FF2B5EF4-FFF2-40B4-BE49-F238E27FC236}">
                <a16:creationId xmlns="" xmlns:a16="http://schemas.microsoft.com/office/drawing/2014/main" id="{A98AFFF7-9BF8-8A44-8350-92B200334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086" y="1913950"/>
            <a:ext cx="3153103" cy="134275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/>
              <a:t>How it works…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20E3A342-4D61-4E3F-AF90-1AB42AEB96C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1715288" y="3337139"/>
            <a:ext cx="701565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B276716F-339A-4B45-9438-1108BEC4E0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4137" y="3417574"/>
            <a:ext cx="3444766" cy="261983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800" dirty="0"/>
              <a:t>Send an email to </a:t>
            </a:r>
            <a:r>
              <a:rPr lang="en-US" sz="1800" dirty="0" err="1"/>
              <a:t>Margaux</a:t>
            </a:r>
            <a:r>
              <a:rPr lang="en-US" sz="1800" dirty="0"/>
              <a:t> </a:t>
            </a:r>
            <a:r>
              <a:rPr lang="en-US" sz="1800" dirty="0" err="1"/>
              <a:t>Whiskin</a:t>
            </a:r>
            <a:r>
              <a:rPr lang="en-US" sz="1800" dirty="0"/>
              <a:t> by </a:t>
            </a:r>
            <a:r>
              <a:rPr lang="en-US" sz="1800"/>
              <a:t>Friday </a:t>
            </a:r>
            <a:r>
              <a:rPr lang="en-US" sz="1800" smtClean="0"/>
              <a:t>14 </a:t>
            </a:r>
            <a:r>
              <a:rPr lang="en-US" sz="1800" dirty="0"/>
              <a:t>October, 5pm (</a:t>
            </a:r>
            <a:r>
              <a:rPr lang="en-US" sz="1800" dirty="0">
                <a:hlinkClick r:id="rId3"/>
              </a:rPr>
              <a:t>m.whiskin@warwick.ac.uk</a:t>
            </a:r>
            <a:r>
              <a:rPr lang="en-US" sz="1800" dirty="0"/>
              <a:t>)</a:t>
            </a:r>
          </a:p>
          <a:p>
            <a:r>
              <a:rPr lang="en-US" sz="1800" dirty="0"/>
              <a:t>We will pair you up with a student and help </a:t>
            </a:r>
            <a:r>
              <a:rPr lang="en-US" sz="1800" dirty="0" err="1"/>
              <a:t>organise</a:t>
            </a:r>
            <a:r>
              <a:rPr lang="en-US" sz="1800" dirty="0"/>
              <a:t> your first </a:t>
            </a:r>
            <a:r>
              <a:rPr lang="en-US" sz="1800" dirty="0" smtClean="0"/>
              <a:t>meeting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93591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Your </a:t>
            </a:r>
            <a:r>
              <a:rPr lang="en-GB" dirty="0"/>
              <a:t>P</a:t>
            </a:r>
            <a:r>
              <a:rPr lang="en-GB" dirty="0" smtClean="0"/>
              <a:t>ersonal </a:t>
            </a:r>
            <a:r>
              <a:rPr lang="en-GB" dirty="0"/>
              <a:t>T</a:t>
            </a:r>
            <a:r>
              <a:rPr lang="en-GB" dirty="0" smtClean="0"/>
              <a:t>utor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The </a:t>
            </a:r>
            <a:r>
              <a:rPr lang="en-GB" sz="2800" dirty="0"/>
              <a:t>role of the Personal Tutor is pastoral and academic </a:t>
            </a:r>
          </a:p>
          <a:p>
            <a:r>
              <a:rPr lang="en-GB" sz="2800" dirty="0"/>
              <a:t>Personal tutors and all academics have dedicated </a:t>
            </a:r>
            <a:r>
              <a:rPr lang="en-GB" sz="2800" dirty="0" smtClean="0"/>
              <a:t>advice and feedback </a:t>
            </a:r>
            <a:r>
              <a:rPr lang="en-GB" sz="2800" dirty="0"/>
              <a:t>hours—check their </a:t>
            </a:r>
            <a:r>
              <a:rPr lang="en-GB" sz="2800" dirty="0" smtClean="0"/>
              <a:t>webpages </a:t>
            </a:r>
            <a:r>
              <a:rPr lang="en-GB" sz="2800" dirty="0"/>
              <a:t>for details</a:t>
            </a:r>
          </a:p>
          <a:p>
            <a:r>
              <a:rPr lang="en-GB" sz="2800" dirty="0"/>
              <a:t>They are your first point of contact for any pastoral </a:t>
            </a:r>
            <a:r>
              <a:rPr lang="en-GB" sz="2800" dirty="0" smtClean="0"/>
              <a:t>issues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04696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/>
          <a:lstStyle/>
          <a:p>
            <a:r>
              <a:rPr lang="en-GB" dirty="0"/>
              <a:t>What next?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048" y="1916832"/>
            <a:ext cx="8229600" cy="4525963"/>
          </a:xfrm>
        </p:spPr>
        <p:txBody>
          <a:bodyPr/>
          <a:lstStyle/>
          <a:p>
            <a:r>
              <a:rPr lang="en-GB" sz="2800" dirty="0" smtClean="0"/>
              <a:t>Any academic questions </a:t>
            </a:r>
            <a:r>
              <a:rPr lang="en-GB" sz="2800" dirty="0"/>
              <a:t>can be directed to </a:t>
            </a:r>
            <a:r>
              <a:rPr lang="en-GB" sz="2800" dirty="0" smtClean="0"/>
              <a:t>Philippe Le Goff</a:t>
            </a:r>
          </a:p>
          <a:p>
            <a:r>
              <a:rPr lang="en-GB" sz="2800" dirty="0"/>
              <a:t>Any </a:t>
            </a:r>
            <a:r>
              <a:rPr lang="en-GB" sz="2800" dirty="0" smtClean="0"/>
              <a:t>administrative questions </a:t>
            </a:r>
            <a:r>
              <a:rPr lang="en-GB" sz="2800" dirty="0"/>
              <a:t>can be directed to </a:t>
            </a:r>
            <a:r>
              <a:rPr lang="en-GB" sz="2800" dirty="0" smtClean="0"/>
              <a:t>the SMLC office: </a:t>
            </a:r>
            <a:r>
              <a:rPr lang="en-GB" sz="2800" dirty="0" smtClean="0">
                <a:hlinkClick r:id="rId2"/>
              </a:rPr>
              <a:t>smlcoffice@warwick.ac.uk</a:t>
            </a:r>
            <a:endParaRPr lang="en-GB" sz="2800" dirty="0" smtClean="0"/>
          </a:p>
          <a:p>
            <a:r>
              <a:rPr lang="en-GB" sz="2800" dirty="0" smtClean="0"/>
              <a:t>Visiting </a:t>
            </a:r>
            <a:r>
              <a:rPr lang="en-GB" sz="2800" dirty="0"/>
              <a:t>students webpage: </a:t>
            </a:r>
            <a:r>
              <a:rPr lang="en-GB" sz="2800" dirty="0">
                <a:hlinkClick r:id="rId3"/>
              </a:rPr>
              <a:t>https://warwick.ac.uk/fac/arts/modernlanguages/intranet/undergraduate/visitingstudents</a:t>
            </a:r>
            <a:r>
              <a:rPr lang="en-GB" sz="2800" dirty="0" smtClean="0">
                <a:hlinkClick r:id="rId3"/>
              </a:rPr>
              <a:t>/</a:t>
            </a:r>
            <a:endParaRPr lang="en-GB" sz="2800" dirty="0" smtClean="0"/>
          </a:p>
          <a:p>
            <a:endParaRPr lang="en-GB" sz="2800" dirty="0" smtClean="0"/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0632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GB" dirty="0" smtClean="0"/>
              <a:t>Academic life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08512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smtClean="0"/>
              <a:t>The </a:t>
            </a:r>
            <a:r>
              <a:rPr lang="en-GB" sz="2000" dirty="0"/>
              <a:t>Warwick academic year is divided into three terms of 10 weeks each; </a:t>
            </a: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the </a:t>
            </a:r>
            <a:r>
              <a:rPr lang="en-GB" sz="2000" dirty="0"/>
              <a:t>term times </a:t>
            </a:r>
            <a:r>
              <a:rPr lang="en-GB" sz="2000" dirty="0" smtClean="0"/>
              <a:t>are </a:t>
            </a:r>
            <a:r>
              <a:rPr lang="en-GB" sz="2000" dirty="0"/>
              <a:t>approximately; </a:t>
            </a:r>
          </a:p>
          <a:p>
            <a:r>
              <a:rPr lang="en-GB" sz="2000" dirty="0" smtClean="0"/>
              <a:t>Autumn</a:t>
            </a:r>
            <a:r>
              <a:rPr lang="en-GB" sz="2000" dirty="0"/>
              <a:t>: October to December, </a:t>
            </a:r>
            <a:endParaRPr lang="en-GB" sz="2000" dirty="0" smtClean="0"/>
          </a:p>
          <a:p>
            <a:r>
              <a:rPr lang="en-GB" sz="2000" dirty="0" smtClean="0"/>
              <a:t>Spring</a:t>
            </a:r>
            <a:r>
              <a:rPr lang="en-GB" sz="2000" dirty="0"/>
              <a:t>: January to March, </a:t>
            </a:r>
            <a:endParaRPr lang="en-GB" sz="2000" dirty="0" smtClean="0"/>
          </a:p>
          <a:p>
            <a:r>
              <a:rPr lang="en-GB" sz="2000" dirty="0" smtClean="0"/>
              <a:t>Summer</a:t>
            </a:r>
            <a:r>
              <a:rPr lang="en-GB" sz="2000" dirty="0"/>
              <a:t>: </a:t>
            </a:r>
            <a:r>
              <a:rPr lang="en-GB" sz="2000" dirty="0" smtClean="0"/>
              <a:t>April </a:t>
            </a:r>
            <a:r>
              <a:rPr lang="en-GB" sz="2000" dirty="0"/>
              <a:t>to June. </a:t>
            </a: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Term dates are available on </a:t>
            </a:r>
            <a:r>
              <a:rPr lang="en-GB" sz="2000" dirty="0" smtClean="0">
                <a:hlinkClick r:id="rId2"/>
              </a:rPr>
              <a:t>this webpage</a:t>
            </a: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Teaching</a:t>
            </a:r>
            <a:r>
              <a:rPr lang="en-GB" sz="2000" dirty="0"/>
              <a:t>: lectures and seminars are mainly held in the Autumn and Spring </a:t>
            </a:r>
            <a:r>
              <a:rPr lang="en-GB" sz="2000" dirty="0" smtClean="0"/>
              <a:t>Terms. </a:t>
            </a:r>
          </a:p>
          <a:p>
            <a:r>
              <a:rPr lang="en-GB" sz="2000" dirty="0" smtClean="0"/>
              <a:t>The </a:t>
            </a:r>
            <a:r>
              <a:rPr lang="en-GB" sz="2000" dirty="0"/>
              <a:t>Summer Term is mainly reserved for revision and </a:t>
            </a:r>
            <a:r>
              <a:rPr lang="en-GB" sz="2000" dirty="0" smtClean="0"/>
              <a:t>examinations, </a:t>
            </a:r>
            <a:r>
              <a:rPr lang="en-GB" sz="2000" dirty="0"/>
              <a:t>although there are </a:t>
            </a:r>
            <a:r>
              <a:rPr lang="en-GB" sz="2000" dirty="0" smtClean="0"/>
              <a:t>some </a:t>
            </a:r>
            <a:r>
              <a:rPr lang="en-GB" sz="2000" dirty="0"/>
              <a:t>subject areas which continue teaching modules. </a:t>
            </a:r>
          </a:p>
        </p:txBody>
      </p:sp>
    </p:spTree>
    <p:extLst>
      <p:ext uri="{BB962C8B-B14F-4D97-AF65-F5344CB8AC3E}">
        <p14:creationId xmlns:p14="http://schemas.microsoft.com/office/powerpoint/2010/main" val="1148142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Monitoring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3744416"/>
          </a:xfrm>
        </p:spPr>
        <p:txBody>
          <a:bodyPr/>
          <a:lstStyle/>
          <a:p>
            <a:r>
              <a:rPr lang="en-GB" sz="2800" dirty="0"/>
              <a:t>Attendance at </a:t>
            </a:r>
            <a:r>
              <a:rPr lang="en-GB" sz="2800" dirty="0" smtClean="0"/>
              <a:t>teaching events </a:t>
            </a:r>
            <a:r>
              <a:rPr lang="en-GB" sz="2800" dirty="0"/>
              <a:t>is compulsory for students</a:t>
            </a:r>
          </a:p>
          <a:p>
            <a:r>
              <a:rPr lang="en-GB" sz="2800" dirty="0"/>
              <a:t>If you cannot attend </a:t>
            </a:r>
            <a:r>
              <a:rPr lang="en-GB" sz="2800" dirty="0" smtClean="0"/>
              <a:t>a teaching event </a:t>
            </a:r>
            <a:r>
              <a:rPr lang="en-GB" sz="2800" dirty="0"/>
              <a:t>you MUST email the tutor involved</a:t>
            </a:r>
          </a:p>
          <a:p>
            <a:r>
              <a:rPr lang="en-GB" sz="2800" dirty="0"/>
              <a:t>In the School of Modern Languages and Cultures, we are obliged to monitor students’ attendance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2154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F563685-4DF4-4645-A310-2E0A981E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Monitoring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0E99375-FA5D-4C4F-9B7E-AADAF2395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GB" sz="1400" u="sng" dirty="0" smtClean="0"/>
              <a:t>Term 1</a:t>
            </a:r>
            <a:endParaRPr lang="en-GB" sz="1400" dirty="0" smtClean="0"/>
          </a:p>
          <a:p>
            <a:pPr lvl="0"/>
            <a:r>
              <a:rPr lang="en-GB" sz="1400" dirty="0" smtClean="0"/>
              <a:t>Contact with department’s Incoming Visiting Students Co-ordinator or Personal Tutor by the end of Week 1</a:t>
            </a:r>
          </a:p>
          <a:p>
            <a:pPr lvl="0"/>
            <a:r>
              <a:rPr lang="en-GB" sz="1400" dirty="0" smtClean="0"/>
              <a:t>Submission of Learning Agreement to School Office by end Week 3</a:t>
            </a:r>
          </a:p>
          <a:p>
            <a:pPr lvl="0"/>
            <a:r>
              <a:rPr lang="en-GB" sz="1400" dirty="0" smtClean="0"/>
              <a:t>Attendance at a face-to-face or live online synchronous teaching event in Week 5</a:t>
            </a:r>
          </a:p>
          <a:p>
            <a:pPr lvl="0"/>
            <a:r>
              <a:rPr lang="en-GB" sz="1400" dirty="0" smtClean="0"/>
              <a:t>Attendance at </a:t>
            </a:r>
            <a:r>
              <a:rPr lang="en-GB" sz="1400" dirty="0"/>
              <a:t>a face-to-face or live online synchronous teaching </a:t>
            </a:r>
            <a:r>
              <a:rPr lang="en-GB" sz="1400" dirty="0" smtClean="0"/>
              <a:t>event in Week 7</a:t>
            </a:r>
          </a:p>
          <a:p>
            <a:pPr lvl="0"/>
            <a:r>
              <a:rPr lang="en-GB" sz="1400" dirty="0" smtClean="0"/>
              <a:t>Attendance at </a:t>
            </a:r>
            <a:r>
              <a:rPr lang="en-GB" sz="1400" dirty="0"/>
              <a:t>a face-to-face or live online synchronous teaching </a:t>
            </a:r>
            <a:r>
              <a:rPr lang="en-GB" sz="1400" dirty="0" smtClean="0"/>
              <a:t>event in Week 9</a:t>
            </a:r>
          </a:p>
          <a:p>
            <a:pPr lvl="0"/>
            <a:r>
              <a:rPr lang="en-GB" sz="1400" dirty="0" smtClean="0"/>
              <a:t>Attendance at </a:t>
            </a:r>
            <a:r>
              <a:rPr lang="en-GB" sz="1400" dirty="0"/>
              <a:t>a face-to-face or live online synchronous teaching </a:t>
            </a:r>
            <a:r>
              <a:rPr lang="en-GB" sz="1400" dirty="0" smtClean="0"/>
              <a:t>event in Week 10</a:t>
            </a:r>
          </a:p>
          <a:p>
            <a:pPr marL="0" indent="0">
              <a:buNone/>
            </a:pPr>
            <a:r>
              <a:rPr lang="en-GB" sz="1400" u="sng" dirty="0" smtClean="0"/>
              <a:t>Term 2</a:t>
            </a:r>
            <a:endParaRPr lang="en-GB" sz="1400" dirty="0" smtClean="0"/>
          </a:p>
          <a:p>
            <a:pPr lvl="0"/>
            <a:r>
              <a:rPr lang="en-GB" sz="1400" dirty="0"/>
              <a:t>Attendance at a face-to-face or live online synchronous teaching event in </a:t>
            </a:r>
            <a:r>
              <a:rPr lang="en-GB" sz="1400" dirty="0" smtClean="0"/>
              <a:t>Week 1</a:t>
            </a:r>
          </a:p>
          <a:p>
            <a:pPr lvl="0"/>
            <a:r>
              <a:rPr lang="en-GB" sz="1400" dirty="0" smtClean="0"/>
              <a:t>Attendance at a face-to-face teaching event in Week 4</a:t>
            </a:r>
          </a:p>
          <a:p>
            <a:pPr lvl="0"/>
            <a:r>
              <a:rPr lang="en-GB" sz="1400" dirty="0" smtClean="0"/>
              <a:t>Attendance at </a:t>
            </a:r>
            <a:r>
              <a:rPr lang="en-GB" sz="1400" dirty="0"/>
              <a:t>a a face-to-face or live online </a:t>
            </a:r>
            <a:r>
              <a:rPr lang="en-GB" sz="1400" dirty="0" smtClean="0"/>
              <a:t>synchronous teaching event in Week 8</a:t>
            </a:r>
          </a:p>
          <a:p>
            <a:pPr lvl="0"/>
            <a:r>
              <a:rPr lang="en-GB" sz="1400" dirty="0" smtClean="0"/>
              <a:t>Attendance at </a:t>
            </a:r>
            <a:r>
              <a:rPr lang="en-GB" sz="1400" dirty="0"/>
              <a:t>a a face-to-face or live online </a:t>
            </a:r>
            <a:r>
              <a:rPr lang="en-GB" sz="1400" dirty="0" smtClean="0"/>
              <a:t>synchronous teaching event in Week 10</a:t>
            </a:r>
          </a:p>
          <a:p>
            <a:pPr marL="0" indent="0">
              <a:buNone/>
            </a:pPr>
            <a:r>
              <a:rPr lang="en-GB" sz="1400" u="sng" dirty="0" smtClean="0"/>
              <a:t>Term 3</a:t>
            </a:r>
            <a:endParaRPr lang="en-GB" sz="1400" dirty="0" smtClean="0"/>
          </a:p>
          <a:p>
            <a:pPr lvl="0"/>
            <a:r>
              <a:rPr lang="en-GB" sz="1400" dirty="0" smtClean="0"/>
              <a:t>Completion of agreed summative assessment tasks</a:t>
            </a:r>
          </a:p>
          <a:p>
            <a:endParaRPr lang="en-GB" sz="1400" dirty="0" smtClean="0"/>
          </a:p>
          <a:p>
            <a:r>
              <a:rPr lang="en-GB" sz="1400" dirty="0" smtClean="0"/>
              <a:t>*note that not all visiting students stay for the whole academic year; only those Monitoring Points which cover the duration of the visit apply. </a:t>
            </a:r>
          </a:p>
          <a:p>
            <a:endParaRPr lang="en-GB" sz="1400" dirty="0" smtClean="0"/>
          </a:p>
          <a:p>
            <a:endParaRPr lang="en-GB" sz="1400" dirty="0" smtClean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02866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Learning Agreements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584"/>
          </a:xfrm>
        </p:spPr>
        <p:txBody>
          <a:bodyPr/>
          <a:lstStyle/>
          <a:p>
            <a:endParaRPr lang="en-GB" dirty="0"/>
          </a:p>
          <a:p>
            <a:endParaRPr lang="en-GB" sz="1800" dirty="0" smtClean="0"/>
          </a:p>
          <a:p>
            <a:r>
              <a:rPr lang="en-GB" sz="2400" dirty="0" smtClean="0"/>
              <a:t>The Erasmus </a:t>
            </a:r>
            <a:r>
              <a:rPr lang="en-GB" sz="2400" dirty="0"/>
              <a:t>Plus Learning </a:t>
            </a:r>
            <a:r>
              <a:rPr lang="en-GB" sz="2400" dirty="0" smtClean="0"/>
              <a:t>Agreements are </a:t>
            </a:r>
            <a:r>
              <a:rPr lang="en-GB" sz="2400" u="sng" dirty="0" smtClean="0"/>
              <a:t>provisional</a:t>
            </a:r>
            <a:r>
              <a:rPr lang="en-GB" sz="2400" dirty="0" smtClean="0"/>
              <a:t> (for funding); </a:t>
            </a:r>
          </a:p>
          <a:p>
            <a:r>
              <a:rPr lang="en-GB" sz="2400" dirty="0" smtClean="0"/>
              <a:t>You </a:t>
            </a:r>
            <a:r>
              <a:rPr lang="en-GB" sz="2400" dirty="0"/>
              <a:t>should </a:t>
            </a:r>
            <a:r>
              <a:rPr lang="en-GB" sz="2400" dirty="0" smtClean="0"/>
              <a:t>finalise </a:t>
            </a:r>
            <a:r>
              <a:rPr lang="en-GB" sz="2400" dirty="0"/>
              <a:t>the Erasmus Plus Learning Agreement once you have a place on your </a:t>
            </a:r>
            <a:r>
              <a:rPr lang="en-GB" sz="2400" dirty="0" smtClean="0"/>
              <a:t>modules</a:t>
            </a:r>
          </a:p>
          <a:p>
            <a:r>
              <a:rPr lang="en-GB" sz="2400" dirty="0" smtClean="0"/>
              <a:t>The </a:t>
            </a:r>
            <a:r>
              <a:rPr lang="en-GB" sz="2400" u="sng" dirty="0"/>
              <a:t>confirmed</a:t>
            </a:r>
            <a:r>
              <a:rPr lang="en-GB" sz="2400" dirty="0"/>
              <a:t> </a:t>
            </a:r>
            <a:r>
              <a:rPr lang="en-GB" sz="2400" dirty="0" smtClean="0"/>
              <a:t>Learning Agreements should </a:t>
            </a:r>
            <a:r>
              <a:rPr lang="en-GB" sz="2400" dirty="0"/>
              <a:t>show an accurate list of Warwick modules taken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531980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Module </a:t>
            </a:r>
            <a:r>
              <a:rPr lang="en-GB" dirty="0"/>
              <a:t>selection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r>
              <a:rPr lang="en-GB" sz="2400" dirty="0" smtClean="0"/>
              <a:t>For </a:t>
            </a:r>
            <a:r>
              <a:rPr lang="en-GB" sz="2400" b="1" dirty="0" smtClean="0"/>
              <a:t>SMLC-based modules</a:t>
            </a:r>
            <a:r>
              <a:rPr lang="en-GB" sz="2400" dirty="0" smtClean="0"/>
              <a:t>, please complete the </a:t>
            </a:r>
            <a:r>
              <a:rPr lang="en-GB" sz="2400" dirty="0" smtClean="0">
                <a:hlinkClick r:id="rId2"/>
              </a:rPr>
              <a:t>module preference </a:t>
            </a:r>
            <a:r>
              <a:rPr lang="en-GB" sz="2400" dirty="0" smtClean="0">
                <a:hlinkClick r:id="rId2"/>
              </a:rPr>
              <a:t>form</a:t>
            </a:r>
            <a:r>
              <a:rPr lang="en-GB" sz="2400" dirty="0" smtClean="0"/>
              <a:t> as soon as possible.</a:t>
            </a:r>
            <a:endParaRPr lang="en-GB" sz="2400" dirty="0" smtClean="0"/>
          </a:p>
          <a:p>
            <a:r>
              <a:rPr lang="en-GB" sz="2400" dirty="0" smtClean="0"/>
              <a:t>See </a:t>
            </a:r>
            <a:r>
              <a:rPr lang="en-GB" sz="2400" dirty="0" smtClean="0">
                <a:hlinkClick r:id="rId3"/>
              </a:rPr>
              <a:t>here</a:t>
            </a:r>
            <a:r>
              <a:rPr lang="en-GB" sz="2400" dirty="0" smtClean="0"/>
              <a:t> for the list of available module in the School of Modern Languages and Cultures</a:t>
            </a:r>
          </a:p>
          <a:p>
            <a:r>
              <a:rPr lang="en-GB" sz="2400" dirty="0" smtClean="0"/>
              <a:t>For History</a:t>
            </a:r>
            <a:r>
              <a:rPr lang="en-GB" sz="2400" dirty="0" smtClean="0"/>
              <a:t>, English, CAL (Centre for Applied Linguistics) and other departments: you will need to contact the relevant departments. English normally only possible from week 2.</a:t>
            </a:r>
          </a:p>
          <a:p>
            <a:r>
              <a:rPr lang="en-GB" sz="2400" dirty="0" smtClean="0"/>
              <a:t>Most teaching begins next week, i.e. w/c Monday 3 October</a:t>
            </a:r>
          </a:p>
          <a:p>
            <a:endParaRPr lang="en-GB" sz="2400" dirty="0"/>
          </a:p>
          <a:p>
            <a:r>
              <a:rPr lang="en-GB" sz="2400" dirty="0"/>
              <a:t>Philippe Le Goff can provide academic support for choosing modules. You can also contact module leaders to ask about module content, level, assessment etc.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64934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Please note: </a:t>
            </a:r>
            <a:r>
              <a:rPr lang="en-GB" dirty="0"/>
              <a:t>s</a:t>
            </a:r>
            <a:r>
              <a:rPr lang="en-GB" dirty="0" smtClean="0"/>
              <a:t>ubject departments </a:t>
            </a:r>
            <a:r>
              <a:rPr lang="en-GB" dirty="0"/>
              <a:t>at Warwick may not correspond to subject areas in the home University </a:t>
            </a:r>
            <a:endParaRPr lang="en-GB" dirty="0" smtClean="0"/>
          </a:p>
          <a:p>
            <a:r>
              <a:rPr lang="en-GB" dirty="0"/>
              <a:t>You should always check with your host institution to ensure the modules you have chosen are suitable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9927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2762</TotalTime>
  <Words>1584</Words>
  <Application>Microsoft Macintosh PowerPoint</Application>
  <PresentationFormat>On-screen Show (4:3)</PresentationFormat>
  <Paragraphs>171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1_Custom Design</vt:lpstr>
      <vt:lpstr>Custom Design</vt:lpstr>
      <vt:lpstr>Welcome meeting for Visiting students</vt:lpstr>
      <vt:lpstr>Who is who in the School?</vt:lpstr>
      <vt:lpstr>Your Personal Tutor</vt:lpstr>
      <vt:lpstr>Academic life</vt:lpstr>
      <vt:lpstr>Monitoring Points</vt:lpstr>
      <vt:lpstr>Monitoring Points</vt:lpstr>
      <vt:lpstr>Learning Agreements</vt:lpstr>
      <vt:lpstr> Module selection </vt:lpstr>
      <vt:lpstr>PowerPoint Presentation</vt:lpstr>
      <vt:lpstr>Language Centre modules</vt:lpstr>
      <vt:lpstr>Part-year student assessment</vt:lpstr>
      <vt:lpstr>Credits (CATS)</vt:lpstr>
      <vt:lpstr>Study Skills Training</vt:lpstr>
      <vt:lpstr>Language Support</vt:lpstr>
      <vt:lpstr>IT @ Warwick</vt:lpstr>
      <vt:lpstr>Webmail http://go.warwick.ac.uk/mymail</vt:lpstr>
      <vt:lpstr>IT Help</vt:lpstr>
      <vt:lpstr>H: Drive  Access your files everywhere!</vt:lpstr>
      <vt:lpstr>Further support and information</vt:lpstr>
      <vt:lpstr>Financial queries</vt:lpstr>
      <vt:lpstr>Meeting new students</vt:lpstr>
      <vt:lpstr>SSLC - </vt:lpstr>
      <vt:lpstr>What it’s about</vt:lpstr>
      <vt:lpstr>What it can do for you</vt:lpstr>
      <vt:lpstr>Role of the SSLC rep</vt:lpstr>
      <vt:lpstr>How to take part</vt:lpstr>
      <vt:lpstr>Find your Language Buddy</vt:lpstr>
      <vt:lpstr>What it’s about…</vt:lpstr>
      <vt:lpstr>How it works…</vt:lpstr>
      <vt:lpstr>What next?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Philippe Le Goff</cp:lastModifiedBy>
  <cp:revision>110</cp:revision>
  <cp:lastPrinted>2001-12-07T16:14:49Z</cp:lastPrinted>
  <dcterms:created xsi:type="dcterms:W3CDTF">2015-05-13T11:12:00Z</dcterms:created>
  <dcterms:modified xsi:type="dcterms:W3CDTF">2022-09-26T11:13:16Z</dcterms:modified>
</cp:coreProperties>
</file>