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jfif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  <p:sldMasterId id="2147483707" r:id="rId3"/>
    <p:sldMasterId id="2147483722" r:id="rId4"/>
  </p:sldMasterIdLst>
  <p:notesMasterIdLst>
    <p:notesMasterId r:id="rId38"/>
  </p:notesMasterIdLst>
  <p:handoutMasterIdLst>
    <p:handoutMasterId r:id="rId39"/>
  </p:handoutMasterIdLst>
  <p:sldIdLst>
    <p:sldId id="269" r:id="rId5"/>
    <p:sldId id="292" r:id="rId6"/>
    <p:sldId id="294" r:id="rId7"/>
    <p:sldId id="308" r:id="rId8"/>
    <p:sldId id="305" r:id="rId9"/>
    <p:sldId id="306" r:id="rId10"/>
    <p:sldId id="322" r:id="rId11"/>
    <p:sldId id="304" r:id="rId12"/>
    <p:sldId id="310" r:id="rId13"/>
    <p:sldId id="316" r:id="rId14"/>
    <p:sldId id="311" r:id="rId15"/>
    <p:sldId id="312" r:id="rId16"/>
    <p:sldId id="315" r:id="rId17"/>
    <p:sldId id="288" r:id="rId18"/>
    <p:sldId id="290" r:id="rId19"/>
    <p:sldId id="291" r:id="rId20"/>
    <p:sldId id="307" r:id="rId21"/>
    <p:sldId id="300" r:id="rId22"/>
    <p:sldId id="301" r:id="rId23"/>
    <p:sldId id="303" r:id="rId24"/>
    <p:sldId id="326" r:id="rId25"/>
    <p:sldId id="327" r:id="rId26"/>
    <p:sldId id="328" r:id="rId27"/>
    <p:sldId id="329" r:id="rId28"/>
    <p:sldId id="331" r:id="rId29"/>
    <p:sldId id="275" r:id="rId30"/>
    <p:sldId id="276" r:id="rId31"/>
    <p:sldId id="277" r:id="rId32"/>
    <p:sldId id="332" r:id="rId33"/>
    <p:sldId id="323" r:id="rId34"/>
    <p:sldId id="324" r:id="rId35"/>
    <p:sldId id="325" r:id="rId36"/>
    <p:sldId id="299" r:id="rId37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51" autoAdjust="0"/>
    <p:restoredTop sz="94280" autoAdjust="0"/>
  </p:normalViewPr>
  <p:slideViewPr>
    <p:cSldViewPr showGuides="1">
      <p:cViewPr varScale="1">
        <p:scale>
          <a:sx n="120" d="100"/>
          <a:sy n="120" d="100"/>
        </p:scale>
        <p:origin x="-1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Master" Target="../slideMasters/slideMaster4.xml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501" y="1449148"/>
            <a:ext cx="7929000" cy="2971051"/>
          </a:xfrm>
        </p:spPr>
        <p:txBody>
          <a:bodyPr/>
          <a:lstStyle>
            <a:lvl1pPr>
              <a:defRPr sz="40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7501" y="5280847"/>
            <a:ext cx="7929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03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00" y="447188"/>
            <a:ext cx="7928999" cy="9704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034" y="2222287"/>
            <a:ext cx="7915931" cy="3636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098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2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00" y="2951396"/>
            <a:ext cx="7921064" cy="1468800"/>
          </a:xfrm>
        </p:spPr>
        <p:txBody>
          <a:bodyPr anchor="b"/>
          <a:lstStyle>
            <a:lvl1pPr algn="r">
              <a:defRPr sz="36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500" y="5281202"/>
            <a:ext cx="7921064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765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4034" y="2222288"/>
            <a:ext cx="3889405" cy="363876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62" y="2222287"/>
            <a:ext cx="3895937" cy="3638764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56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046" y="2174875"/>
            <a:ext cx="389239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047" y="2751139"/>
            <a:ext cx="3892392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62" y="2174875"/>
            <a:ext cx="389593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62" y="2751139"/>
            <a:ext cx="3895937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255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97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862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4" y="446088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4" y="446088"/>
            <a:ext cx="2660650" cy="161839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446089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4" y="2260739"/>
            <a:ext cx="2660650" cy="360031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668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046" y="727523"/>
            <a:ext cx="3639741" cy="1617163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05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046" y="2344684"/>
            <a:ext cx="3639741" cy="351636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8" y="6041363"/>
            <a:ext cx="73265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3"/>
            <a:ext cx="24715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9"/>
            <a:ext cx="796616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544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00" y="4800600"/>
            <a:ext cx="7921064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7500" y="5367338"/>
            <a:ext cx="7921064" cy="493712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7334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73773" y="1081456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239" y="1238502"/>
            <a:ext cx="4420380" cy="2645912"/>
          </a:xfrm>
        </p:spPr>
        <p:txBody>
          <a:bodyPr anchor="b"/>
          <a:lstStyle>
            <a:lvl1pPr algn="l">
              <a:defRPr sz="315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893" y="4443681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680982" y="1081457"/>
            <a:ext cx="28575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3742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4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7" y="2435958"/>
            <a:ext cx="3286891" cy="2007789"/>
          </a:xfrm>
        </p:spPr>
        <p:txBody>
          <a:bodyPr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7000" y="2286001"/>
            <a:ext cx="3660225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56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746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9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6" y="586171"/>
            <a:ext cx="1871093" cy="51347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7501" y="446089"/>
            <a:ext cx="4958655" cy="5414962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590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52E439-7A56-AF49-8DA0-09EAFC010F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7024CC5-822C-92D7-C60D-035458E63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D308DC-141C-FDA4-B805-0A41D02E8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2F8D2C-4DCB-BA40-1872-99AB73884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2D3266-A576-3787-D744-5E9E172D7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20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B970F0-6A63-B5C5-5EA9-A929FF3DB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9F9548-0B0D-AC52-4A8C-77A273CBD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969B48-0955-9A46-7B21-B0B628F6F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6E0BD91-C175-9D11-09DB-5FE3CA4DF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262396-B704-89F4-B3DE-0E94B0DA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4546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8E5810-CB16-70B6-0FAE-8A4BD3ECB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467B5EA-9BE2-A7A9-3B76-254087ACC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8D683A1-5BF9-5C72-93A2-055C18086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57DF44-C0C9-5E86-ACDA-90385A1A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DD165F-E4E7-1CE3-DBE0-011F3060B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34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FABAC1-9413-6699-D648-2ADE13D02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7FD3C35-51DF-3031-9209-EF37189CBA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565C479-2AD0-3E8D-DD7E-31E5069AF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8E3F6AF-AC14-318A-A136-B62377A97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9FEC6F-780C-1E75-8986-23F030550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9511EEE-296C-E046-5B33-B2ED4DBA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179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C61785-D7B2-7F43-90B9-0C888B986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CC7548F-7ABC-5F31-8631-477179411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701D2F4-6623-287A-7DFE-0ACC10E2D6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6A0D9C1-A70E-793B-EC60-70A0D6067F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D6B2D3F-7044-0E85-6871-27E5C6EB45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FA89565-4C1A-DCEF-3DA2-5BE038BB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7D8B5FB-4A1C-B1E1-DCC8-A040A81A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6894AFB-2E8D-1778-9D96-2839DE99E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4351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9B7693-7D53-227F-80F5-EAE29A0EB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0CA2B22-E21E-3C2B-DEEA-68C54055F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816660D-3560-C133-D461-E9136729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7E21F80-084C-D71A-2F87-5B7C5565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1257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026EF83-CBE6-EF2E-0307-AB8580D79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831C482-03A7-7A17-3FA6-C1EC2C0E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2B09EC3-59DC-B2F6-2E93-F10B24365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2510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AA5015-597C-BA45-858F-4F709903E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5EDDAB3-E0E1-3CF7-C770-799AC3F91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B55B4BE-9E69-5873-DC86-95BBD0AE8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76D0CB4-1C64-9197-CD7E-66488DB07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DF138B-154E-F99A-46EE-3CFA8285B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050F698-D898-4CA0-691F-B0B08EB1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6630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277F7E-1EBF-C5C7-231B-53CF48FB6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D530286-7104-BE07-2FD0-4FD518D9BC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CC6A60F-DD26-1D2C-874B-7E4935C68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290A843-8A78-7836-9489-38C355E4F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7E1009B-05FD-A552-9B4B-F2C5EE256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B84ADF9-F362-9AB8-6707-81B3376FE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3022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FE77E1-323D-DDB9-AFF5-54C67327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F9FE95-6A34-9E50-A383-36E4A7CD34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BEF0F14-E482-368B-875C-C45C2FD3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A9F9CFE-1517-4BA7-ABB8-68684235A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5AD6DC-0A78-D71B-4628-D43826FC4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5627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17D4F2E-F0A2-3AAA-8275-B4134D18FC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8C2C46D-4691-87B8-CB11-6C171420B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6EE8DC-0884-1E44-AC8D-FD21B85E4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9F7C23-1622-FF58-F9E1-6EA9248E1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E16C64E-60D4-25FE-ACBC-BEF13F45F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74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0188" y="2396084"/>
            <a:ext cx="3236923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xmlns="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114780" y="0"/>
            <a:ext cx="602922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9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2867" y="1686560"/>
            <a:ext cx="537682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0753" y="4363403"/>
            <a:ext cx="3236357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7924800" y="390842"/>
            <a:ext cx="917973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48225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23/09/24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500" y="447188"/>
            <a:ext cx="7928999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500" y="2184402"/>
            <a:ext cx="7922464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636" y="6041363"/>
            <a:ext cx="648324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00969" y="6041363"/>
            <a:ext cx="100778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23/09/24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8749" y="5915889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542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3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27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ED48836-4A21-6AFF-334D-435DAD39D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456D5CF-B17B-76C3-3F0E-E91BAB107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BAB7FF-D449-1596-A28F-D5DD84A102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64F692-37A8-4F50-96C4-FFA6057D0C48}" type="datetimeFigureOut">
              <a:rPr lang="en-GB" smtClean="0"/>
              <a:t>23/09/24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CB56F0-8ED4-1257-CB85-1D4E086481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93B5EF-3DC9-CE61-2794-FBA4893AFC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CC9ACC-3605-4378-87DE-E534F172E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25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languagecentre/academic/enrolment/" TargetMode="External"/><Relationship Id="rId4" Type="http://schemas.openxmlformats.org/officeDocument/2006/relationships/hyperlink" Target="https://warwick.ac.uk/fac/arts/languagecentre/lifelonglearning/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languagecentre/academic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smlcoffice@warwick.ac.uk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modernlanguages/intranet/undergraduate/visitingstudents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livewarwickac.sharepoint.com/sites/EnglishforAcademicPurpose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go.warwick.ac.uk/mymai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2.warwick.ac.uk/services/its/servicessupport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2.warwick.ac.uk/services/student-support-services" TargetMode="External"/><Relationship Id="rId3" Type="http://schemas.openxmlformats.org/officeDocument/2006/relationships/hyperlink" Target="http://www.warwicksu.com/societies/nightline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studyabroad@warwick.ac.u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modernlanguages/academic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4.jpeg"/><Relationship Id="rId3" Type="http://schemas.openxmlformats.org/officeDocument/2006/relationships/hyperlink" Target="mailto:m.whiskin@warwick.ac.uk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0.jf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4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5.jpg"/><Relationship Id="rId3" Type="http://schemas.openxmlformats.org/officeDocument/2006/relationships/hyperlink" Target="mailto:m.whiskin@warwick.ac.uk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smlcoffice@warwick.ac.uk" TargetMode="External"/><Relationship Id="rId3" Type="http://schemas.openxmlformats.org/officeDocument/2006/relationships/hyperlink" Target="https://warwick.ac.uk/fac/arts/modernlanguages/intranet/undergraduate/visitingstudent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study/termdate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arwick.ac.uk/fac/arts/modernlanguages/intranet/undergraduate/visitingstudents/moduleselection" TargetMode="External"/><Relationship Id="rId3" Type="http://schemas.openxmlformats.org/officeDocument/2006/relationships/hyperlink" Target="https://warwick.ac.uk/fac/arts/modernlanguages/intranet/undergraduate/visitingstudents/module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971600" y="2996952"/>
            <a:ext cx="7056784" cy="1296144"/>
          </a:xfrm>
        </p:spPr>
        <p:txBody>
          <a:bodyPr/>
          <a:lstStyle/>
          <a:p>
            <a:r>
              <a:rPr lang="en-GB" altLang="en-US" dirty="0"/>
              <a:t>Welcome meeting for Visiting students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299592" y="4509120"/>
            <a:ext cx="6400800" cy="1327299"/>
          </a:xfrm>
        </p:spPr>
        <p:txBody>
          <a:bodyPr/>
          <a:lstStyle/>
          <a:p>
            <a:r>
              <a:rPr lang="en-GB" altLang="en-US" dirty="0"/>
              <a:t>School of Modern Languages and </a:t>
            </a:r>
            <a:r>
              <a:rPr lang="en-GB" altLang="en-US" dirty="0" smtClean="0"/>
              <a:t>Cultures (five sections)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067128" cy="508918"/>
          </a:xfrm>
        </p:spPr>
        <p:txBody>
          <a:bodyPr/>
          <a:lstStyle/>
          <a:p>
            <a:r>
              <a:rPr lang="en-GB" dirty="0"/>
              <a:t>Language Centre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hlinkClick r:id="rId2"/>
              </a:rPr>
              <a:t>Webpage for Language Centre academic modules</a:t>
            </a:r>
            <a:endParaRPr lang="en-GB" sz="2000" dirty="0"/>
          </a:p>
          <a:p>
            <a:pPr marL="0" indent="0">
              <a:buNone/>
            </a:pPr>
            <a:r>
              <a:rPr lang="en-GB" sz="2000" dirty="0">
                <a:hlinkClick r:id="rId3"/>
              </a:rPr>
              <a:t>How to enrol for Language Centre modules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400" dirty="0"/>
              <a:t>If you take an academic module for CATS, i.e. as part of your academic studies, enrolment opened at 12pm Friday </a:t>
            </a:r>
            <a:r>
              <a:rPr lang="en-GB" sz="2400" dirty="0" smtClean="0"/>
              <a:t>20 </a:t>
            </a:r>
            <a:r>
              <a:rPr lang="en-GB" sz="2400" dirty="0"/>
              <a:t>September. </a:t>
            </a:r>
          </a:p>
          <a:p>
            <a:r>
              <a:rPr lang="en-GB" sz="2400" dirty="0"/>
              <a:t>See </a:t>
            </a:r>
            <a:r>
              <a:rPr lang="en-GB" sz="2400" dirty="0">
                <a:hlinkClick r:id="rId4"/>
              </a:rPr>
              <a:t>here</a:t>
            </a:r>
            <a:r>
              <a:rPr lang="en-GB" sz="2400" dirty="0"/>
              <a:t> for information on language courses (called Lifelong Language Learning) that are not for CATS, i.e. an extra-curricular activity.</a:t>
            </a:r>
          </a:p>
        </p:txBody>
      </p:sp>
    </p:spTree>
    <p:extLst>
      <p:ext uri="{BB962C8B-B14F-4D97-AF65-F5344CB8AC3E}">
        <p14:creationId xmlns:p14="http://schemas.microsoft.com/office/powerpoint/2010/main" val="2915865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7139136" cy="648072"/>
          </a:xfrm>
        </p:spPr>
        <p:txBody>
          <a:bodyPr/>
          <a:lstStyle/>
          <a:p>
            <a:r>
              <a:rPr lang="en-GB" sz="3600" dirty="0"/>
              <a:t>Part-year student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Special Assessment methods are available for students who leave Warwick prior to the Summer Term or who do not complete a full academic year.  </a:t>
            </a:r>
          </a:p>
          <a:p>
            <a:r>
              <a:rPr lang="en-GB" sz="2400" dirty="0"/>
              <a:t>Special Assessment methods can consist of written exams, the submission of individual essays, or other types of tests, where appropriate. </a:t>
            </a:r>
          </a:p>
          <a:p>
            <a:r>
              <a:rPr lang="en-GB" sz="2400" dirty="0"/>
              <a:t>Please speak to </a:t>
            </a:r>
            <a:r>
              <a:rPr lang="en-GB" sz="2400" dirty="0">
                <a:hlinkClick r:id="rId2"/>
              </a:rPr>
              <a:t>smlcoffice@warwick.ac.uk</a:t>
            </a:r>
            <a:r>
              <a:rPr lang="en-GB" sz="2400" dirty="0"/>
              <a:t>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3987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92088"/>
          </a:xfrm>
        </p:spPr>
        <p:txBody>
          <a:bodyPr/>
          <a:lstStyle/>
          <a:p>
            <a:r>
              <a:rPr lang="en-GB" dirty="0"/>
              <a:t>Credits (CATS)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97152"/>
          </a:xfrm>
        </p:spPr>
        <p:txBody>
          <a:bodyPr/>
          <a:lstStyle/>
          <a:p>
            <a:endParaRPr lang="en-GB" sz="2000" dirty="0"/>
          </a:p>
          <a:p>
            <a:r>
              <a:rPr lang="en-GB" sz="2400" dirty="0"/>
              <a:t>Credit is given in CATS: one ECTS is equivalent to two Warwick CATS</a:t>
            </a:r>
          </a:p>
          <a:p>
            <a:r>
              <a:rPr lang="en-GB" sz="2400" dirty="0"/>
              <a:t>Full Year 100% of the total CATS credits workload = 120 CATS </a:t>
            </a:r>
          </a:p>
          <a:p>
            <a:r>
              <a:rPr lang="en-GB" sz="2400" dirty="0"/>
              <a:t>Full modules (full academic year) are normally 30 CATS (15 ECTS); </a:t>
            </a:r>
          </a:p>
          <a:p>
            <a:r>
              <a:rPr lang="en-GB" sz="2400" dirty="0"/>
              <a:t>Half modules (one term) are counted as 15 CATS (7.5 ECTS); </a:t>
            </a:r>
          </a:p>
          <a:p>
            <a:r>
              <a:rPr lang="en-GB" sz="2400" dirty="0"/>
              <a:t>Part-year students: the weighting used for a year-long module is normally 40% for Autumn Term, 40% for Spring Term and 20% for Summer term </a:t>
            </a:r>
          </a:p>
          <a:p>
            <a:endParaRPr lang="en-GB" sz="2400" dirty="0"/>
          </a:p>
          <a:p>
            <a:r>
              <a:rPr lang="en-GB" sz="2400" dirty="0"/>
              <a:t>The above information about module selection is available for you to consult on the </a:t>
            </a:r>
            <a:r>
              <a:rPr lang="en-GB" sz="2400" dirty="0">
                <a:hlinkClick r:id="rId2"/>
              </a:rPr>
              <a:t>Visiting Students webpage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85364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63488"/>
          </a:xfrm>
        </p:spPr>
        <p:txBody>
          <a:bodyPr/>
          <a:lstStyle/>
          <a:p>
            <a:r>
              <a:rPr lang="en-GB" dirty="0"/>
              <a:t>Language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/>
          <a:lstStyle/>
          <a:p>
            <a:r>
              <a:rPr lang="en-GB" sz="2400" dirty="0"/>
              <a:t>English language tuition is offered by Warwick Foundation Studies</a:t>
            </a:r>
          </a:p>
          <a:p>
            <a:r>
              <a:rPr lang="en-GB" sz="2400" dirty="0"/>
              <a:t>Full information can be found on </a:t>
            </a:r>
            <a:r>
              <a:rPr lang="en-GB" sz="2400" dirty="0">
                <a:hlinkClick r:id="rId2"/>
              </a:rPr>
              <a:t>this webpage</a:t>
            </a:r>
            <a:endParaRPr lang="en-GB" sz="2400" dirty="0"/>
          </a:p>
          <a:p>
            <a:r>
              <a:rPr lang="en-GB" sz="2400" dirty="0"/>
              <a:t>If you have any questions email </a:t>
            </a:r>
            <a:r>
              <a:rPr lang="en-GB" sz="2400" dirty="0" err="1"/>
              <a:t>insessional@warwick.ac.uk</a:t>
            </a:r>
            <a:endParaRPr lang="en-GB" sz="2400" dirty="0"/>
          </a:p>
          <a:p>
            <a:r>
              <a:rPr lang="en-GB" sz="2400" dirty="0"/>
              <a:t>Places are booked on courses on a 1st come 1st served basis.  These courses are not ‘for credit’, however informal recognition of this can be obtained.  </a:t>
            </a:r>
          </a:p>
          <a:p>
            <a:r>
              <a:rPr lang="en-GB" sz="2400" dirty="0"/>
              <a:t>Home institutions may then decide whether sessions can be credited in their system. </a:t>
            </a:r>
          </a:p>
        </p:txBody>
      </p:sp>
    </p:spTree>
    <p:extLst>
      <p:ext uri="{BB962C8B-B14F-4D97-AF65-F5344CB8AC3E}">
        <p14:creationId xmlns:p14="http://schemas.microsoft.com/office/powerpoint/2010/main" val="1956374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90000"/>
            </a:schemeClr>
          </a:solidFill>
        </p:spPr>
        <p:txBody>
          <a:bodyPr/>
          <a:lstStyle/>
          <a:p>
            <a:r>
              <a:rPr lang="en-GB" b="1" dirty="0"/>
              <a:t>IT @ Warwick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  <a:solidFill>
            <a:schemeClr val="bg1">
              <a:alpha val="9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Tabula – timetable, registration status, personal tutor information</a:t>
            </a:r>
          </a:p>
          <a:p>
            <a:r>
              <a:rPr lang="en-GB" dirty="0"/>
              <a:t>Moodle – teaching and learning resources, assessed work submission and feedback</a:t>
            </a:r>
          </a:p>
          <a:p>
            <a:r>
              <a:rPr lang="en-GB" dirty="0"/>
              <a:t>Software – available on managed computers and personal computers</a:t>
            </a:r>
          </a:p>
          <a:p>
            <a:r>
              <a:rPr lang="en-GB" dirty="0"/>
              <a:t>Central University Resources – remote access drive, help, advice and training </a:t>
            </a:r>
          </a:p>
        </p:txBody>
      </p:sp>
    </p:spTree>
    <p:extLst>
      <p:ext uri="{BB962C8B-B14F-4D97-AF65-F5344CB8AC3E}">
        <p14:creationId xmlns:p14="http://schemas.microsoft.com/office/powerpoint/2010/main" val="41452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326956" y="1434548"/>
            <a:ext cx="4382882" cy="1271360"/>
          </a:xfrm>
          <a:solidFill>
            <a:schemeClr val="bg1">
              <a:alpha val="7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GB" sz="3200" b="1" dirty="0"/>
              <a:t>Webmail</a:t>
            </a:r>
            <a:r>
              <a:rPr lang="en-GB" sz="3200" b="1" dirty="0">
                <a:hlinkClick r:id="rId2"/>
              </a:rPr>
              <a:t/>
            </a:r>
            <a:br>
              <a:rPr lang="en-GB" sz="3200" b="1" dirty="0">
                <a:hlinkClick r:id="rId2"/>
              </a:rPr>
            </a:br>
            <a:r>
              <a:rPr lang="en-GB" sz="2400" b="1" dirty="0">
                <a:hlinkClick r:id="rId2"/>
              </a:rPr>
              <a:t>http://go.warwick.ac.uk/mymail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305931" y="548679"/>
            <a:ext cx="69303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6600" dirty="0">
                <a:solidFill>
                  <a:prstClr val="black"/>
                </a:solidFill>
                <a:latin typeface="Calibri"/>
                <a:cs typeface="+mn-cs"/>
              </a:rPr>
              <a:t>E-mail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175" y="2924944"/>
            <a:ext cx="7650445" cy="34778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prstClr val="black"/>
                </a:solidFill>
                <a:latin typeface="Calibri"/>
                <a:cs typeface="+mn-cs"/>
              </a:rPr>
              <a:t>Synchronize to Phone / Tablet / Laptop / PC</a:t>
            </a:r>
          </a:p>
          <a:p>
            <a:pPr fontAlgn="auto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Follow instructions for software / app using settings below:</a:t>
            </a:r>
            <a:endParaRPr lang="en-US" b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Type of Account: 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Exchange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E-mail address: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IT services </a:t>
            </a:r>
            <a:r>
              <a:rPr lang="en-US" dirty="0" err="1">
                <a:solidFill>
                  <a:prstClr val="black"/>
                </a:solidFill>
                <a:latin typeface="Calibri"/>
                <a:cs typeface="+mn-cs"/>
              </a:rPr>
              <a:t>usercode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followed by @</a:t>
            </a:r>
            <a:r>
              <a:rPr lang="en-US" b="1" dirty="0">
                <a:solidFill>
                  <a:srgbClr val="00B050"/>
                </a:solidFill>
                <a:latin typeface="Calibri"/>
                <a:cs typeface="+mn-cs"/>
              </a:rPr>
              <a:t>live.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warwick.ac.uk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e.g. </a:t>
            </a:r>
            <a:r>
              <a:rPr lang="en-US" b="1" dirty="0">
                <a:solidFill>
                  <a:srgbClr val="00B050"/>
                </a:solidFill>
                <a:latin typeface="Calibri"/>
                <a:cs typeface="+mn-cs"/>
              </a:rPr>
              <a:t>u1234567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@live.warwick.ac.uk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Username: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Same as e-mail address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Password: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IT services account password</a:t>
            </a:r>
          </a:p>
        </p:txBody>
      </p:sp>
    </p:spTree>
    <p:extLst>
      <p:ext uri="{BB962C8B-B14F-4D97-AF65-F5344CB8AC3E}">
        <p14:creationId xmlns:p14="http://schemas.microsoft.com/office/powerpoint/2010/main" val="32563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2699792" y="252011"/>
            <a:ext cx="3189040" cy="1498178"/>
          </a:xfrm>
        </p:spPr>
        <p:txBody>
          <a:bodyPr>
            <a:noAutofit/>
          </a:bodyPr>
          <a:lstStyle/>
          <a:p>
            <a:r>
              <a:rPr lang="en-GB" sz="6600" b="1" dirty="0"/>
              <a:t>IT Help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395536" y="1338867"/>
            <a:ext cx="8748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solidFill>
                  <a:prstClr val="black"/>
                </a:solidFill>
                <a:latin typeface="Calibri"/>
                <a:cs typeface="+mn-cs"/>
                <a:hlinkClick r:id="rId2"/>
              </a:rPr>
              <a:t>http://www2.warwick.ac.uk/services/its/servicessupport/</a:t>
            </a:r>
            <a:r>
              <a:rPr lang="en-GB" sz="28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852936"/>
            <a:ext cx="5267325" cy="30289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842" y="2016669"/>
            <a:ext cx="4238625" cy="1409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258" y="3647129"/>
            <a:ext cx="4797423" cy="297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74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78017"/>
            <a:ext cx="7607188" cy="1498178"/>
          </a:xfrm>
        </p:spPr>
        <p:txBody>
          <a:bodyPr>
            <a:normAutofit/>
          </a:bodyPr>
          <a:lstStyle/>
          <a:p>
            <a:r>
              <a:rPr lang="en-GB" sz="4900" dirty="0"/>
              <a:t>H: Drive </a:t>
            </a:r>
            <a:r>
              <a:rPr lang="en-GB" sz="6600" dirty="0"/>
              <a:t/>
            </a:r>
            <a:br>
              <a:rPr lang="en-GB" sz="6600" dirty="0"/>
            </a:br>
            <a:r>
              <a:rPr lang="en-GB" sz="3600" dirty="0"/>
              <a:t>Access your files everywhere!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793820"/>
            <a:ext cx="8712968" cy="336337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On managed desktops  (e.g. library)</a:t>
            </a:r>
          </a:p>
          <a:p>
            <a:pPr marL="40005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Computer  H: Drive</a:t>
            </a:r>
          </a:p>
          <a:p>
            <a:r>
              <a:rPr lang="en-GB" dirty="0">
                <a:sym typeface="Wingdings" panose="05000000000000000000" pitchFamily="2" charset="2"/>
              </a:rPr>
              <a:t>Own computer</a:t>
            </a:r>
          </a:p>
          <a:p>
            <a:pPr marL="400050" lvl="1" indent="0">
              <a:buNone/>
            </a:pPr>
            <a:r>
              <a:rPr lang="en-GB" dirty="0">
                <a:sym typeface="Wingdings" panose="05000000000000000000" pitchFamily="2" charset="2"/>
              </a:rPr>
              <a:t>Use WebDAV: https://www2.warwick.ac.uk/services/its/servicessupport/datastorage/myfiles/myfiles-webdav</a:t>
            </a:r>
          </a:p>
          <a:p>
            <a:r>
              <a:rPr lang="en-GB" dirty="0">
                <a:sym typeface="Wingdings" panose="05000000000000000000" pitchFamily="2" charset="2"/>
              </a:rPr>
              <a:t>Web Browser </a:t>
            </a:r>
          </a:p>
          <a:p>
            <a:pPr marL="857250" lvl="1" indent="-457200">
              <a:buFont typeface="Wingdings" charset="2"/>
              <a:buChar char="à"/>
            </a:pPr>
            <a:r>
              <a:rPr lang="en-GB" dirty="0" err="1">
                <a:sym typeface="Wingdings" panose="05000000000000000000" pitchFamily="2" charset="2"/>
              </a:rPr>
              <a:t>myfiles.warwick.ac.uk</a:t>
            </a:r>
            <a:endParaRPr lang="en-GB" dirty="0">
              <a:sym typeface="Wingdings" panose="05000000000000000000" pitchFamily="2" charset="2"/>
            </a:endParaRPr>
          </a:p>
          <a:p>
            <a:pPr marL="857250" lvl="1" indent="-457200">
              <a:buFont typeface="Wingdings" charset="2"/>
              <a:buChar char="à"/>
            </a:pPr>
            <a:r>
              <a:rPr lang="en-US" u="sng" dirty="0"/>
              <a:t>http://www2.warwick.ac.uk/services/its/</a:t>
            </a:r>
            <a:r>
              <a:rPr lang="en-US" u="sng" dirty="0" err="1"/>
              <a:t>servicessupport</a:t>
            </a:r>
            <a:r>
              <a:rPr lang="en-US" u="sng" dirty="0"/>
              <a:t>/</a:t>
            </a:r>
            <a:r>
              <a:rPr lang="en-US" u="sng" dirty="0" err="1"/>
              <a:t>datastorage</a:t>
            </a:r>
            <a:r>
              <a:rPr lang="en-US" u="sng" dirty="0"/>
              <a:t>/</a:t>
            </a:r>
            <a:r>
              <a:rPr lang="en-US" u="sng" dirty="0" err="1"/>
              <a:t>myfiles</a:t>
            </a:r>
            <a:r>
              <a:rPr lang="en-US" u="sng" dirty="0"/>
              <a:t>/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5087492"/>
            <a:ext cx="2664296" cy="14855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661711"/>
            <a:ext cx="3096344" cy="210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02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support and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the first instance, contact your personal tutor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hlinkClick r:id="rId2"/>
              </a:rPr>
              <a:t>Student Support Services at Warwick </a:t>
            </a:r>
            <a:r>
              <a:rPr lang="en-GB" dirty="0"/>
              <a:t>include the Counselling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hlinkClick r:id="rId3"/>
              </a:rPr>
              <a:t>Nightline</a:t>
            </a:r>
            <a:r>
              <a:rPr lang="en-GB" dirty="0"/>
              <a:t>—24hrs confidential support for students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931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Financial 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Your home university’s International Office or Exchange Office can provide support for home university bureaucracy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Financial, Visa and Erasmus Plus queries at Warwick—contact Study Abroad team at Warwick: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studyabroad@warwick.ac.uk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404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" y="845840"/>
            <a:ext cx="8229600" cy="1143000"/>
          </a:xfrm>
        </p:spPr>
        <p:txBody>
          <a:bodyPr/>
          <a:lstStyle/>
          <a:p>
            <a:r>
              <a:rPr lang="en-GB" dirty="0"/>
              <a:t>Who is who in the School?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920880" cy="4454212"/>
          </a:xfrm>
        </p:spPr>
        <p:txBody>
          <a:bodyPr/>
          <a:lstStyle/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Dr Philippe Le Goff—Director of Incoming Visiting Students</a:t>
            </a:r>
          </a:p>
          <a:p>
            <a:endParaRPr lang="en-GB" sz="2400" dirty="0"/>
          </a:p>
          <a:p>
            <a:r>
              <a:rPr lang="en-GB" sz="2400" dirty="0"/>
              <a:t>Contact SMLC staff via email. See </a:t>
            </a:r>
            <a:r>
              <a:rPr lang="en-GB" sz="2400" dirty="0" smtClean="0">
                <a:hlinkClick r:id="rId2"/>
              </a:rPr>
              <a:t>here</a:t>
            </a:r>
            <a:r>
              <a:rPr lang="en-GB" sz="2400" dirty="0" smtClean="0"/>
              <a:t> </a:t>
            </a:r>
            <a:r>
              <a:rPr lang="en-GB" sz="2400" dirty="0"/>
              <a:t>for a list of academic staff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5494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 new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Students’ Union has over 250 student-run societies.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Part of the British university experience. A good way to meet people.</a:t>
            </a:r>
          </a:p>
          <a:p>
            <a:pPr marL="0" indent="0">
              <a:buNone/>
            </a:pPr>
            <a:r>
              <a:rPr lang="en-GB" dirty="0"/>
              <a:t>Language societies:</a:t>
            </a:r>
          </a:p>
          <a:p>
            <a:r>
              <a:rPr lang="en-GB" dirty="0"/>
              <a:t>French society</a:t>
            </a:r>
          </a:p>
          <a:p>
            <a:r>
              <a:rPr lang="en-GB" dirty="0"/>
              <a:t>German society</a:t>
            </a:r>
          </a:p>
          <a:p>
            <a:r>
              <a:rPr lang="en-GB" dirty="0"/>
              <a:t>Hispanic society</a:t>
            </a:r>
          </a:p>
          <a:p>
            <a:r>
              <a:rPr lang="en-GB" dirty="0"/>
              <a:t>Italian society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353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F7D26C8-96ED-46E3-BD94-C1608C54C3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3">
            <a:extLst>
              <a:ext uri="{FF2B5EF4-FFF2-40B4-BE49-F238E27FC236}">
                <a16:creationId xmlns:a16="http://schemas.microsoft.com/office/drawing/2014/main" xmlns="" id="{13EEA0A9-F720-41ED-8EBA-2A10A664FD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3477754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xmlns="" id="{7BA705D7-642F-D44C-B7E6-F0A43626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1" y="447188"/>
            <a:ext cx="2559813" cy="1559412"/>
          </a:xfrm>
        </p:spPr>
        <p:txBody>
          <a:bodyPr>
            <a:normAutofit/>
          </a:bodyPr>
          <a:lstStyle/>
          <a:p>
            <a:r>
              <a:rPr lang="fr-FR" sz="3200"/>
              <a:t>SSLC -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xmlns="" id="{0B185BA8-BCE7-40DA-B6CC-BE38AC3BB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035" y="2413000"/>
            <a:ext cx="2553279" cy="3632200"/>
          </a:xfrm>
        </p:spPr>
        <p:txBody>
          <a:bodyPr>
            <a:normAutofit/>
          </a:bodyPr>
          <a:lstStyle/>
          <a:p>
            <a:r>
              <a:rPr lang="en-US" sz="1600" dirty="0"/>
              <a:t>What it’s about</a:t>
            </a:r>
          </a:p>
          <a:p>
            <a:r>
              <a:rPr lang="en-US" sz="1600" dirty="0"/>
              <a:t>What it can do for you</a:t>
            </a:r>
          </a:p>
          <a:p>
            <a:r>
              <a:rPr lang="en-US" sz="1600" dirty="0"/>
              <a:t>Role of the SSLC rep</a:t>
            </a:r>
          </a:p>
          <a:p>
            <a:r>
              <a:rPr lang="en-US" sz="1600" dirty="0"/>
              <a:t>How to take part</a:t>
            </a:r>
          </a:p>
          <a:p>
            <a:endParaRPr lang="en-US" sz="1600" dirty="0"/>
          </a:p>
        </p:txBody>
      </p:sp>
      <p:sp>
        <p:nvSpPr>
          <p:cNvPr id="24" name="Rounded Rectangle 17">
            <a:extLst>
              <a:ext uri="{FF2B5EF4-FFF2-40B4-BE49-F238E27FC236}">
                <a16:creationId xmlns:a16="http://schemas.microsoft.com/office/drawing/2014/main" xmlns="" id="{03B27569-6089-4DC0-93E0-F3F6E1E93C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959209" y="958640"/>
            <a:ext cx="4702193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6">
            <a:extLst>
              <a:ext uri="{FF2B5EF4-FFF2-40B4-BE49-F238E27FC236}">
                <a16:creationId xmlns:a16="http://schemas.microsoft.com/office/drawing/2014/main" xmlns="" id="{7B719A59-BA8C-BF4E-8337-239714B3C3C2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3" r="6005" b="2"/>
          <a:stretch/>
        </p:blipFill>
        <p:spPr>
          <a:xfrm>
            <a:off x="4202780" y="1258530"/>
            <a:ext cx="4229140" cy="433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493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DA9A1ACB-4ECA-4EAE-AEAB-CE9C8C01EE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AA2C6295-F9C8-A24E-BD7B-BB7AFC22B9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8721" r="-2" b="3859"/>
          <a:stretch/>
        </p:blipFill>
        <p:spPr>
          <a:xfrm>
            <a:off x="15" y="11"/>
            <a:ext cx="9143985" cy="6857989"/>
          </a:xfrm>
          <a:prstGeom prst="rect">
            <a:avLst/>
          </a:prstGeom>
        </p:spPr>
      </p:pic>
      <p:sp>
        <p:nvSpPr>
          <p:cNvPr id="13" name="Freeform 6">
            <a:extLst>
              <a:ext uri="{FF2B5EF4-FFF2-40B4-BE49-F238E27FC236}">
                <a16:creationId xmlns:a16="http://schemas.microsoft.com/office/drawing/2014/main" xmlns="" id="{28F489B8-B6E6-485E-9CB6-3C90A4D841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055173" y="336390"/>
            <a:ext cx="4749312" cy="5838454"/>
          </a:xfrm>
          <a:custGeom>
            <a:avLst/>
            <a:gdLst/>
            <a:ahLst/>
            <a:cxnLst/>
            <a:rect l="l" t="t" r="r" b="b"/>
            <a:pathLst>
              <a:path w="6332416" h="5838454">
                <a:moveTo>
                  <a:pt x="63624" y="0"/>
                </a:moveTo>
                <a:lnTo>
                  <a:pt x="82337" y="0"/>
                </a:lnTo>
                <a:lnTo>
                  <a:pt x="6250080" y="0"/>
                </a:lnTo>
                <a:lnTo>
                  <a:pt x="6268793" y="0"/>
                </a:lnTo>
                <a:lnTo>
                  <a:pt x="6283763" y="5614"/>
                </a:lnTo>
                <a:lnTo>
                  <a:pt x="6294991" y="11228"/>
                </a:lnTo>
                <a:lnTo>
                  <a:pt x="6309961" y="16842"/>
                </a:lnTo>
                <a:lnTo>
                  <a:pt x="6317446" y="28069"/>
                </a:lnTo>
                <a:lnTo>
                  <a:pt x="6324931" y="36490"/>
                </a:lnTo>
                <a:lnTo>
                  <a:pt x="6332416" y="47718"/>
                </a:lnTo>
                <a:lnTo>
                  <a:pt x="6332416" y="61752"/>
                </a:lnTo>
                <a:lnTo>
                  <a:pt x="6332416" y="2646984"/>
                </a:lnTo>
                <a:lnTo>
                  <a:pt x="6332416" y="2661018"/>
                </a:lnTo>
                <a:lnTo>
                  <a:pt x="6332416" y="2913585"/>
                </a:lnTo>
                <a:lnTo>
                  <a:pt x="6332416" y="2927620"/>
                </a:lnTo>
                <a:lnTo>
                  <a:pt x="6332416" y="5512851"/>
                </a:lnTo>
                <a:lnTo>
                  <a:pt x="6332416" y="5526886"/>
                </a:lnTo>
                <a:lnTo>
                  <a:pt x="6324931" y="5538114"/>
                </a:lnTo>
                <a:lnTo>
                  <a:pt x="6317446" y="5546534"/>
                </a:lnTo>
                <a:lnTo>
                  <a:pt x="6309961" y="5557762"/>
                </a:lnTo>
                <a:lnTo>
                  <a:pt x="6294991" y="5563376"/>
                </a:lnTo>
                <a:lnTo>
                  <a:pt x="6283763" y="5568990"/>
                </a:lnTo>
                <a:lnTo>
                  <a:pt x="6268793" y="5574604"/>
                </a:lnTo>
                <a:lnTo>
                  <a:pt x="6250080" y="5574604"/>
                </a:lnTo>
                <a:lnTo>
                  <a:pt x="1657955" y="5574604"/>
                </a:lnTo>
                <a:lnTo>
                  <a:pt x="1328610" y="5821613"/>
                </a:lnTo>
                <a:lnTo>
                  <a:pt x="1317382" y="5827227"/>
                </a:lnTo>
                <a:lnTo>
                  <a:pt x="1302412" y="5832840"/>
                </a:lnTo>
                <a:lnTo>
                  <a:pt x="1287442" y="5838454"/>
                </a:lnTo>
                <a:lnTo>
                  <a:pt x="1272472" y="5838454"/>
                </a:lnTo>
                <a:lnTo>
                  <a:pt x="1257501" y="5838454"/>
                </a:lnTo>
                <a:lnTo>
                  <a:pt x="1242531" y="5832840"/>
                </a:lnTo>
                <a:lnTo>
                  <a:pt x="1227561" y="5827227"/>
                </a:lnTo>
                <a:lnTo>
                  <a:pt x="1216333" y="5821613"/>
                </a:lnTo>
                <a:lnTo>
                  <a:pt x="886988" y="5574604"/>
                </a:lnTo>
                <a:lnTo>
                  <a:pt x="82337" y="5574604"/>
                </a:lnTo>
                <a:lnTo>
                  <a:pt x="63624" y="5574604"/>
                </a:lnTo>
                <a:lnTo>
                  <a:pt x="48654" y="5568990"/>
                </a:lnTo>
                <a:lnTo>
                  <a:pt x="37426" y="5563376"/>
                </a:lnTo>
                <a:lnTo>
                  <a:pt x="22456" y="5557762"/>
                </a:lnTo>
                <a:lnTo>
                  <a:pt x="14971" y="5546534"/>
                </a:lnTo>
                <a:lnTo>
                  <a:pt x="7485" y="5538114"/>
                </a:lnTo>
                <a:lnTo>
                  <a:pt x="0" y="5526886"/>
                </a:lnTo>
                <a:lnTo>
                  <a:pt x="0" y="5512851"/>
                </a:lnTo>
                <a:lnTo>
                  <a:pt x="0" y="2927620"/>
                </a:lnTo>
                <a:lnTo>
                  <a:pt x="0" y="2913585"/>
                </a:lnTo>
                <a:lnTo>
                  <a:pt x="0" y="2661018"/>
                </a:lnTo>
                <a:lnTo>
                  <a:pt x="0" y="2646984"/>
                </a:lnTo>
                <a:lnTo>
                  <a:pt x="0" y="61752"/>
                </a:lnTo>
                <a:lnTo>
                  <a:pt x="0" y="47718"/>
                </a:lnTo>
                <a:lnTo>
                  <a:pt x="7485" y="36490"/>
                </a:lnTo>
                <a:lnTo>
                  <a:pt x="14971" y="28069"/>
                </a:lnTo>
                <a:lnTo>
                  <a:pt x="22456" y="16842"/>
                </a:lnTo>
                <a:lnTo>
                  <a:pt x="37426" y="11228"/>
                </a:lnTo>
                <a:lnTo>
                  <a:pt x="48654" y="5614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2633BF8E-19DC-D947-824B-F728C4DBF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01" y="651933"/>
            <a:ext cx="4279899" cy="13546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What it’s about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DA73C1B-540D-7244-8CB1-3269ED5AD8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92601" y="2116668"/>
            <a:ext cx="4279900" cy="34967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1" dirty="0"/>
              <a:t>SSLC = student staff liaison committee</a:t>
            </a:r>
          </a:p>
          <a:p>
            <a:r>
              <a:rPr lang="en-US" sz="2400" b="1" dirty="0"/>
              <a:t>Dialogue between students and staff</a:t>
            </a:r>
          </a:p>
          <a:p>
            <a:r>
              <a:rPr lang="en-US" sz="2400" b="1" dirty="0"/>
              <a:t>A way for students to have their say on their educational experience at Warwick</a:t>
            </a:r>
          </a:p>
        </p:txBody>
      </p:sp>
    </p:spTree>
    <p:extLst>
      <p:ext uri="{BB962C8B-B14F-4D97-AF65-F5344CB8AC3E}">
        <p14:creationId xmlns:p14="http://schemas.microsoft.com/office/powerpoint/2010/main" val="5453265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DA9A1ACB-4ECA-4EAE-AEAB-CE9C8C01EE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5940F547-7206-4401-94FB-F8421915D8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B6BBC39B-E4BC-CC43-A505-7AE6704C28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40000"/>
          </a:blip>
          <a:srcRect r="-2" b="15086"/>
          <a:stretch/>
        </p:blipFill>
        <p:spPr>
          <a:xfrm>
            <a:off x="15" y="10"/>
            <a:ext cx="9143985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49582DB2-D90A-D048-A63D-C9E5B0D4A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0" y="447188"/>
            <a:ext cx="7928999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What it can do for you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1C17ADB-E53D-1F49-A1E9-95408162B3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4034" y="2222287"/>
            <a:ext cx="7915931" cy="363651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dirty="0"/>
              <a:t>If you have a student representing you on the SSLC, you can raise an issue with your rep who will discuss it at the meeting and then report back</a:t>
            </a:r>
          </a:p>
          <a:p>
            <a:r>
              <a:rPr lang="en-US" sz="2800" b="1" dirty="0"/>
              <a:t>Issues discussed: teaching, assessment, resources, student support, careers development…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28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53576798-7F98-4C7F-B6C7-6D41B5A7E9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19697EB8-D837-8E4D-9F6C-C2B9B2139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0" y="447188"/>
            <a:ext cx="7928999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Role of the SSLC rep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E1602B4F-CC4A-7D4F-926E-FCA2C1D475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4035" y="2413000"/>
            <a:ext cx="2876687" cy="3632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/>
              <a:t>Collect views from the student group you represent and discuss these at SSLC meetings</a:t>
            </a:r>
          </a:p>
          <a:p>
            <a:r>
              <a:rPr lang="en-US" sz="1600"/>
              <a:t>Attend the online SSLC meetings (around 5 a year)</a:t>
            </a:r>
          </a:p>
          <a:p>
            <a:r>
              <a:rPr lang="en-US" sz="1600"/>
              <a:t>Report back decisions taken at the SSLC meetings</a:t>
            </a:r>
          </a:p>
          <a:p>
            <a:r>
              <a:rPr lang="en-US" sz="1600"/>
              <a:t>Advantages for the rep: bring about change, get to know fellow students and work with staff, something interesting on the CV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A2606D97-BF1F-6E43-9E20-5AD8FAA012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85779" y="2413000"/>
            <a:ext cx="4389230" cy="3716338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55657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DA9A1ACB-4ECA-4EAE-AEAB-CE9C8C01EE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5BE2095D-A422-1E47-ADE5-2543233077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10141" r="-2" b="14752"/>
          <a:stretch/>
        </p:blipFill>
        <p:spPr>
          <a:xfrm>
            <a:off x="15" y="11"/>
            <a:ext cx="9143985" cy="6857989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:a16="http://schemas.microsoft.com/office/drawing/2014/main" xmlns="" id="{72319FFA-0E4F-4E0B-BEBA-A9DD4B41AA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" y="0"/>
            <a:ext cx="4864100" cy="6858000"/>
          </a:xfrm>
          <a:custGeom>
            <a:avLst/>
            <a:gdLst>
              <a:gd name="connsiteX0" fmla="*/ 0 w 6485467"/>
              <a:gd name="connsiteY0" fmla="*/ 0 h 6858000"/>
              <a:gd name="connsiteX1" fmla="*/ 6485467 w 6485467"/>
              <a:gd name="connsiteY1" fmla="*/ 0 h 6858000"/>
              <a:gd name="connsiteX2" fmla="*/ 6485467 w 6485467"/>
              <a:gd name="connsiteY2" fmla="*/ 1900238 h 6858000"/>
              <a:gd name="connsiteX3" fmla="*/ 6115051 w 6485467"/>
              <a:gd name="connsiteY3" fmla="*/ 2178050 h 6858000"/>
              <a:gd name="connsiteX4" fmla="*/ 6110817 w 6485467"/>
              <a:gd name="connsiteY4" fmla="*/ 2184400 h 6858000"/>
              <a:gd name="connsiteX5" fmla="*/ 6104467 w 6485467"/>
              <a:gd name="connsiteY5" fmla="*/ 2193925 h 6858000"/>
              <a:gd name="connsiteX6" fmla="*/ 6098117 w 6485467"/>
              <a:gd name="connsiteY6" fmla="*/ 2201863 h 6858000"/>
              <a:gd name="connsiteX7" fmla="*/ 6098117 w 6485467"/>
              <a:gd name="connsiteY7" fmla="*/ 2211388 h 6858000"/>
              <a:gd name="connsiteX8" fmla="*/ 6098117 w 6485467"/>
              <a:gd name="connsiteY8" fmla="*/ 2220913 h 6858000"/>
              <a:gd name="connsiteX9" fmla="*/ 6104467 w 6485467"/>
              <a:gd name="connsiteY9" fmla="*/ 2228850 h 6858000"/>
              <a:gd name="connsiteX10" fmla="*/ 6110817 w 6485467"/>
              <a:gd name="connsiteY10" fmla="*/ 2238375 h 6858000"/>
              <a:gd name="connsiteX11" fmla="*/ 6115051 w 6485467"/>
              <a:gd name="connsiteY11" fmla="*/ 2244725 h 6858000"/>
              <a:gd name="connsiteX12" fmla="*/ 6485467 w 6485467"/>
              <a:gd name="connsiteY12" fmla="*/ 2522538 h 6858000"/>
              <a:gd name="connsiteX13" fmla="*/ 6485467 w 6485467"/>
              <a:gd name="connsiteY13" fmla="*/ 6858000 h 6858000"/>
              <a:gd name="connsiteX14" fmla="*/ 0 w 6485467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85467" h="6858000">
                <a:moveTo>
                  <a:pt x="0" y="0"/>
                </a:moveTo>
                <a:lnTo>
                  <a:pt x="6485467" y="0"/>
                </a:lnTo>
                <a:lnTo>
                  <a:pt x="6485467" y="1900238"/>
                </a:lnTo>
                <a:lnTo>
                  <a:pt x="6115051" y="2178050"/>
                </a:lnTo>
                <a:lnTo>
                  <a:pt x="6110817" y="2184400"/>
                </a:lnTo>
                <a:lnTo>
                  <a:pt x="6104467" y="2193925"/>
                </a:lnTo>
                <a:lnTo>
                  <a:pt x="6098117" y="2201863"/>
                </a:lnTo>
                <a:lnTo>
                  <a:pt x="6098117" y="2211388"/>
                </a:lnTo>
                <a:lnTo>
                  <a:pt x="6098117" y="2220913"/>
                </a:lnTo>
                <a:lnTo>
                  <a:pt x="6104467" y="2228850"/>
                </a:lnTo>
                <a:lnTo>
                  <a:pt x="6110817" y="2238375"/>
                </a:lnTo>
                <a:lnTo>
                  <a:pt x="6115051" y="2244725"/>
                </a:lnTo>
                <a:lnTo>
                  <a:pt x="6485467" y="2522538"/>
                </a:lnTo>
                <a:lnTo>
                  <a:pt x="648546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7BEDC0F8-7CA3-244F-9519-70E1BC04F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0" y="447188"/>
            <a:ext cx="3697800" cy="15594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How to take part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B28C633-6066-0548-8E44-1DA852382F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537" y="2413000"/>
            <a:ext cx="3909764" cy="3632200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n-US" dirty="0"/>
              <a:t>Interested in becoming a rep and representing all the incoming visiting students? Contact Margaux Whiskin </a:t>
            </a:r>
            <a:r>
              <a:rPr lang="en-US" dirty="0">
                <a:hlinkClick r:id="rId3"/>
              </a:rPr>
              <a:t>m.whiskin@warwick.ac.uk</a:t>
            </a:r>
            <a:r>
              <a:rPr lang="en-US" dirty="0"/>
              <a:t> </a:t>
            </a:r>
            <a:r>
              <a:rPr lang="en-US" b="1" dirty="0"/>
              <a:t>by Friday 18 October, 5pm (week 3)</a:t>
            </a:r>
          </a:p>
        </p:txBody>
      </p:sp>
    </p:spTree>
    <p:extLst>
      <p:ext uri="{BB962C8B-B14F-4D97-AF65-F5344CB8AC3E}">
        <p14:creationId xmlns:p14="http://schemas.microsoft.com/office/powerpoint/2010/main" val="2319766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70FFA424-278D-4545-90BA-07151469E5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854869"/>
            <a:ext cx="9144000" cy="3902869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135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DEB2FC-43BD-D2EF-B4E1-546D491C5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1" y="1336573"/>
            <a:ext cx="3721151" cy="2835826"/>
          </a:xfrm>
        </p:spPr>
        <p:txBody>
          <a:bodyPr vert="horz" lIns="68580" tIns="34290" rIns="68580" bIns="34290" rtlCol="0" anchor="b">
            <a:normAutofit fontScale="90000"/>
          </a:bodyPr>
          <a:lstStyle/>
          <a:p>
            <a:r>
              <a:rPr lang="en-US" sz="4050" dirty="0"/>
              <a:t>UNITU</a:t>
            </a:r>
            <a:br>
              <a:rPr lang="en-US" sz="4050" dirty="0"/>
            </a:br>
            <a:r>
              <a:rPr lang="en-US" sz="4050" dirty="0"/>
              <a:t>YOUR STUDENT-VOICE</a:t>
            </a:r>
            <a:br>
              <a:rPr lang="en-US" sz="4050" dirty="0"/>
            </a:br>
            <a:r>
              <a:rPr lang="en-US" sz="4050" dirty="0"/>
              <a:t>PLATFORM</a:t>
            </a:r>
          </a:p>
        </p:txBody>
      </p:sp>
      <p:pic>
        <p:nvPicPr>
          <p:cNvPr id="6" name="Content Placeholder 5" descr="A screenshot of a chat&#10;&#10;Description automatically generated">
            <a:extLst>
              <a:ext uri="{FF2B5EF4-FFF2-40B4-BE49-F238E27FC236}">
                <a16:creationId xmlns:a16="http://schemas.microsoft.com/office/drawing/2014/main" xmlns="" id="{1BB8BDC2-E7CE-7E5E-E13D-82478B3F4B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81"/>
          <a:stretch/>
        </p:blipFill>
        <p:spPr>
          <a:xfrm>
            <a:off x="4575687" y="3429001"/>
            <a:ext cx="4568313" cy="2571749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5" name="Content Placeholder 4" descr="A hand holding a phone&#10;&#10;Description automatically generated">
            <a:extLst>
              <a:ext uri="{FF2B5EF4-FFF2-40B4-BE49-F238E27FC236}">
                <a16:creationId xmlns:a16="http://schemas.microsoft.com/office/drawing/2014/main" xmlns="" id="{D7FAAF29-1F12-C29E-28EB-E301B76463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80"/>
          <a:stretch/>
        </p:blipFill>
        <p:spPr>
          <a:xfrm>
            <a:off x="4575687" y="857258"/>
            <a:ext cx="4568313" cy="257174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137961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74A22A-5322-FFA2-904F-3CCB79985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1" y="1336573"/>
            <a:ext cx="3721151" cy="2835826"/>
          </a:xfr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en-US" sz="4050" dirty="0"/>
              <a:t>UNITU</a:t>
            </a:r>
            <a:br>
              <a:rPr lang="en-US" sz="4050" dirty="0"/>
            </a:br>
            <a:r>
              <a:rPr lang="en-US" sz="4050" dirty="0"/>
              <a:t>YOUR SPACE – OWN IT!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7F9099C2-CD38-F9B9-42B0-7349FE861A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81"/>
          <a:stretch/>
        </p:blipFill>
        <p:spPr>
          <a:xfrm>
            <a:off x="4575687" y="3429001"/>
            <a:ext cx="4568313" cy="2571749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35526C4B-53EF-0252-32FA-67DE4AD359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80"/>
          <a:stretch/>
        </p:blipFill>
        <p:spPr>
          <a:xfrm>
            <a:off x="4575687" y="857258"/>
            <a:ext cx="4568313" cy="257174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31928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36EE04-6A63-622A-5889-A06DFD244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UNITU, YOUR STUDENT-VOICE PLATFORM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BDCE1E45-5658-6A93-D51F-B337F0E4B7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4363" y="2794918"/>
            <a:ext cx="3888581" cy="218732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1B5A12-14B8-7700-5BDB-27BD8278C32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Use </a:t>
            </a:r>
            <a:r>
              <a:rPr lang="en-GB" dirty="0" err="1"/>
              <a:t>Unitu</a:t>
            </a:r>
            <a:r>
              <a:rPr lang="en-GB" dirty="0"/>
              <a:t> to contact your rep</a:t>
            </a:r>
          </a:p>
          <a:p>
            <a:r>
              <a:rPr lang="en-GB" dirty="0"/>
              <a:t>To take part in discussions</a:t>
            </a:r>
          </a:p>
          <a:p>
            <a:r>
              <a:rPr lang="en-GB" dirty="0"/>
              <a:t>To see how student feedback has been acted upon</a:t>
            </a:r>
          </a:p>
        </p:txBody>
      </p:sp>
    </p:spTree>
    <p:extLst>
      <p:ext uri="{BB962C8B-B14F-4D97-AF65-F5344CB8AC3E}">
        <p14:creationId xmlns:p14="http://schemas.microsoft.com/office/powerpoint/2010/main" val="654797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group of people sitting in a circle&#10;&#10;Description automatically generated">
            <a:extLst>
              <a:ext uri="{FF2B5EF4-FFF2-40B4-BE49-F238E27FC236}">
                <a16:creationId xmlns:a16="http://schemas.microsoft.com/office/drawing/2014/main" xmlns="" id="{1A13BA16-2A06-46BD-3714-ADA529632FA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6" b="7346"/>
          <a:stretch>
            <a:fillRect/>
          </a:stretch>
        </p:blipFill>
        <p:spPr/>
      </p:pic>
      <p:pic>
        <p:nvPicPr>
          <p:cNvPr id="5" name="Picture 4" descr="A qr code on a white background&#10;&#10;Description automatically generated">
            <a:extLst>
              <a:ext uri="{FF2B5EF4-FFF2-40B4-BE49-F238E27FC236}">
                <a16:creationId xmlns:a16="http://schemas.microsoft.com/office/drawing/2014/main" xmlns="" id="{9C3AA5F6-FFCE-A444-2423-68A09E1C3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811" y="3432027"/>
            <a:ext cx="2134145" cy="2149761"/>
          </a:xfrm>
          <a:prstGeom prst="rect">
            <a:avLst/>
          </a:prstGeom>
        </p:spPr>
      </p:pic>
      <p:pic>
        <p:nvPicPr>
          <p:cNvPr id="1032" name="Picture 8" descr="Home - Unitu">
            <a:extLst>
              <a:ext uri="{FF2B5EF4-FFF2-40B4-BE49-F238E27FC236}">
                <a16:creationId xmlns:a16="http://schemas.microsoft.com/office/drawing/2014/main" xmlns="" id="{A99B86A2-A675-7702-9A67-94B0CEA58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32" y="1993544"/>
            <a:ext cx="334327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7036358-49F9-8A93-C158-B0C6CD939B64}"/>
              </a:ext>
            </a:extLst>
          </p:cNvPr>
          <p:cNvSpPr txBox="1"/>
          <p:nvPr/>
        </p:nvSpPr>
        <p:spPr>
          <a:xfrm>
            <a:off x="491987" y="3005611"/>
            <a:ext cx="33432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350" dirty="0">
                <a:solidFill>
                  <a:prstClr val="black"/>
                </a:solidFill>
                <a:latin typeface="Aptos" panose="02110004020202020204"/>
                <a:cs typeface="+mn-cs"/>
              </a:rPr>
              <a:t>https://warwick.unitu.co.uk/Account/Login</a:t>
            </a:r>
          </a:p>
        </p:txBody>
      </p:sp>
    </p:spTree>
    <p:extLst>
      <p:ext uri="{BB962C8B-B14F-4D97-AF65-F5344CB8AC3E}">
        <p14:creationId xmlns:p14="http://schemas.microsoft.com/office/powerpoint/2010/main" val="281775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Personal Tutor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The role of the Personal Tutor is pastoral and academic </a:t>
            </a:r>
          </a:p>
          <a:p>
            <a:r>
              <a:rPr lang="en-GB" sz="2800" dirty="0"/>
              <a:t>Personal tutors and all academics have dedicated advice and feedback hours—check their webpages for details</a:t>
            </a:r>
          </a:p>
          <a:p>
            <a:r>
              <a:rPr lang="en-GB" sz="2800" dirty="0"/>
              <a:t>They are your first point of contact for any pastoral issues</a:t>
            </a:r>
          </a:p>
        </p:txBody>
      </p:sp>
    </p:spTree>
    <p:extLst>
      <p:ext uri="{BB962C8B-B14F-4D97-AF65-F5344CB8AC3E}">
        <p14:creationId xmlns:p14="http://schemas.microsoft.com/office/powerpoint/2010/main" val="10469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C3694A3F-1BD6-F443-9753-7E87CEB9D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333"/>
          <a:stretch/>
        </p:blipFill>
        <p:spPr>
          <a:xfrm>
            <a:off x="15" y="10"/>
            <a:ext cx="9143985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87CC2527-562A-4F69-B487-4371E5B243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>
            <a:off x="5616466" y="2277614"/>
            <a:ext cx="3527534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F2FBAC49-0AE8-5943-AE7E-ABC27A0A0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516" y="3231931"/>
            <a:ext cx="2889031" cy="18340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000" dirty="0"/>
              <a:t>Find your Language Buddy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BCDAEC91-5BCE-4B55-9CC0-43EF94CB73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110248" y="5123793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489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4ADFEDB-B740-DE49-B901-8133E8E59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803326"/>
            <a:ext cx="3985902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/>
              <a:t>What it’s about…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EA7C8CEA-C94D-D94B-A76D-F603F32B3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1" y="2279018"/>
            <a:ext cx="3985907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/>
              <a:t>Interested in meeting other students in the School of Modern Languages and Cultures?</a:t>
            </a:r>
          </a:p>
          <a:p>
            <a:r>
              <a:rPr lang="en-US" sz="1800" dirty="0"/>
              <a:t>Do you want an opportunity to </a:t>
            </a:r>
            <a:r>
              <a:rPr lang="en-US" sz="1800" dirty="0" err="1"/>
              <a:t>practise</a:t>
            </a:r>
            <a:r>
              <a:rPr lang="en-US" sz="1800" dirty="0"/>
              <a:t> your English outside of the classroom?</a:t>
            </a:r>
          </a:p>
          <a:p>
            <a:r>
              <a:rPr lang="en-US" sz="1800" dirty="0"/>
              <a:t>Would you be happy, in exchange, to give a student the opportunity to </a:t>
            </a:r>
            <a:r>
              <a:rPr lang="en-US" sz="1800" dirty="0" err="1"/>
              <a:t>practise</a:t>
            </a:r>
            <a:r>
              <a:rPr lang="en-US" sz="1800" dirty="0"/>
              <a:t> French/Spanish/Italian/German?</a:t>
            </a:r>
          </a:p>
        </p:txBody>
      </p:sp>
      <p:sp>
        <p:nvSpPr>
          <p:cNvPr id="13" name="Freeform: Shape 10">
            <a:extLst>
              <a:ext uri="{FF2B5EF4-FFF2-40B4-BE49-F238E27FC236}">
                <a16:creationId xmlns:a16="http://schemas.microsoft.com/office/drawing/2014/main" xmlns="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4937085" y="-2008"/>
            <a:ext cx="4206915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E0304B27-701E-754D-BEF5-039D85AA09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9021" r="13616" b="-1"/>
          <a:stretch/>
        </p:blipFill>
        <p:spPr>
          <a:xfrm>
            <a:off x="5062606" y="-2"/>
            <a:ext cx="4081394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26984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71EC30A6-58B9-634B-83E7-2EDB0B834A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4421" b="5580"/>
          <a:stretch/>
        </p:blipFill>
        <p:spPr>
          <a:xfrm>
            <a:off x="-1" y="10"/>
            <a:ext cx="9144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6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A98AFFF7-9BF8-8A44-8350-92B200334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3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/>
              <a:t>How it works…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276716F-339A-4B45-9438-1108BEC4E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4137" y="3417574"/>
            <a:ext cx="3444766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 dirty="0"/>
              <a:t>Send an email to Margaux Whiskin by Friday 18 October, 5pm (</a:t>
            </a:r>
            <a:r>
              <a:rPr lang="en-US" sz="1800" dirty="0">
                <a:hlinkClick r:id="rId3"/>
              </a:rPr>
              <a:t>m.whiskin@warwick.ac.uk</a:t>
            </a:r>
            <a:r>
              <a:rPr lang="en-US" sz="1800" dirty="0"/>
              <a:t>)</a:t>
            </a:r>
          </a:p>
          <a:p>
            <a:r>
              <a:rPr lang="en-US" sz="1800" dirty="0"/>
              <a:t>We will pair you up with a student and help </a:t>
            </a:r>
            <a:r>
              <a:rPr lang="en-US" sz="1800" dirty="0" err="1"/>
              <a:t>organise</a:t>
            </a:r>
            <a:r>
              <a:rPr lang="en-US" sz="1800" dirty="0"/>
              <a:t> your first meeting</a:t>
            </a:r>
          </a:p>
        </p:txBody>
      </p:sp>
    </p:spTree>
    <p:extLst>
      <p:ext uri="{BB962C8B-B14F-4D97-AF65-F5344CB8AC3E}">
        <p14:creationId xmlns:p14="http://schemas.microsoft.com/office/powerpoint/2010/main" val="6935919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/>
          <a:lstStyle/>
          <a:p>
            <a:r>
              <a:rPr lang="en-GB" dirty="0"/>
              <a:t>What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48" y="1916832"/>
            <a:ext cx="8229600" cy="4525963"/>
          </a:xfrm>
        </p:spPr>
        <p:txBody>
          <a:bodyPr/>
          <a:lstStyle/>
          <a:p>
            <a:r>
              <a:rPr lang="en-GB" sz="2800" dirty="0"/>
              <a:t>Any academic questions can be directed to Philippe Le Goff</a:t>
            </a:r>
          </a:p>
          <a:p>
            <a:r>
              <a:rPr lang="en-GB" sz="2800" dirty="0"/>
              <a:t>Any administrative questions can be directed to the SMLC office: </a:t>
            </a:r>
            <a:r>
              <a:rPr lang="en-GB" sz="2800" dirty="0">
                <a:hlinkClick r:id="rId2"/>
              </a:rPr>
              <a:t>smlcoffice@warwick.ac.uk</a:t>
            </a:r>
            <a:endParaRPr lang="en-GB" sz="2800" dirty="0"/>
          </a:p>
          <a:p>
            <a:r>
              <a:rPr lang="en-GB" sz="2800" dirty="0"/>
              <a:t>Visiting students webpage: </a:t>
            </a:r>
            <a:r>
              <a:rPr lang="en-GB" sz="2800" dirty="0">
                <a:hlinkClick r:id="rId3"/>
              </a:rPr>
              <a:t>https://warwick.ac.uk/fac/arts/modernlanguages/intranet/undergraduate/visitingstudents/</a:t>
            </a:r>
            <a:endParaRPr lang="en-GB" sz="2800" dirty="0"/>
          </a:p>
          <a:p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632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dirty="0"/>
              <a:t>Academic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The Warwick academic year is divided into three terms of 10 weeks each; </a:t>
            </a:r>
          </a:p>
          <a:p>
            <a:pPr marL="0" indent="0">
              <a:buNone/>
            </a:pPr>
            <a:r>
              <a:rPr lang="en-GB" sz="2000" dirty="0"/>
              <a:t>the term times are approximately; </a:t>
            </a:r>
          </a:p>
          <a:p>
            <a:r>
              <a:rPr lang="en-GB" sz="2000" dirty="0"/>
              <a:t>Autumn: October to December, </a:t>
            </a:r>
          </a:p>
          <a:p>
            <a:r>
              <a:rPr lang="en-GB" sz="2000" dirty="0"/>
              <a:t>Spring: January to March, </a:t>
            </a:r>
          </a:p>
          <a:p>
            <a:r>
              <a:rPr lang="en-GB" sz="2000" dirty="0"/>
              <a:t>Summer: April to June. </a:t>
            </a:r>
          </a:p>
          <a:p>
            <a:r>
              <a:rPr lang="en-GB" sz="2000" dirty="0"/>
              <a:t>Reading weeks: weeks 6 in terms 1 &amp; 2 – check whether or not your class is running</a:t>
            </a:r>
          </a:p>
          <a:p>
            <a:pPr marL="0" indent="0">
              <a:buNone/>
            </a:pPr>
            <a:r>
              <a:rPr lang="en-GB" sz="2000" dirty="0"/>
              <a:t>Term dates are available on </a:t>
            </a:r>
            <a:r>
              <a:rPr lang="en-GB" sz="2000" dirty="0">
                <a:hlinkClick r:id="rId2"/>
              </a:rPr>
              <a:t>this </a:t>
            </a:r>
            <a:r>
              <a:rPr lang="en-GB" sz="2000" dirty="0" smtClean="0">
                <a:hlinkClick r:id="rId2"/>
              </a:rPr>
              <a:t>webpage</a:t>
            </a:r>
            <a:r>
              <a:rPr lang="en-GB" sz="2000" dirty="0" smtClean="0"/>
              <a:t>.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Teaching: lectures and seminars are mainly held in the Autumn and Spring Terms. </a:t>
            </a:r>
          </a:p>
          <a:p>
            <a:r>
              <a:rPr lang="en-GB" sz="2000" dirty="0"/>
              <a:t>The Summer Term is mainly reserved for revision and examinations, although there are some subject areas which continue teaching modules. </a:t>
            </a:r>
          </a:p>
        </p:txBody>
      </p:sp>
    </p:spTree>
    <p:extLst>
      <p:ext uri="{BB962C8B-B14F-4D97-AF65-F5344CB8AC3E}">
        <p14:creationId xmlns:p14="http://schemas.microsoft.com/office/powerpoint/2010/main" val="1148142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Monitoring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3744416"/>
          </a:xfrm>
        </p:spPr>
        <p:txBody>
          <a:bodyPr/>
          <a:lstStyle/>
          <a:p>
            <a:r>
              <a:rPr lang="en-GB" sz="2800" dirty="0"/>
              <a:t>Attendance at teaching events is compulsory for students</a:t>
            </a:r>
          </a:p>
          <a:p>
            <a:r>
              <a:rPr lang="en-GB" sz="2800" dirty="0"/>
              <a:t>If you cannot attend a teaching event you MUST email the tutor involved</a:t>
            </a:r>
          </a:p>
          <a:p>
            <a:r>
              <a:rPr lang="en-GB" sz="2800" dirty="0"/>
              <a:t>In the School of Modern Languages and Cultures, we are obliged to monitor students’ attendance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154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563685-4DF4-4645-A310-2E0A981E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E99375-FA5D-4C4F-9B7E-AADAF239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400" u="sng" dirty="0"/>
              <a:t>Term 1</a:t>
            </a:r>
            <a:endParaRPr lang="en-GB" sz="1400" dirty="0"/>
          </a:p>
          <a:p>
            <a:pPr lvl="0"/>
            <a:r>
              <a:rPr lang="en-GB" sz="1400" dirty="0"/>
              <a:t>Contact with department’s Incoming Visiting Students Co-ordinator or Personal Tutor by the end of Week 1</a:t>
            </a:r>
          </a:p>
          <a:p>
            <a:pPr lvl="0"/>
            <a:r>
              <a:rPr lang="en-GB" sz="1400" dirty="0"/>
              <a:t>Submission of Learning Agreement to School Office by end Week 3</a:t>
            </a:r>
          </a:p>
          <a:p>
            <a:pPr lvl="0"/>
            <a:r>
              <a:rPr lang="en-GB" sz="1400" dirty="0"/>
              <a:t>Attendance at a face-to-face or live online synchronous teaching event in Week 5</a:t>
            </a:r>
          </a:p>
          <a:p>
            <a:pPr lvl="0"/>
            <a:r>
              <a:rPr lang="en-GB" sz="1400" dirty="0"/>
              <a:t>Attendance at a face-to-face or live online synchronous teaching event in Week 7</a:t>
            </a:r>
          </a:p>
          <a:p>
            <a:pPr lvl="0"/>
            <a:r>
              <a:rPr lang="en-GB" sz="1400" dirty="0"/>
              <a:t>Attendance at a face-to-face or live online synchronous teaching event in Week 9</a:t>
            </a:r>
          </a:p>
          <a:p>
            <a:pPr lvl="0"/>
            <a:r>
              <a:rPr lang="en-GB" sz="1400" dirty="0"/>
              <a:t>Attendance at a face-to-face or live online synchronous teaching event in Week 10</a:t>
            </a:r>
          </a:p>
          <a:p>
            <a:pPr marL="0" indent="0">
              <a:buNone/>
            </a:pPr>
            <a:r>
              <a:rPr lang="en-GB" sz="1400" u="sng" dirty="0"/>
              <a:t>Term 2</a:t>
            </a:r>
            <a:endParaRPr lang="en-GB" sz="1400" dirty="0"/>
          </a:p>
          <a:p>
            <a:pPr lvl="0"/>
            <a:r>
              <a:rPr lang="en-GB" sz="1400" dirty="0"/>
              <a:t>Attendance at a face-to-face or live online synchronous teaching event in Week 1</a:t>
            </a:r>
          </a:p>
          <a:p>
            <a:pPr lvl="0"/>
            <a:r>
              <a:rPr lang="en-GB" sz="1400" dirty="0"/>
              <a:t>Attendance at a face-to-face teaching event in Week 4</a:t>
            </a:r>
          </a:p>
          <a:p>
            <a:pPr lvl="0"/>
            <a:r>
              <a:rPr lang="en-GB" sz="1400" dirty="0"/>
              <a:t>Attendance at a a face-to-face or live online synchronous teaching event in Week 8</a:t>
            </a:r>
          </a:p>
          <a:p>
            <a:pPr lvl="0"/>
            <a:r>
              <a:rPr lang="en-GB" sz="1400" dirty="0"/>
              <a:t>Attendance at a a face-to-face or live online synchronous teaching event in Week 10</a:t>
            </a:r>
          </a:p>
          <a:p>
            <a:pPr marL="0" indent="0">
              <a:buNone/>
            </a:pPr>
            <a:r>
              <a:rPr lang="en-GB" sz="1400" u="sng" dirty="0"/>
              <a:t>Term 3</a:t>
            </a:r>
            <a:endParaRPr lang="en-GB" sz="1400" dirty="0"/>
          </a:p>
          <a:p>
            <a:pPr lvl="0"/>
            <a:r>
              <a:rPr lang="en-GB" sz="1400" dirty="0"/>
              <a:t>Completion of agreed summative assessment tasks</a:t>
            </a:r>
          </a:p>
          <a:p>
            <a:endParaRPr lang="en-GB" sz="1400" dirty="0"/>
          </a:p>
          <a:p>
            <a:r>
              <a:rPr lang="en-GB" sz="1400" dirty="0"/>
              <a:t>*note that not all visiting students stay for the whole academic year; only those Monitoring Points which cover the duration of the visit apply. 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02866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Agreements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/>
          <a:lstStyle/>
          <a:p>
            <a:endParaRPr lang="en-GB" dirty="0"/>
          </a:p>
          <a:p>
            <a:endParaRPr lang="en-GB" sz="1800" dirty="0"/>
          </a:p>
          <a:p>
            <a:r>
              <a:rPr lang="en-GB" sz="2400" dirty="0"/>
              <a:t>The Erasmus Plus Learning Agreements are </a:t>
            </a:r>
            <a:r>
              <a:rPr lang="en-GB" sz="2400" u="sng" dirty="0"/>
              <a:t>provisional</a:t>
            </a:r>
            <a:r>
              <a:rPr lang="en-GB" sz="2400" dirty="0"/>
              <a:t> (for funding); </a:t>
            </a:r>
          </a:p>
          <a:p>
            <a:r>
              <a:rPr lang="en-GB" sz="2400" dirty="0"/>
              <a:t>You should finalise the Erasmus Plus Learning Agreement once you have a place on your modules</a:t>
            </a:r>
          </a:p>
          <a:p>
            <a:r>
              <a:rPr lang="en-GB" sz="2400" dirty="0"/>
              <a:t>The </a:t>
            </a:r>
            <a:r>
              <a:rPr lang="en-GB" sz="2400" u="sng" dirty="0"/>
              <a:t>confirmed</a:t>
            </a:r>
            <a:r>
              <a:rPr lang="en-GB" sz="2400" dirty="0"/>
              <a:t> Learning Agreements should show an accurate list of Warwick modules taken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31980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Module selection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en-GB" sz="2400" dirty="0"/>
              <a:t>For </a:t>
            </a:r>
            <a:r>
              <a:rPr lang="en-GB" sz="2400" b="1" dirty="0"/>
              <a:t>SMLC-based modules</a:t>
            </a:r>
            <a:r>
              <a:rPr lang="en-GB" sz="2400" dirty="0"/>
              <a:t>, please complete the </a:t>
            </a:r>
            <a:r>
              <a:rPr lang="en-GB" sz="2400" dirty="0">
                <a:hlinkClick r:id="rId2"/>
              </a:rPr>
              <a:t>module preference form </a:t>
            </a:r>
            <a:r>
              <a:rPr lang="en-GB" sz="2400" dirty="0"/>
              <a:t>as soon as possible.</a:t>
            </a:r>
          </a:p>
          <a:p>
            <a:r>
              <a:rPr lang="en-GB" sz="2400" dirty="0"/>
              <a:t>See </a:t>
            </a:r>
            <a:r>
              <a:rPr lang="en-GB" sz="2400" dirty="0">
                <a:hlinkClick r:id="rId3"/>
              </a:rPr>
              <a:t>here</a:t>
            </a:r>
            <a:r>
              <a:rPr lang="en-GB" sz="2400" dirty="0"/>
              <a:t> for the list of available module in the School of Modern Languages and Cultures</a:t>
            </a:r>
          </a:p>
          <a:p>
            <a:r>
              <a:rPr lang="en-GB" sz="2400" dirty="0"/>
              <a:t>For History, English, CAL (Centre for Applied Linguistics) and other departments: you will need to contact the relevant departments. English normally only possible from week 2.</a:t>
            </a:r>
          </a:p>
          <a:p>
            <a:r>
              <a:rPr lang="en-GB" sz="2400" dirty="0"/>
              <a:t>Most teaching begins next week, i.e. w/c Monday </a:t>
            </a:r>
            <a:r>
              <a:rPr lang="en-GB" sz="2400" dirty="0" smtClean="0"/>
              <a:t>30 September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Philippe Le Goff can provide academic support for choosing modules. You can also contact module leaders to ask about module content, level, assessment etc.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64934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Please note: subject departments at Warwick may not correspond to subject areas in the home University </a:t>
            </a:r>
          </a:p>
          <a:p>
            <a:r>
              <a:rPr lang="en-GB" dirty="0"/>
              <a:t>You should always check with your host institution to ensure the modules you have chosen are suitable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99273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is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2828</TotalTime>
  <Words>1571</Words>
  <Application>Microsoft Macintosh PowerPoint</Application>
  <PresentationFormat>On-screen Show (4:3)</PresentationFormat>
  <Paragraphs>165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1_Custom Design</vt:lpstr>
      <vt:lpstr>Custom Design</vt:lpstr>
      <vt:lpstr>Concis</vt:lpstr>
      <vt:lpstr>Office Theme</vt:lpstr>
      <vt:lpstr>Welcome meeting for Visiting students</vt:lpstr>
      <vt:lpstr>Who is who in the School?</vt:lpstr>
      <vt:lpstr>Your Personal Tutor</vt:lpstr>
      <vt:lpstr>Academic life</vt:lpstr>
      <vt:lpstr>Monitoring Points</vt:lpstr>
      <vt:lpstr>Monitoring Points</vt:lpstr>
      <vt:lpstr>Learning Agreements</vt:lpstr>
      <vt:lpstr> Module selection </vt:lpstr>
      <vt:lpstr>PowerPoint Presentation</vt:lpstr>
      <vt:lpstr>Language Centre modules</vt:lpstr>
      <vt:lpstr>Part-year student assessment</vt:lpstr>
      <vt:lpstr>Credits (CATS)</vt:lpstr>
      <vt:lpstr>Language Support</vt:lpstr>
      <vt:lpstr>IT @ Warwick</vt:lpstr>
      <vt:lpstr>Webmail http://go.warwick.ac.uk/mymail</vt:lpstr>
      <vt:lpstr>IT Help</vt:lpstr>
      <vt:lpstr>H: Drive  Access your files everywhere!</vt:lpstr>
      <vt:lpstr>Further support and information</vt:lpstr>
      <vt:lpstr>Financial queries</vt:lpstr>
      <vt:lpstr>Meeting new students</vt:lpstr>
      <vt:lpstr>SSLC - </vt:lpstr>
      <vt:lpstr>What it’s about</vt:lpstr>
      <vt:lpstr>What it can do for you</vt:lpstr>
      <vt:lpstr>Role of the SSLC rep</vt:lpstr>
      <vt:lpstr>How to take part</vt:lpstr>
      <vt:lpstr>UNITU YOUR STUDENT-VOICE PLATFORM</vt:lpstr>
      <vt:lpstr>UNITU YOUR SPACE – OWN IT!</vt:lpstr>
      <vt:lpstr>UNITU, YOUR STUDENT-VOICE PLATFORM</vt:lpstr>
      <vt:lpstr>PowerPoint Presentation</vt:lpstr>
      <vt:lpstr>Find your Language Buddy</vt:lpstr>
      <vt:lpstr>What it’s about…</vt:lpstr>
      <vt:lpstr>How it works…</vt:lpstr>
      <vt:lpstr>What next?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Philippe Le Goff</cp:lastModifiedBy>
  <cp:revision>122</cp:revision>
  <cp:lastPrinted>2001-12-07T16:14:49Z</cp:lastPrinted>
  <dcterms:created xsi:type="dcterms:W3CDTF">2015-05-13T11:12:00Z</dcterms:created>
  <dcterms:modified xsi:type="dcterms:W3CDTF">2024-09-23T10:46:55Z</dcterms:modified>
</cp:coreProperties>
</file>