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5" r:id="rId1"/>
    <p:sldMasterId id="2147483660" r:id="rId2"/>
  </p:sldMasterIdLst>
  <p:notesMasterIdLst>
    <p:notesMasterId r:id="rId35"/>
  </p:notesMasterIdLst>
  <p:handoutMasterIdLst>
    <p:handoutMasterId r:id="rId36"/>
  </p:handoutMasterIdLst>
  <p:sldIdLst>
    <p:sldId id="269" r:id="rId3"/>
    <p:sldId id="292" r:id="rId4"/>
    <p:sldId id="294" r:id="rId5"/>
    <p:sldId id="308" r:id="rId6"/>
    <p:sldId id="295" r:id="rId7"/>
    <p:sldId id="322" r:id="rId8"/>
    <p:sldId id="310" r:id="rId9"/>
    <p:sldId id="304" r:id="rId10"/>
    <p:sldId id="316" r:id="rId11"/>
    <p:sldId id="317" r:id="rId12"/>
    <p:sldId id="311" r:id="rId13"/>
    <p:sldId id="312" r:id="rId14"/>
    <p:sldId id="313" r:id="rId15"/>
    <p:sldId id="315" r:id="rId16"/>
    <p:sldId id="305" r:id="rId17"/>
    <p:sldId id="306" r:id="rId18"/>
    <p:sldId id="288" r:id="rId19"/>
    <p:sldId id="290" r:id="rId20"/>
    <p:sldId id="291" r:id="rId21"/>
    <p:sldId id="307" r:id="rId22"/>
    <p:sldId id="300" r:id="rId23"/>
    <p:sldId id="301" r:id="rId24"/>
    <p:sldId id="303" r:id="rId25"/>
    <p:sldId id="326" r:id="rId26"/>
    <p:sldId id="327" r:id="rId27"/>
    <p:sldId id="328" r:id="rId28"/>
    <p:sldId id="329" r:id="rId29"/>
    <p:sldId id="330" r:id="rId30"/>
    <p:sldId id="323" r:id="rId31"/>
    <p:sldId id="324" r:id="rId32"/>
    <p:sldId id="325" r:id="rId33"/>
    <p:sldId id="299" r:id="rId34"/>
  </p:sldIdLst>
  <p:sldSz cx="9144000" cy="6858000" type="screen4x3"/>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951" autoAdjust="0"/>
    <p:restoredTop sz="94280" autoAdjust="0"/>
  </p:normalViewPr>
  <p:slideViewPr>
    <p:cSldViewPr showGuides="1">
      <p:cViewPr varScale="1">
        <p:scale>
          <a:sx n="118" d="100"/>
          <a:sy n="118" d="100"/>
        </p:scale>
        <p:origin x="-440"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29/09/20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29/09/20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29/09/20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29/09/20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29/09/20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29/09/20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29/09/20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29/09/20</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29/09/20</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29/09/20</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29/09/20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29/09/20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29/09/20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29/09/20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29/09/20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29/09/20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29/09/20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29/09/20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29/09/20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29/09/20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29/09/20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29/09/20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jp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29/09/20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29/09/20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mailto:s.a.davenport@warwick.ac.uk" TargetMode="External"/><Relationship Id="rId3" Type="http://schemas.openxmlformats.org/officeDocument/2006/relationships/hyperlink" Target="mailto:c.a.rice@warwick.ac.uk"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ww2.warwick.ac.uk/fac/soc/cal/learningenglish/"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go.warwick.ac.uk/mymail"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13.xml"/><Relationship Id="rId2" Type="http://schemas.openxmlformats.org/officeDocument/2006/relationships/hyperlink" Target="http://www2.warwick.ac.uk/services/its/servicessuppor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7.png"/><Relationship Id="rId3"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s://www2.warwick.ac.uk/services/student-support-services" TargetMode="External"/><Relationship Id="rId3" Type="http://schemas.openxmlformats.org/officeDocument/2006/relationships/hyperlink" Target="http://www.warwicksu.com/societies/nightline/"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mailto:Europemobility@warwick.ac.uk" TargetMode="External"/><Relationship Id="rId3" Type="http://schemas.openxmlformats.org/officeDocument/2006/relationships/hyperlink" Target="mailto:studyabroad@warwick.ac.uk"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0.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3.jpeg"/><Relationship Id="rId3" Type="http://schemas.openxmlformats.org/officeDocument/2006/relationships/hyperlink" Target="mailto:m.whiskin@warwick.ac.uk"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5.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6.jpg"/><Relationship Id="rId3" Type="http://schemas.openxmlformats.org/officeDocument/2006/relationships/hyperlink" Target="mailto:m.whiskin@warwick.ac.uk"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mailto:c.a.rice@warwick.ac.uk" TargetMode="External"/><Relationship Id="rId3" Type="http://schemas.openxmlformats.org/officeDocument/2006/relationships/hyperlink" Target="mailto:S.A.Davenport@warwick.ac.uk"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s://warwick.ac.uk/fac/arts/modernlanguages/intranet/undergraduate/visitingstudents" TargetMode="External"/><Relationship Id="rId3" Type="http://schemas.openxmlformats.org/officeDocument/2006/relationships/hyperlink" Target="https://warwick.ac.uk/fac/arts/modernlanguages/intranet/undergraduate/visitingstudents/module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s://warwick.ac.uk/fac/arts/languagecentre/academic/enrolment/" TargetMode="External"/><Relationship Id="rId3" Type="http://schemas.openxmlformats.org/officeDocument/2006/relationships/hyperlink" Target="https://warwick.ac.uk/fac/arts/languagecentre/academic/"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971600" y="2996952"/>
            <a:ext cx="7056784" cy="1296144"/>
          </a:xfrm>
        </p:spPr>
        <p:txBody>
          <a:bodyPr/>
          <a:lstStyle/>
          <a:p>
            <a:r>
              <a:rPr lang="en-GB" altLang="en-US" dirty="0"/>
              <a:t>Welcome meeting for </a:t>
            </a:r>
            <a:r>
              <a:rPr lang="en-GB" altLang="en-US" dirty="0" smtClean="0"/>
              <a:t>Visiting students</a:t>
            </a:r>
            <a:endParaRPr lang="en-GB" altLang="en-US" dirty="0"/>
          </a:p>
        </p:txBody>
      </p:sp>
      <p:sp>
        <p:nvSpPr>
          <p:cNvPr id="4099" name="Subtitle 2"/>
          <p:cNvSpPr>
            <a:spLocks noGrp="1"/>
          </p:cNvSpPr>
          <p:nvPr>
            <p:ph type="subTitle" idx="1"/>
          </p:nvPr>
        </p:nvSpPr>
        <p:spPr>
          <a:xfrm>
            <a:off x="1299592" y="4509120"/>
            <a:ext cx="6400800" cy="1327299"/>
          </a:xfrm>
        </p:spPr>
        <p:txBody>
          <a:bodyPr/>
          <a:lstStyle/>
          <a:p>
            <a:r>
              <a:rPr lang="en-GB" altLang="en-US" dirty="0"/>
              <a:t>School of Modern Languages and </a:t>
            </a:r>
            <a:r>
              <a:rPr lang="en-GB" altLang="en-US" dirty="0" smtClean="0"/>
              <a:t>Cultures (five sections)</a:t>
            </a:r>
            <a:endParaRPr lang="en-GB" alt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2736"/>
            <a:ext cx="8229600" cy="648072"/>
          </a:xfrm>
        </p:spPr>
        <p:txBody>
          <a:bodyPr/>
          <a:lstStyle/>
          <a:p>
            <a:r>
              <a:rPr lang="en-GB" sz="3200" dirty="0" smtClean="0"/>
              <a:t>Language Centre (2)</a:t>
            </a:r>
            <a:endParaRPr lang="en-GB" sz="3200" dirty="0"/>
          </a:p>
        </p:txBody>
      </p:sp>
      <p:sp>
        <p:nvSpPr>
          <p:cNvPr id="3" name="Content Placeholder 2"/>
          <p:cNvSpPr>
            <a:spLocks noGrp="1"/>
          </p:cNvSpPr>
          <p:nvPr>
            <p:ph idx="1"/>
          </p:nvPr>
        </p:nvSpPr>
        <p:spPr>
          <a:xfrm>
            <a:off x="457200" y="2132856"/>
            <a:ext cx="8229600" cy="3993307"/>
          </a:xfrm>
        </p:spPr>
        <p:txBody>
          <a:bodyPr/>
          <a:lstStyle/>
          <a:p>
            <a:pPr marL="0" indent="0">
              <a:buNone/>
            </a:pPr>
            <a:r>
              <a:rPr lang="en-GB" sz="2000" dirty="0" smtClean="0"/>
              <a:t>If </a:t>
            </a:r>
            <a:r>
              <a:rPr lang="en-GB" sz="2000" dirty="0"/>
              <a:t>you are taking the module for credit as part of your degree studies, you must register the module on your e-vision (online module registration).</a:t>
            </a:r>
          </a:p>
          <a:p>
            <a:pPr marL="0" indent="0">
              <a:buNone/>
            </a:pPr>
            <a:r>
              <a:rPr lang="en-GB" sz="2000" dirty="0" smtClean="0"/>
              <a:t>Full-year, or part-year doing one-term module: Select assessment method B or B1</a:t>
            </a:r>
          </a:p>
          <a:p>
            <a:pPr marL="0" indent="0">
              <a:buNone/>
            </a:pPr>
            <a:r>
              <a:rPr lang="en-GB" sz="2000" dirty="0" smtClean="0"/>
              <a:t>Part-year students on a year-long module: (two terms): select VA</a:t>
            </a:r>
          </a:p>
          <a:p>
            <a:pPr marL="0" indent="0">
              <a:buNone/>
            </a:pPr>
            <a:r>
              <a:rPr lang="en-GB" sz="2000" dirty="0" smtClean="0"/>
              <a:t>(also applies to other SMLC modules)</a:t>
            </a:r>
            <a:endParaRPr lang="en-GB" sz="2000" dirty="0"/>
          </a:p>
        </p:txBody>
      </p:sp>
    </p:spTree>
    <p:extLst>
      <p:ext uri="{BB962C8B-B14F-4D97-AF65-F5344CB8AC3E}">
        <p14:creationId xmlns:p14="http://schemas.microsoft.com/office/powerpoint/2010/main" val="228793787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68760"/>
            <a:ext cx="7139136" cy="648072"/>
          </a:xfrm>
        </p:spPr>
        <p:txBody>
          <a:bodyPr/>
          <a:lstStyle/>
          <a:p>
            <a:r>
              <a:rPr lang="en-GB" sz="3600" dirty="0" smtClean="0"/>
              <a:t>Part-year student assessment</a:t>
            </a:r>
            <a:endParaRPr lang="en-GB" sz="3600" dirty="0"/>
          </a:p>
        </p:txBody>
      </p:sp>
      <p:sp>
        <p:nvSpPr>
          <p:cNvPr id="3" name="Content Placeholder 2"/>
          <p:cNvSpPr>
            <a:spLocks noGrp="1"/>
          </p:cNvSpPr>
          <p:nvPr>
            <p:ph idx="1"/>
          </p:nvPr>
        </p:nvSpPr>
        <p:spPr>
          <a:xfrm>
            <a:off x="457200" y="1988840"/>
            <a:ext cx="8229600" cy="4137323"/>
          </a:xfrm>
        </p:spPr>
        <p:txBody>
          <a:bodyPr/>
          <a:lstStyle/>
          <a:p>
            <a:pPr marL="0" indent="0">
              <a:buNone/>
            </a:pPr>
            <a:endParaRPr lang="en-GB" sz="2400" dirty="0" smtClean="0"/>
          </a:p>
          <a:p>
            <a:pPr marL="0" indent="0">
              <a:buNone/>
            </a:pPr>
            <a:r>
              <a:rPr lang="en-GB" sz="2400" dirty="0" smtClean="0"/>
              <a:t>Special </a:t>
            </a:r>
            <a:r>
              <a:rPr lang="en-GB" sz="2400" dirty="0"/>
              <a:t>Assessment methods are available for students who leave Warwick prior to the </a:t>
            </a:r>
            <a:r>
              <a:rPr lang="en-GB" sz="2400" dirty="0" smtClean="0"/>
              <a:t>Summer </a:t>
            </a:r>
            <a:r>
              <a:rPr lang="en-GB" sz="2400" dirty="0"/>
              <a:t>Term or who do not complete a full academic year.  </a:t>
            </a:r>
            <a:endParaRPr lang="en-GB" sz="2400" dirty="0" smtClean="0"/>
          </a:p>
          <a:p>
            <a:pPr marL="0" indent="0">
              <a:buNone/>
            </a:pPr>
            <a:r>
              <a:rPr lang="en-GB" sz="2400" dirty="0" smtClean="0"/>
              <a:t>Special </a:t>
            </a:r>
            <a:r>
              <a:rPr lang="en-GB" sz="2400" dirty="0"/>
              <a:t>Assessment methods </a:t>
            </a:r>
            <a:r>
              <a:rPr lang="en-GB" sz="2400" dirty="0" smtClean="0"/>
              <a:t>can </a:t>
            </a:r>
            <a:r>
              <a:rPr lang="en-GB" sz="2400" dirty="0"/>
              <a:t>consist of written exams, the submission of individual essays, or other types of tests, </a:t>
            </a:r>
            <a:r>
              <a:rPr lang="en-GB" sz="2400" dirty="0" smtClean="0"/>
              <a:t>where </a:t>
            </a:r>
            <a:r>
              <a:rPr lang="en-GB" sz="2400" dirty="0"/>
              <a:t>appropriate. </a:t>
            </a:r>
            <a:endParaRPr lang="en-GB" sz="2400" dirty="0" smtClean="0"/>
          </a:p>
          <a:p>
            <a:pPr marL="0" indent="0">
              <a:buNone/>
            </a:pPr>
            <a:r>
              <a:rPr lang="en-GB" sz="2400" dirty="0" smtClean="0"/>
              <a:t>Please speak to Sarah Barton </a:t>
            </a:r>
            <a:r>
              <a:rPr lang="en-GB" sz="2400" dirty="0" smtClean="0">
                <a:hlinkClick r:id="rId2"/>
              </a:rPr>
              <a:t>s.a.davenport@warwick.ac.uk</a:t>
            </a:r>
            <a:r>
              <a:rPr lang="en-GB" sz="2400" dirty="0" smtClean="0"/>
              <a:t> or</a:t>
            </a:r>
          </a:p>
          <a:p>
            <a:pPr marL="0" indent="0">
              <a:buNone/>
            </a:pPr>
            <a:r>
              <a:rPr lang="en-GB" sz="2400" dirty="0" smtClean="0"/>
              <a:t>Carol Rice </a:t>
            </a:r>
            <a:r>
              <a:rPr lang="en-GB" sz="2400" dirty="0" smtClean="0">
                <a:hlinkClick r:id="rId3"/>
              </a:rPr>
              <a:t>c.a.rice@warwick.ac.uk</a:t>
            </a:r>
            <a:r>
              <a:rPr lang="en-GB" sz="2400" dirty="0" smtClean="0"/>
              <a:t> or refer to </a:t>
            </a:r>
            <a:r>
              <a:rPr lang="en-GB" sz="2400" smtClean="0"/>
              <a:t>the Visiting </a:t>
            </a:r>
            <a:r>
              <a:rPr lang="en-GB" sz="2400" dirty="0" smtClean="0"/>
              <a:t>Students handbook.</a:t>
            </a:r>
          </a:p>
          <a:p>
            <a:pPr marL="0" indent="0">
              <a:buNone/>
            </a:pPr>
            <a:endParaRPr lang="en-GB" sz="2400" dirty="0"/>
          </a:p>
        </p:txBody>
      </p:sp>
    </p:spTree>
    <p:extLst>
      <p:ext uri="{BB962C8B-B14F-4D97-AF65-F5344CB8AC3E}">
        <p14:creationId xmlns:p14="http://schemas.microsoft.com/office/powerpoint/2010/main" val="367398759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2736"/>
            <a:ext cx="8229600" cy="792088"/>
          </a:xfrm>
        </p:spPr>
        <p:txBody>
          <a:bodyPr/>
          <a:lstStyle/>
          <a:p>
            <a:r>
              <a:rPr lang="en-GB" dirty="0" smtClean="0"/>
              <a:t>Credits (CATS)</a:t>
            </a:r>
            <a:endParaRPr lang="en-GB" dirty="0"/>
          </a:p>
        </p:txBody>
      </p:sp>
      <p:sp>
        <p:nvSpPr>
          <p:cNvPr id="3" name="Content Placeholder 2"/>
          <p:cNvSpPr>
            <a:spLocks noGrp="1"/>
          </p:cNvSpPr>
          <p:nvPr>
            <p:ph idx="1"/>
          </p:nvPr>
        </p:nvSpPr>
        <p:spPr/>
        <p:txBody>
          <a:bodyPr/>
          <a:lstStyle/>
          <a:p>
            <a:endParaRPr lang="en-GB" sz="2000" dirty="0" smtClean="0"/>
          </a:p>
          <a:p>
            <a:r>
              <a:rPr lang="en-GB" sz="2000" dirty="0"/>
              <a:t>Credit is given in CATS: one ECTS is equivalent to two W</a:t>
            </a:r>
            <a:r>
              <a:rPr lang="en-GB" sz="2000" dirty="0" smtClean="0"/>
              <a:t>arwick CATS</a:t>
            </a:r>
          </a:p>
          <a:p>
            <a:r>
              <a:rPr lang="en-GB" sz="2000" dirty="0"/>
              <a:t>Full Year 100% of the total CATS credits   workload = 120 CATS </a:t>
            </a:r>
            <a:endParaRPr lang="en-GB" sz="2000" dirty="0" smtClean="0"/>
          </a:p>
          <a:p>
            <a:r>
              <a:rPr lang="en-GB" sz="2000" dirty="0" smtClean="0"/>
              <a:t>Full </a:t>
            </a:r>
            <a:r>
              <a:rPr lang="en-GB" sz="2000" dirty="0"/>
              <a:t>modules (full academic year) are normally 30 CATS (15 ECTS); </a:t>
            </a:r>
            <a:endParaRPr lang="en-GB" sz="2000" dirty="0" smtClean="0"/>
          </a:p>
          <a:p>
            <a:r>
              <a:rPr lang="en-GB" sz="2000" dirty="0" smtClean="0"/>
              <a:t>Half modules (one term) are counted </a:t>
            </a:r>
            <a:r>
              <a:rPr lang="en-GB" sz="2000" dirty="0"/>
              <a:t>as 15 CATS (7.5 ECTS); </a:t>
            </a:r>
            <a:endParaRPr lang="en-GB" sz="2000" dirty="0" smtClean="0"/>
          </a:p>
          <a:p>
            <a:r>
              <a:rPr lang="en-GB" sz="2000" dirty="0"/>
              <a:t>P</a:t>
            </a:r>
            <a:r>
              <a:rPr lang="en-GB" sz="2000" dirty="0" smtClean="0"/>
              <a:t>art-year students: the </a:t>
            </a:r>
            <a:r>
              <a:rPr lang="en-GB" sz="2000" dirty="0"/>
              <a:t>weighting used </a:t>
            </a:r>
            <a:r>
              <a:rPr lang="en-GB" sz="2000" dirty="0" smtClean="0"/>
              <a:t>for a year-long module is normally 40</a:t>
            </a:r>
            <a:r>
              <a:rPr lang="en-GB" sz="2000" dirty="0"/>
              <a:t>% for Autumn Term, 40% for Spring Term </a:t>
            </a:r>
            <a:r>
              <a:rPr lang="en-GB" sz="2000" dirty="0" smtClean="0"/>
              <a:t>and </a:t>
            </a:r>
            <a:r>
              <a:rPr lang="en-GB" sz="2000" dirty="0"/>
              <a:t>20% for Summer </a:t>
            </a:r>
            <a:r>
              <a:rPr lang="en-GB" sz="2000" dirty="0" smtClean="0"/>
              <a:t>term </a:t>
            </a:r>
          </a:p>
        </p:txBody>
      </p:sp>
    </p:spTree>
    <p:extLst>
      <p:ext uri="{BB962C8B-B14F-4D97-AF65-F5344CB8AC3E}">
        <p14:creationId xmlns:p14="http://schemas.microsoft.com/office/powerpoint/2010/main" val="428536478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alpha val="90000"/>
            </a:schemeClr>
          </a:solidFill>
        </p:spPr>
        <p:txBody>
          <a:bodyPr/>
          <a:lstStyle/>
          <a:p>
            <a:r>
              <a:rPr lang="en-GB" b="1" dirty="0"/>
              <a:t>Study Skills Training</a:t>
            </a:r>
          </a:p>
        </p:txBody>
      </p:sp>
      <p:sp>
        <p:nvSpPr>
          <p:cNvPr id="3" name="Content Placeholder 2"/>
          <p:cNvSpPr>
            <a:spLocks noGrp="1"/>
          </p:cNvSpPr>
          <p:nvPr>
            <p:ph idx="1"/>
          </p:nvPr>
        </p:nvSpPr>
        <p:spPr>
          <a:xfrm>
            <a:off x="251520" y="1844824"/>
            <a:ext cx="8640960" cy="4738538"/>
          </a:xfrm>
          <a:solidFill>
            <a:schemeClr val="bg1">
              <a:alpha val="90000"/>
            </a:schemeClr>
          </a:solidFill>
        </p:spPr>
        <p:txBody>
          <a:bodyPr>
            <a:normAutofit/>
          </a:bodyPr>
          <a:lstStyle/>
          <a:p>
            <a:r>
              <a:rPr lang="en-GB" sz="2800" dirty="0"/>
              <a:t>To help you understand</a:t>
            </a:r>
          </a:p>
          <a:p>
            <a:pPr lvl="1"/>
            <a:r>
              <a:rPr lang="en-GB" sz="2400" dirty="0"/>
              <a:t>teaching and assessment methods in SMLC and at Warwick</a:t>
            </a:r>
          </a:p>
          <a:p>
            <a:pPr marL="514350" indent="-457200"/>
            <a:r>
              <a:rPr lang="en-GB" sz="2800" dirty="0" smtClean="0"/>
              <a:t>Study Skills: </a:t>
            </a:r>
            <a:endParaRPr lang="en-GB" sz="2800" dirty="0"/>
          </a:p>
          <a:p>
            <a:pPr marL="914400" lvl="1" indent="-457200"/>
            <a:r>
              <a:rPr lang="en-GB" sz="2400" dirty="0"/>
              <a:t>lecture </a:t>
            </a:r>
            <a:r>
              <a:rPr lang="en-GB" sz="2400" dirty="0" smtClean="0"/>
              <a:t>programmes (asynchronous recordings)</a:t>
            </a:r>
            <a:endParaRPr lang="en-GB" sz="2400" dirty="0"/>
          </a:p>
          <a:p>
            <a:pPr marL="914400" lvl="1" indent="-457200"/>
            <a:r>
              <a:rPr lang="en-GB" sz="2400" dirty="0"/>
              <a:t>introductory information</a:t>
            </a:r>
          </a:p>
          <a:p>
            <a:pPr marL="914400" lvl="1" indent="-457200"/>
            <a:r>
              <a:rPr lang="en-GB" sz="2400" dirty="0"/>
              <a:t>advice</a:t>
            </a:r>
          </a:p>
          <a:p>
            <a:pPr marL="914400" lvl="1" indent="-457200"/>
            <a:r>
              <a:rPr lang="en-GB" sz="2400" dirty="0"/>
              <a:t>lecture slides</a:t>
            </a:r>
          </a:p>
          <a:p>
            <a:pPr lvl="2"/>
            <a:endParaRPr lang="en-GB" sz="2000" dirty="0"/>
          </a:p>
        </p:txBody>
      </p:sp>
      <p:pic>
        <p:nvPicPr>
          <p:cNvPr id="1026" name="Picture 2" descr="https://moodle.warwick.ac.uk/theme/boostwarwick/pix/sdb-moodle-logo.png">
            <a:extLst>
              <a:ext uri="{FF2B5EF4-FFF2-40B4-BE49-F238E27FC236}">
                <a16:creationId xmlns="" xmlns:a16="http://schemas.microsoft.com/office/drawing/2014/main" id="{6EF17AC1-042C-46DA-AE02-F8F877593C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2852936"/>
            <a:ext cx="1408853" cy="360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54015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fade">
                                      <p:cBhvr>
                                        <p:cTn id="18" dur="1000"/>
                                        <p:tgtEl>
                                          <p:spTgt spid="1026"/>
                                        </p:tgtEl>
                                      </p:cBhvr>
                                    </p:animEffect>
                                  </p:childTnLst>
                                </p:cTn>
                              </p:par>
                            </p:childTnLst>
                          </p:cTn>
                        </p:par>
                        <p:par>
                          <p:cTn id="19" fill="hold">
                            <p:stCondLst>
                              <p:cond delay="3000"/>
                            </p:stCondLst>
                            <p:childTnLst>
                              <p:par>
                                <p:cTn id="20" presetID="10" presetClass="entr" presetSubtype="0" fill="hold"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childTnLst>
                                </p:cTn>
                              </p:par>
                            </p:childTnLst>
                          </p:cTn>
                        </p:par>
                        <p:par>
                          <p:cTn id="23" fill="hold">
                            <p:stCondLst>
                              <p:cond delay="4000"/>
                            </p:stCondLst>
                            <p:childTnLst>
                              <p:par>
                                <p:cTn id="24" presetID="10" presetClass="entr" presetSubtype="0" fill="hold" nodeType="after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childTnLst>
                                </p:cTn>
                              </p:par>
                            </p:childTnLst>
                          </p:cTn>
                        </p:par>
                        <p:par>
                          <p:cTn id="27" fill="hold">
                            <p:stCondLst>
                              <p:cond delay="5000"/>
                            </p:stCondLst>
                            <p:childTnLst>
                              <p:par>
                                <p:cTn id="28" presetID="10" presetClass="entr" presetSubtype="0" fill="hold" nodeType="after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1000"/>
                                        <p:tgtEl>
                                          <p:spTgt spid="3">
                                            <p:txEl>
                                              <p:pRg st="5" end="5"/>
                                            </p:txEl>
                                          </p:spTgt>
                                        </p:tgtEl>
                                      </p:cBhvr>
                                    </p:animEffect>
                                  </p:childTnLst>
                                </p:cTn>
                              </p:par>
                            </p:childTnLst>
                          </p:cTn>
                        </p:par>
                        <p:par>
                          <p:cTn id="31" fill="hold">
                            <p:stCondLst>
                              <p:cond delay="6000"/>
                            </p:stCondLst>
                            <p:childTnLst>
                              <p:par>
                                <p:cTn id="32" presetID="10" presetClass="entr" presetSubtype="0" fill="hold" nodeType="after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fade">
                                      <p:cBhvr>
                                        <p:cTn id="34"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763488"/>
          </a:xfrm>
        </p:spPr>
        <p:txBody>
          <a:bodyPr/>
          <a:lstStyle/>
          <a:p>
            <a:r>
              <a:rPr lang="en-GB" dirty="0" smtClean="0"/>
              <a:t>Language Support</a:t>
            </a:r>
            <a:endParaRPr lang="en-GB" dirty="0"/>
          </a:p>
        </p:txBody>
      </p:sp>
      <p:sp>
        <p:nvSpPr>
          <p:cNvPr id="3" name="Content Placeholder 2"/>
          <p:cNvSpPr>
            <a:spLocks noGrp="1"/>
          </p:cNvSpPr>
          <p:nvPr>
            <p:ph idx="1"/>
          </p:nvPr>
        </p:nvSpPr>
        <p:spPr>
          <a:xfrm>
            <a:off x="457200" y="2132856"/>
            <a:ext cx="8229600" cy="3993307"/>
          </a:xfrm>
        </p:spPr>
        <p:txBody>
          <a:bodyPr/>
          <a:lstStyle/>
          <a:p>
            <a:r>
              <a:rPr lang="en-GB" sz="2000" dirty="0"/>
              <a:t>Language Support 1. English language tuition is offered by the Centre for Applied </a:t>
            </a:r>
            <a:r>
              <a:rPr lang="en-GB" sz="2000" dirty="0" smtClean="0"/>
              <a:t>Linguistics</a:t>
            </a:r>
          </a:p>
          <a:p>
            <a:r>
              <a:rPr lang="en-GB" sz="2000" dirty="0"/>
              <a:t>F</a:t>
            </a:r>
            <a:r>
              <a:rPr lang="en-GB" sz="2000" dirty="0" smtClean="0"/>
              <a:t>ull </a:t>
            </a:r>
            <a:r>
              <a:rPr lang="en-GB" sz="2000" dirty="0"/>
              <a:t>information </a:t>
            </a:r>
            <a:r>
              <a:rPr lang="en-GB" sz="2000" dirty="0" smtClean="0"/>
              <a:t>can </a:t>
            </a:r>
            <a:r>
              <a:rPr lang="en-GB" sz="2000" dirty="0"/>
              <a:t>be found at </a:t>
            </a:r>
            <a:r>
              <a:rPr lang="en-GB" sz="2000" dirty="0">
                <a:hlinkClick r:id="rId2"/>
              </a:rPr>
              <a:t>http://</a:t>
            </a:r>
            <a:r>
              <a:rPr lang="en-GB" sz="2000" dirty="0" smtClean="0">
                <a:hlinkClick r:id="rId2"/>
              </a:rPr>
              <a:t>www2.warwick.ac.uk/fac/soc/cal/learningenglish/</a:t>
            </a:r>
            <a:endParaRPr lang="en-GB" sz="2000" dirty="0" smtClean="0"/>
          </a:p>
          <a:p>
            <a:r>
              <a:rPr lang="en-GB" sz="2000" dirty="0" smtClean="0"/>
              <a:t>Places </a:t>
            </a:r>
            <a:r>
              <a:rPr lang="en-GB" sz="2000" dirty="0"/>
              <a:t>are booked on courses on a 1st come 1st served basis.  These courses are not ‘for </a:t>
            </a:r>
            <a:r>
              <a:rPr lang="en-GB" sz="2000" dirty="0" smtClean="0"/>
              <a:t>credit</a:t>
            </a:r>
            <a:r>
              <a:rPr lang="en-GB" sz="2000" dirty="0"/>
              <a:t>’, however informal recognition of this can be obtained.  </a:t>
            </a:r>
            <a:endParaRPr lang="en-GB" sz="2000" dirty="0" smtClean="0"/>
          </a:p>
          <a:p>
            <a:r>
              <a:rPr lang="en-GB" sz="2000" dirty="0" smtClean="0"/>
              <a:t>Home </a:t>
            </a:r>
            <a:r>
              <a:rPr lang="en-GB" sz="2000" dirty="0"/>
              <a:t>institutions may then </a:t>
            </a:r>
            <a:r>
              <a:rPr lang="en-GB" sz="2000" dirty="0" smtClean="0"/>
              <a:t>decide </a:t>
            </a:r>
            <a:r>
              <a:rPr lang="en-GB" sz="2000" dirty="0"/>
              <a:t>whether sessions can be credited in their system 2. </a:t>
            </a:r>
            <a:endParaRPr lang="en-GB" sz="2000" dirty="0" smtClean="0"/>
          </a:p>
          <a:p>
            <a:r>
              <a:rPr lang="en-GB" sz="2000" dirty="0" smtClean="0"/>
              <a:t>In-sessional </a:t>
            </a:r>
            <a:r>
              <a:rPr lang="en-GB" sz="2000" dirty="0"/>
              <a:t>English language </a:t>
            </a:r>
            <a:r>
              <a:rPr lang="en-GB" sz="2000" dirty="0" smtClean="0"/>
              <a:t>courses (held online):  </a:t>
            </a:r>
            <a:r>
              <a:rPr lang="en-GB" sz="2000" dirty="0"/>
              <a:t>certificates of completion will be provided if </a:t>
            </a:r>
            <a:r>
              <a:rPr lang="en-GB" sz="2000" dirty="0" smtClean="0"/>
              <a:t>students </a:t>
            </a:r>
            <a:r>
              <a:rPr lang="en-GB" sz="2000" dirty="0"/>
              <a:t>attended a minimum of 80% of the course. </a:t>
            </a:r>
          </a:p>
        </p:txBody>
      </p:sp>
    </p:spTree>
    <p:extLst>
      <p:ext uri="{BB962C8B-B14F-4D97-AF65-F5344CB8AC3E}">
        <p14:creationId xmlns:p14="http://schemas.microsoft.com/office/powerpoint/2010/main" val="195637463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Monitoring Points</a:t>
            </a:r>
          </a:p>
        </p:txBody>
      </p:sp>
      <p:sp>
        <p:nvSpPr>
          <p:cNvPr id="3" name="Content Placeholder 2"/>
          <p:cNvSpPr>
            <a:spLocks noGrp="1"/>
          </p:cNvSpPr>
          <p:nvPr>
            <p:ph idx="1"/>
          </p:nvPr>
        </p:nvSpPr>
        <p:spPr>
          <a:xfrm>
            <a:off x="457200" y="1916833"/>
            <a:ext cx="8229600" cy="3744416"/>
          </a:xfrm>
        </p:spPr>
        <p:txBody>
          <a:bodyPr/>
          <a:lstStyle/>
          <a:p>
            <a:pPr marL="0" indent="0">
              <a:buNone/>
            </a:pPr>
            <a:r>
              <a:rPr lang="en-GB" sz="2800" dirty="0"/>
              <a:t>Attendance at </a:t>
            </a:r>
            <a:r>
              <a:rPr lang="en-GB" sz="2800" dirty="0" smtClean="0"/>
              <a:t>teaching events </a:t>
            </a:r>
            <a:r>
              <a:rPr lang="en-GB" sz="2800" dirty="0"/>
              <a:t>is compulsory for students</a:t>
            </a:r>
          </a:p>
          <a:p>
            <a:pPr marL="0" indent="0">
              <a:buNone/>
            </a:pPr>
            <a:r>
              <a:rPr lang="en-GB" sz="2800" dirty="0"/>
              <a:t>If you cannot attend </a:t>
            </a:r>
            <a:r>
              <a:rPr lang="en-GB" sz="2800" dirty="0" smtClean="0"/>
              <a:t>a teaching event </a:t>
            </a:r>
            <a:r>
              <a:rPr lang="en-GB" sz="2800" dirty="0"/>
              <a:t>you MUST email the tutor involved</a:t>
            </a:r>
          </a:p>
          <a:p>
            <a:pPr marL="0" indent="0">
              <a:buNone/>
            </a:pPr>
            <a:r>
              <a:rPr lang="en-GB" sz="2800" dirty="0"/>
              <a:t>In the School of Modern Languages and Cultures, we are obliged to monitor students’ attendance</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363215465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F563685-4DF4-4645-A310-2E0A981E1ACD}"/>
              </a:ext>
            </a:extLst>
          </p:cNvPr>
          <p:cNvSpPr>
            <a:spLocks noGrp="1"/>
          </p:cNvSpPr>
          <p:nvPr>
            <p:ph type="title"/>
          </p:nvPr>
        </p:nvSpPr>
        <p:spPr/>
        <p:txBody>
          <a:bodyPr/>
          <a:lstStyle/>
          <a:p>
            <a:r>
              <a:rPr lang="en-GB" dirty="0"/>
              <a:t>Monitoring Points</a:t>
            </a:r>
          </a:p>
        </p:txBody>
      </p:sp>
      <p:sp>
        <p:nvSpPr>
          <p:cNvPr id="3" name="Content Placeholder 2">
            <a:extLst>
              <a:ext uri="{FF2B5EF4-FFF2-40B4-BE49-F238E27FC236}">
                <a16:creationId xmlns="" xmlns:a16="http://schemas.microsoft.com/office/drawing/2014/main" id="{C0E99375-FA5D-4C4F-9B7E-AADAF2395B29}"/>
              </a:ext>
            </a:extLst>
          </p:cNvPr>
          <p:cNvSpPr>
            <a:spLocks noGrp="1"/>
          </p:cNvSpPr>
          <p:nvPr>
            <p:ph idx="1"/>
          </p:nvPr>
        </p:nvSpPr>
        <p:spPr>
          <a:xfrm>
            <a:off x="457200" y="1600200"/>
            <a:ext cx="8229600" cy="4525963"/>
          </a:xfrm>
        </p:spPr>
        <p:txBody>
          <a:bodyPr/>
          <a:lstStyle/>
          <a:p>
            <a:pPr marL="0" indent="0">
              <a:buNone/>
            </a:pPr>
            <a:r>
              <a:rPr lang="en-GB" sz="1400" u="sng" dirty="0" smtClean="0"/>
              <a:t>Term 1</a:t>
            </a:r>
            <a:endParaRPr lang="en-GB" sz="1400" dirty="0" smtClean="0"/>
          </a:p>
          <a:p>
            <a:pPr lvl="0"/>
            <a:r>
              <a:rPr lang="en-GB" sz="1400" dirty="0" smtClean="0"/>
              <a:t>Contact with department’s Incoming Visiting Students Co-ordinator or Personal Tutor by the end of Week 1</a:t>
            </a:r>
          </a:p>
          <a:p>
            <a:pPr lvl="0"/>
            <a:r>
              <a:rPr lang="en-GB" sz="1400" dirty="0" smtClean="0"/>
              <a:t>Submission of Learning Agreement to School Office by end Week 3</a:t>
            </a:r>
          </a:p>
          <a:p>
            <a:pPr lvl="0"/>
            <a:r>
              <a:rPr lang="en-GB" sz="1400" dirty="0" smtClean="0"/>
              <a:t>Attendance at a face-to-face or live online synchronous teaching event in Week 5</a:t>
            </a:r>
          </a:p>
          <a:p>
            <a:pPr lvl="0"/>
            <a:r>
              <a:rPr lang="en-GB" sz="1400" dirty="0" smtClean="0"/>
              <a:t>Attendance at </a:t>
            </a:r>
            <a:r>
              <a:rPr lang="en-GB" sz="1400" dirty="0"/>
              <a:t>a face-to-face or live online synchronous teaching </a:t>
            </a:r>
            <a:r>
              <a:rPr lang="en-GB" sz="1400" dirty="0" smtClean="0"/>
              <a:t>event in Week 7</a:t>
            </a:r>
          </a:p>
          <a:p>
            <a:pPr lvl="0"/>
            <a:r>
              <a:rPr lang="en-GB" sz="1400" dirty="0" smtClean="0"/>
              <a:t>Attendance at </a:t>
            </a:r>
            <a:r>
              <a:rPr lang="en-GB" sz="1400" dirty="0"/>
              <a:t>a face-to-face or live online synchronous teaching </a:t>
            </a:r>
            <a:r>
              <a:rPr lang="en-GB" sz="1400" dirty="0" smtClean="0"/>
              <a:t>event in Week 9</a:t>
            </a:r>
          </a:p>
          <a:p>
            <a:pPr lvl="0"/>
            <a:r>
              <a:rPr lang="en-GB" sz="1400" dirty="0" smtClean="0"/>
              <a:t>Attendance at </a:t>
            </a:r>
            <a:r>
              <a:rPr lang="en-GB" sz="1400" dirty="0"/>
              <a:t>a face-to-face or live online synchronous teaching </a:t>
            </a:r>
            <a:r>
              <a:rPr lang="en-GB" sz="1400" dirty="0" smtClean="0"/>
              <a:t>event in Week 10</a:t>
            </a:r>
          </a:p>
          <a:p>
            <a:pPr marL="0" indent="0">
              <a:buNone/>
            </a:pPr>
            <a:r>
              <a:rPr lang="en-GB" sz="1400" u="sng" dirty="0" smtClean="0"/>
              <a:t>Term 2</a:t>
            </a:r>
            <a:endParaRPr lang="en-GB" sz="1400" dirty="0" smtClean="0"/>
          </a:p>
          <a:p>
            <a:pPr lvl="0"/>
            <a:r>
              <a:rPr lang="en-GB" sz="1400" dirty="0"/>
              <a:t>Attendance at a face-to-face or live online synchronous teaching event in </a:t>
            </a:r>
            <a:r>
              <a:rPr lang="en-GB" sz="1400" dirty="0" smtClean="0"/>
              <a:t>Week 1</a:t>
            </a:r>
          </a:p>
          <a:p>
            <a:pPr lvl="0"/>
            <a:r>
              <a:rPr lang="en-GB" sz="1400" dirty="0" smtClean="0"/>
              <a:t>Attendance at a face-to-face teaching event in Week 4</a:t>
            </a:r>
          </a:p>
          <a:p>
            <a:pPr lvl="0"/>
            <a:r>
              <a:rPr lang="en-GB" sz="1400" dirty="0" smtClean="0"/>
              <a:t>Attendance at </a:t>
            </a:r>
            <a:r>
              <a:rPr lang="en-GB" sz="1400" dirty="0"/>
              <a:t>a a face-to-face or live online </a:t>
            </a:r>
            <a:r>
              <a:rPr lang="en-GB" sz="1400" dirty="0" smtClean="0"/>
              <a:t>synchronous teaching event in Week 8</a:t>
            </a:r>
          </a:p>
          <a:p>
            <a:pPr lvl="0"/>
            <a:r>
              <a:rPr lang="en-GB" sz="1400" dirty="0" smtClean="0"/>
              <a:t>Attendance at </a:t>
            </a:r>
            <a:r>
              <a:rPr lang="en-GB" sz="1400" dirty="0"/>
              <a:t>a a face-to-face or live online </a:t>
            </a:r>
            <a:r>
              <a:rPr lang="en-GB" sz="1400" dirty="0" smtClean="0"/>
              <a:t>synchronous teaching event in Week 10</a:t>
            </a:r>
          </a:p>
          <a:p>
            <a:pPr marL="0" indent="0">
              <a:buNone/>
            </a:pPr>
            <a:r>
              <a:rPr lang="en-GB" sz="1400" u="sng" dirty="0" smtClean="0"/>
              <a:t>Term 3</a:t>
            </a:r>
            <a:endParaRPr lang="en-GB" sz="1400" dirty="0" smtClean="0"/>
          </a:p>
          <a:p>
            <a:pPr lvl="0"/>
            <a:r>
              <a:rPr lang="en-GB" sz="1400" dirty="0" smtClean="0"/>
              <a:t>Completion of agreed summative assessment tasks</a:t>
            </a:r>
          </a:p>
          <a:p>
            <a:endParaRPr lang="en-GB" sz="1400" dirty="0" smtClean="0"/>
          </a:p>
          <a:p>
            <a:r>
              <a:rPr lang="en-GB" sz="1400" dirty="0" smtClean="0"/>
              <a:t>*note that not all incoming Erasmus students stay for the whole academic year; only those Monitoring Points which cover the duration of the visit apply. </a:t>
            </a:r>
          </a:p>
          <a:p>
            <a:endParaRPr lang="en-GB" sz="1400" dirty="0" smtClean="0"/>
          </a:p>
          <a:p>
            <a:endParaRPr lang="en-GB" sz="1400" dirty="0" smtClean="0"/>
          </a:p>
          <a:p>
            <a:endParaRPr lang="en-GB" sz="1400" dirty="0"/>
          </a:p>
        </p:txBody>
      </p:sp>
    </p:spTree>
    <p:extLst>
      <p:ext uri="{BB962C8B-B14F-4D97-AF65-F5344CB8AC3E}">
        <p14:creationId xmlns:p14="http://schemas.microsoft.com/office/powerpoint/2010/main" val="210286696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alpha val="90000"/>
            </a:schemeClr>
          </a:solidFill>
        </p:spPr>
        <p:txBody>
          <a:bodyPr/>
          <a:lstStyle/>
          <a:p>
            <a:r>
              <a:rPr lang="en-GB" b="1" dirty="0"/>
              <a:t>IT @ Warwick</a:t>
            </a:r>
          </a:p>
        </p:txBody>
      </p:sp>
      <p:sp>
        <p:nvSpPr>
          <p:cNvPr id="3" name="Content Placeholder 2"/>
          <p:cNvSpPr>
            <a:spLocks noGrp="1"/>
          </p:cNvSpPr>
          <p:nvPr>
            <p:ph idx="1"/>
          </p:nvPr>
        </p:nvSpPr>
        <p:spPr>
          <a:xfrm>
            <a:off x="457200" y="1844824"/>
            <a:ext cx="8229600" cy="4525963"/>
          </a:xfrm>
          <a:solidFill>
            <a:schemeClr val="bg1">
              <a:alpha val="90000"/>
            </a:schemeClr>
          </a:solidFill>
        </p:spPr>
        <p:txBody>
          <a:bodyPr>
            <a:normAutofit/>
          </a:bodyPr>
          <a:lstStyle/>
          <a:p>
            <a:r>
              <a:rPr lang="en-GB" dirty="0"/>
              <a:t>Tabula – </a:t>
            </a:r>
            <a:r>
              <a:rPr lang="en-GB" dirty="0" smtClean="0"/>
              <a:t>timetable</a:t>
            </a:r>
            <a:r>
              <a:rPr lang="en-GB" dirty="0"/>
              <a:t>, registration status, personal tutor information</a:t>
            </a:r>
          </a:p>
          <a:p>
            <a:r>
              <a:rPr lang="en-GB" dirty="0"/>
              <a:t>Moodle – teaching and learning resources, assessed work submission and feedback</a:t>
            </a:r>
          </a:p>
          <a:p>
            <a:r>
              <a:rPr lang="en-GB" dirty="0"/>
              <a:t>Software – available on managed computers and personal computers</a:t>
            </a:r>
          </a:p>
          <a:p>
            <a:r>
              <a:rPr lang="en-GB" dirty="0"/>
              <a:t>Central University Resources – remote access drive, help, advice and training </a:t>
            </a:r>
          </a:p>
        </p:txBody>
      </p:sp>
    </p:spTree>
    <p:extLst>
      <p:ext uri="{BB962C8B-B14F-4D97-AF65-F5344CB8AC3E}">
        <p14:creationId xmlns:p14="http://schemas.microsoft.com/office/powerpoint/2010/main" val="4145282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2326956" y="1434548"/>
            <a:ext cx="4382882" cy="1271360"/>
          </a:xfrm>
          <a:solidFill>
            <a:schemeClr val="bg1">
              <a:alpha val="70000"/>
            </a:schemeClr>
          </a:solidFill>
        </p:spPr>
        <p:txBody>
          <a:bodyPr>
            <a:noAutofit/>
          </a:bodyPr>
          <a:lstStyle/>
          <a:p>
            <a:pPr algn="l"/>
            <a:r>
              <a:rPr lang="en-GB" sz="3200" b="1" dirty="0"/>
              <a:t>Webmail</a:t>
            </a:r>
            <a:r>
              <a:rPr lang="en-GB" sz="3200" b="1" dirty="0">
                <a:hlinkClick r:id="rId2"/>
              </a:rPr>
              <a:t/>
            </a:r>
            <a:br>
              <a:rPr lang="en-GB" sz="3200" b="1" dirty="0">
                <a:hlinkClick r:id="rId2"/>
              </a:rPr>
            </a:br>
            <a:r>
              <a:rPr lang="en-GB" sz="2400" b="1" dirty="0">
                <a:hlinkClick r:id="rId2"/>
              </a:rPr>
              <a:t>http://go.warwick.ac.uk/mymail</a:t>
            </a:r>
            <a:endParaRPr lang="en-GB" sz="2000" dirty="0"/>
          </a:p>
        </p:txBody>
      </p:sp>
      <p:sp>
        <p:nvSpPr>
          <p:cNvPr id="3" name="Rectangle 2"/>
          <p:cNvSpPr/>
          <p:nvPr/>
        </p:nvSpPr>
        <p:spPr>
          <a:xfrm>
            <a:off x="305931" y="548679"/>
            <a:ext cx="6930365" cy="1107996"/>
          </a:xfrm>
          <a:prstGeom prst="rect">
            <a:avLst/>
          </a:prstGeom>
        </p:spPr>
        <p:txBody>
          <a:bodyPr wrap="square">
            <a:spAutoFit/>
          </a:bodyPr>
          <a:lstStyle/>
          <a:p>
            <a:pPr algn="ctr" fontAlgn="auto">
              <a:spcBef>
                <a:spcPts val="0"/>
              </a:spcBef>
              <a:spcAft>
                <a:spcPts val="0"/>
              </a:spcAft>
            </a:pPr>
            <a:r>
              <a:rPr lang="en-GB" sz="6600" dirty="0">
                <a:solidFill>
                  <a:prstClr val="black"/>
                </a:solidFill>
                <a:latin typeface="Calibri"/>
                <a:cs typeface="+mn-cs"/>
              </a:rPr>
              <a:t>E-mail</a:t>
            </a:r>
          </a:p>
        </p:txBody>
      </p:sp>
      <p:sp>
        <p:nvSpPr>
          <p:cNvPr id="4" name="Rectangle 3"/>
          <p:cNvSpPr/>
          <p:nvPr/>
        </p:nvSpPr>
        <p:spPr>
          <a:xfrm>
            <a:off x="693175" y="2924944"/>
            <a:ext cx="7650445" cy="3477875"/>
          </a:xfrm>
          <a:prstGeom prst="rect">
            <a:avLst/>
          </a:prstGeom>
          <a:solidFill>
            <a:schemeClr val="bg1">
              <a:alpha val="70000"/>
            </a:schemeClr>
          </a:solidFill>
        </p:spPr>
        <p:txBody>
          <a:bodyPr wrap="square">
            <a:spAutoFit/>
          </a:bodyPr>
          <a:lstStyle/>
          <a:p>
            <a:pPr fontAlgn="auto">
              <a:spcBef>
                <a:spcPts val="0"/>
              </a:spcBef>
              <a:spcAft>
                <a:spcPts val="0"/>
              </a:spcAft>
            </a:pPr>
            <a:r>
              <a:rPr lang="en-US" sz="3200" b="1" dirty="0">
                <a:solidFill>
                  <a:prstClr val="black"/>
                </a:solidFill>
                <a:latin typeface="Calibri"/>
                <a:cs typeface="+mn-cs"/>
              </a:rPr>
              <a:t>Synchronize to Phone / Tablet / Laptop / PC</a:t>
            </a:r>
          </a:p>
          <a:p>
            <a:pPr fontAlgn="auto">
              <a:spcBef>
                <a:spcPts val="1200"/>
              </a:spcBef>
              <a:spcAft>
                <a:spcPts val="1200"/>
              </a:spcAft>
            </a:pPr>
            <a:r>
              <a:rPr lang="en-US" dirty="0">
                <a:solidFill>
                  <a:prstClr val="black"/>
                </a:solidFill>
                <a:latin typeface="Calibri"/>
                <a:cs typeface="+mn-cs"/>
              </a:rPr>
              <a:t>Follow instructions for software / app using settings below:</a:t>
            </a:r>
            <a:endParaRPr lang="en-US" b="1" dirty="0">
              <a:solidFill>
                <a:prstClr val="black"/>
              </a:solidFill>
              <a:latin typeface="Calibri"/>
              <a:cs typeface="+mn-cs"/>
            </a:endParaRPr>
          </a:p>
          <a:p>
            <a:pPr fontAlgn="auto">
              <a:spcBef>
                <a:spcPts val="0"/>
              </a:spcBef>
              <a:spcAft>
                <a:spcPts val="0"/>
              </a:spcAft>
            </a:pPr>
            <a:r>
              <a:rPr lang="en-US" b="1" dirty="0">
                <a:solidFill>
                  <a:prstClr val="black"/>
                </a:solidFill>
                <a:latin typeface="Calibri"/>
                <a:cs typeface="+mn-cs"/>
              </a:rPr>
              <a:t>Type of Account: </a:t>
            </a:r>
            <a:r>
              <a:rPr lang="en-US" dirty="0">
                <a:solidFill>
                  <a:prstClr val="black"/>
                </a:solidFill>
                <a:latin typeface="Calibri"/>
                <a:cs typeface="+mn-cs"/>
              </a:rPr>
              <a:t>Exchange</a:t>
            </a:r>
          </a:p>
          <a:p>
            <a:pPr fontAlgn="auto">
              <a:spcBef>
                <a:spcPts val="0"/>
              </a:spcBef>
              <a:spcAft>
                <a:spcPts val="0"/>
              </a:spcAft>
            </a:pPr>
            <a:r>
              <a:rPr lang="en-US" b="1" dirty="0">
                <a:solidFill>
                  <a:prstClr val="black"/>
                </a:solidFill>
                <a:latin typeface="Calibri"/>
                <a:cs typeface="+mn-cs"/>
              </a:rPr>
              <a:t>E-mail address:</a:t>
            </a:r>
            <a:r>
              <a:rPr lang="en-US" dirty="0">
                <a:solidFill>
                  <a:prstClr val="black"/>
                </a:solidFill>
                <a:latin typeface="Calibri"/>
                <a:cs typeface="+mn-cs"/>
              </a:rPr>
              <a:t> IT services </a:t>
            </a:r>
            <a:r>
              <a:rPr lang="en-US" dirty="0" err="1">
                <a:solidFill>
                  <a:prstClr val="black"/>
                </a:solidFill>
                <a:latin typeface="Calibri"/>
                <a:cs typeface="+mn-cs"/>
              </a:rPr>
              <a:t>usercode</a:t>
            </a:r>
            <a:r>
              <a:rPr lang="en-US" dirty="0">
                <a:solidFill>
                  <a:prstClr val="black"/>
                </a:solidFill>
                <a:latin typeface="Calibri"/>
                <a:cs typeface="+mn-cs"/>
              </a:rPr>
              <a:t> followed by @</a:t>
            </a:r>
            <a:r>
              <a:rPr lang="en-US" b="1" dirty="0">
                <a:solidFill>
                  <a:srgbClr val="00B050"/>
                </a:solidFill>
                <a:latin typeface="Calibri"/>
                <a:cs typeface="+mn-cs"/>
              </a:rPr>
              <a:t>live.</a:t>
            </a:r>
            <a:r>
              <a:rPr lang="en-US" dirty="0">
                <a:solidFill>
                  <a:prstClr val="black"/>
                </a:solidFill>
                <a:latin typeface="Calibri"/>
                <a:cs typeface="+mn-cs"/>
              </a:rPr>
              <a:t>warwick.ac.uk </a:t>
            </a:r>
          </a:p>
          <a:p>
            <a:pPr fontAlgn="auto">
              <a:spcBef>
                <a:spcPts val="0"/>
              </a:spcBef>
              <a:spcAft>
                <a:spcPts val="0"/>
              </a:spcAft>
            </a:pPr>
            <a:r>
              <a:rPr lang="en-US" dirty="0">
                <a:solidFill>
                  <a:prstClr val="black"/>
                </a:solidFill>
                <a:latin typeface="Calibri"/>
                <a:cs typeface="+mn-cs"/>
              </a:rPr>
              <a:t>e.g. </a:t>
            </a:r>
            <a:r>
              <a:rPr lang="en-US" b="1" dirty="0">
                <a:solidFill>
                  <a:srgbClr val="00B050"/>
                </a:solidFill>
                <a:latin typeface="Calibri"/>
                <a:cs typeface="+mn-cs"/>
              </a:rPr>
              <a:t>u1234567</a:t>
            </a:r>
            <a:r>
              <a:rPr lang="en-US" dirty="0">
                <a:solidFill>
                  <a:prstClr val="black"/>
                </a:solidFill>
                <a:latin typeface="Calibri"/>
                <a:cs typeface="+mn-cs"/>
              </a:rPr>
              <a:t>@live.warwick.ac.uk</a:t>
            </a:r>
          </a:p>
          <a:p>
            <a:pPr fontAlgn="auto">
              <a:spcBef>
                <a:spcPts val="0"/>
              </a:spcBef>
              <a:spcAft>
                <a:spcPts val="0"/>
              </a:spcAft>
            </a:pPr>
            <a:r>
              <a:rPr lang="en-US" b="1" dirty="0">
                <a:solidFill>
                  <a:prstClr val="black"/>
                </a:solidFill>
                <a:latin typeface="Calibri"/>
                <a:cs typeface="+mn-cs"/>
              </a:rPr>
              <a:t>Username: </a:t>
            </a:r>
            <a:r>
              <a:rPr lang="en-US" dirty="0">
                <a:solidFill>
                  <a:prstClr val="black"/>
                </a:solidFill>
                <a:latin typeface="Calibri"/>
                <a:cs typeface="+mn-cs"/>
              </a:rPr>
              <a:t>Same as e-mail address</a:t>
            </a:r>
          </a:p>
          <a:p>
            <a:pPr fontAlgn="auto">
              <a:spcBef>
                <a:spcPts val="0"/>
              </a:spcBef>
              <a:spcAft>
                <a:spcPts val="0"/>
              </a:spcAft>
            </a:pPr>
            <a:r>
              <a:rPr lang="en-US" b="1" dirty="0">
                <a:solidFill>
                  <a:prstClr val="black"/>
                </a:solidFill>
                <a:latin typeface="Calibri"/>
                <a:cs typeface="+mn-cs"/>
              </a:rPr>
              <a:t>Password:</a:t>
            </a:r>
            <a:r>
              <a:rPr lang="en-US" dirty="0">
                <a:solidFill>
                  <a:prstClr val="black"/>
                </a:solidFill>
                <a:latin typeface="Calibri"/>
                <a:cs typeface="+mn-cs"/>
              </a:rPr>
              <a:t> IT services account password</a:t>
            </a:r>
          </a:p>
        </p:txBody>
      </p:sp>
    </p:spTree>
    <p:extLst>
      <p:ext uri="{BB962C8B-B14F-4D97-AF65-F5344CB8AC3E}">
        <p14:creationId xmlns:p14="http://schemas.microsoft.com/office/powerpoint/2010/main" val="3256332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1"/>
          <p:cNvSpPr>
            <a:spLocks noGrp="1"/>
          </p:cNvSpPr>
          <p:nvPr>
            <p:ph type="title"/>
          </p:nvPr>
        </p:nvSpPr>
        <p:spPr>
          <a:xfrm>
            <a:off x="2699792" y="252011"/>
            <a:ext cx="3189040" cy="1498178"/>
          </a:xfrm>
        </p:spPr>
        <p:txBody>
          <a:bodyPr>
            <a:noAutofit/>
          </a:bodyPr>
          <a:lstStyle/>
          <a:p>
            <a:r>
              <a:rPr lang="en-GB" sz="6600" b="1" dirty="0"/>
              <a:t>IT Help</a:t>
            </a:r>
            <a:endParaRPr lang="en-GB" b="1" dirty="0"/>
          </a:p>
        </p:txBody>
      </p:sp>
      <p:sp>
        <p:nvSpPr>
          <p:cNvPr id="5" name="Rectangle 4"/>
          <p:cNvSpPr/>
          <p:nvPr/>
        </p:nvSpPr>
        <p:spPr>
          <a:xfrm>
            <a:off x="395536" y="1338867"/>
            <a:ext cx="8748464" cy="523220"/>
          </a:xfrm>
          <a:prstGeom prst="rect">
            <a:avLst/>
          </a:prstGeom>
        </p:spPr>
        <p:txBody>
          <a:bodyPr wrap="square">
            <a:spAutoFit/>
          </a:bodyPr>
          <a:lstStyle/>
          <a:p>
            <a:pPr fontAlgn="auto">
              <a:spcBef>
                <a:spcPts val="0"/>
              </a:spcBef>
              <a:spcAft>
                <a:spcPts val="0"/>
              </a:spcAft>
            </a:pPr>
            <a:r>
              <a:rPr lang="en-GB" sz="2800" dirty="0">
                <a:solidFill>
                  <a:prstClr val="black"/>
                </a:solidFill>
                <a:latin typeface="Calibri"/>
                <a:cs typeface="+mn-cs"/>
                <a:hlinkClick r:id="rId2"/>
              </a:rPr>
              <a:t>http://www2.warwick.ac.uk/services/its/servicessupport/</a:t>
            </a:r>
            <a:r>
              <a:rPr lang="en-GB" sz="2800" dirty="0">
                <a:solidFill>
                  <a:prstClr val="black"/>
                </a:solidFill>
                <a:latin typeface="Calibri"/>
                <a:cs typeface="+mn-cs"/>
              </a:rPr>
              <a:t> </a:t>
            </a:r>
          </a:p>
        </p:txBody>
      </p:sp>
      <p:pic>
        <p:nvPicPr>
          <p:cNvPr id="7" name="Picture 6"/>
          <p:cNvPicPr>
            <a:picLocks noChangeAspect="1"/>
          </p:cNvPicPr>
          <p:nvPr/>
        </p:nvPicPr>
        <p:blipFill>
          <a:blip r:embed="rId3"/>
          <a:stretch>
            <a:fillRect/>
          </a:stretch>
        </p:blipFill>
        <p:spPr>
          <a:xfrm>
            <a:off x="251520" y="2852936"/>
            <a:ext cx="5267325" cy="3028950"/>
          </a:xfrm>
          <a:prstGeom prst="rect">
            <a:avLst/>
          </a:prstGeom>
        </p:spPr>
      </p:pic>
      <p:pic>
        <p:nvPicPr>
          <p:cNvPr id="4" name="Picture 3"/>
          <p:cNvPicPr>
            <a:picLocks noChangeAspect="1"/>
          </p:cNvPicPr>
          <p:nvPr/>
        </p:nvPicPr>
        <p:blipFill>
          <a:blip r:embed="rId4"/>
          <a:stretch>
            <a:fillRect/>
          </a:stretch>
        </p:blipFill>
        <p:spPr>
          <a:xfrm>
            <a:off x="4583842" y="2016669"/>
            <a:ext cx="4238625" cy="1409700"/>
          </a:xfrm>
          <a:prstGeom prst="rect">
            <a:avLst/>
          </a:prstGeom>
        </p:spPr>
      </p:pic>
      <p:pic>
        <p:nvPicPr>
          <p:cNvPr id="2" name="Picture 1"/>
          <p:cNvPicPr>
            <a:picLocks noChangeAspect="1"/>
          </p:cNvPicPr>
          <p:nvPr/>
        </p:nvPicPr>
        <p:blipFill>
          <a:blip r:embed="rId5"/>
          <a:stretch>
            <a:fillRect/>
          </a:stretch>
        </p:blipFill>
        <p:spPr>
          <a:xfrm>
            <a:off x="4186258" y="3647129"/>
            <a:ext cx="4797423" cy="2972541"/>
          </a:xfrm>
          <a:prstGeom prst="rect">
            <a:avLst/>
          </a:prstGeom>
        </p:spPr>
      </p:pic>
    </p:spTree>
    <p:extLst>
      <p:ext uri="{BB962C8B-B14F-4D97-AF65-F5344CB8AC3E}">
        <p14:creationId xmlns:p14="http://schemas.microsoft.com/office/powerpoint/2010/main" val="19970747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2" y="845840"/>
            <a:ext cx="8229600" cy="1143000"/>
          </a:xfrm>
        </p:spPr>
        <p:txBody>
          <a:bodyPr/>
          <a:lstStyle/>
          <a:p>
            <a:r>
              <a:rPr lang="en-GB" dirty="0"/>
              <a:t>Who is who in the School?</a:t>
            </a:r>
          </a:p>
        </p:txBody>
      </p:sp>
      <p:sp>
        <p:nvSpPr>
          <p:cNvPr id="3" name="Content Placeholder 2"/>
          <p:cNvSpPr>
            <a:spLocks noGrp="1"/>
          </p:cNvSpPr>
          <p:nvPr>
            <p:ph idx="1"/>
          </p:nvPr>
        </p:nvSpPr>
        <p:spPr>
          <a:xfrm>
            <a:off x="683568" y="1844824"/>
            <a:ext cx="7920880" cy="4454212"/>
          </a:xfrm>
        </p:spPr>
        <p:txBody>
          <a:bodyPr/>
          <a:lstStyle/>
          <a:p>
            <a:pPr marL="0" indent="0">
              <a:buNone/>
            </a:pPr>
            <a:endParaRPr lang="en-GB" sz="2400" dirty="0" smtClean="0"/>
          </a:p>
          <a:p>
            <a:r>
              <a:rPr lang="en-GB" sz="2400" dirty="0" smtClean="0"/>
              <a:t>Philippe </a:t>
            </a:r>
            <a:r>
              <a:rPr lang="en-GB" sz="2400" dirty="0"/>
              <a:t>Le Goff—Director of Incoming </a:t>
            </a:r>
            <a:r>
              <a:rPr lang="en-GB" sz="2400" dirty="0" smtClean="0"/>
              <a:t>Visiting Students</a:t>
            </a:r>
          </a:p>
          <a:p>
            <a:r>
              <a:rPr lang="en-GB" sz="2400" dirty="0" smtClean="0"/>
              <a:t>Carol Rice – Incoming Visiting Students Secretary and Programme Coordinator</a:t>
            </a:r>
          </a:p>
          <a:p>
            <a:r>
              <a:rPr lang="en-GB" sz="2400" dirty="0" smtClean="0"/>
              <a:t>Sarah Barton – Module Availability for Incoming Visiting Students</a:t>
            </a:r>
          </a:p>
          <a:p>
            <a:endParaRPr lang="en-GB" sz="2400" dirty="0"/>
          </a:p>
          <a:p>
            <a:r>
              <a:rPr lang="en-GB" sz="2400" dirty="0" smtClean="0"/>
              <a:t>Contact SMLC staff via email. See here:</a:t>
            </a:r>
          </a:p>
          <a:p>
            <a:pPr marL="0" indent="0">
              <a:buNone/>
            </a:pPr>
            <a:r>
              <a:rPr lang="en-GB" sz="2400" dirty="0"/>
              <a:t>https://</a:t>
            </a:r>
            <a:r>
              <a:rPr lang="en-GB" sz="2400" dirty="0" err="1"/>
              <a:t>warwick.ac.uk</a:t>
            </a:r>
            <a:r>
              <a:rPr lang="en-GB" sz="2400" dirty="0"/>
              <a:t>/</a:t>
            </a:r>
            <a:r>
              <a:rPr lang="en-GB" sz="2400" dirty="0" err="1"/>
              <a:t>fac</a:t>
            </a:r>
            <a:r>
              <a:rPr lang="en-GB" sz="2400" dirty="0"/>
              <a:t>/arts/</a:t>
            </a:r>
            <a:r>
              <a:rPr lang="en-GB" sz="2400" dirty="0" err="1"/>
              <a:t>modernlanguages</a:t>
            </a:r>
            <a:r>
              <a:rPr lang="en-GB" sz="2400" dirty="0"/>
              <a:t>/academic/</a:t>
            </a:r>
            <a:endParaRPr lang="en-GB" sz="2400" dirty="0" smtClean="0"/>
          </a:p>
          <a:p>
            <a:r>
              <a:rPr lang="en-GB" sz="2400" dirty="0" smtClean="0"/>
              <a:t>SMLC Face-to-Face Drop-in Sessions. </a:t>
            </a:r>
            <a:r>
              <a:rPr lang="en-GB" sz="2400" dirty="0"/>
              <a:t>Book here: </a:t>
            </a:r>
            <a:endParaRPr lang="en-GB" sz="2400" dirty="0" smtClean="0"/>
          </a:p>
          <a:p>
            <a:pPr marL="0" indent="0">
              <a:buNone/>
            </a:pPr>
            <a:r>
              <a:rPr lang="en-GB" sz="2400" dirty="0" smtClean="0"/>
              <a:t>https</a:t>
            </a:r>
            <a:r>
              <a:rPr lang="en-GB" sz="2400" dirty="0"/>
              <a:t>://</a:t>
            </a:r>
            <a:r>
              <a:rPr lang="en-GB" sz="2400" dirty="0" err="1"/>
              <a:t>warwick.ac.uk</a:t>
            </a:r>
            <a:r>
              <a:rPr lang="en-GB" sz="2400" dirty="0"/>
              <a:t>/</a:t>
            </a:r>
            <a:r>
              <a:rPr lang="en-GB" sz="2400" dirty="0" err="1"/>
              <a:t>fac</a:t>
            </a:r>
            <a:r>
              <a:rPr lang="en-GB" sz="2400" dirty="0"/>
              <a:t>/arts/</a:t>
            </a:r>
            <a:r>
              <a:rPr lang="en-GB" sz="2400" dirty="0" err="1"/>
              <a:t>modernlanguages</a:t>
            </a:r>
            <a:r>
              <a:rPr lang="en-GB" sz="2400" dirty="0"/>
              <a:t>/drop-in</a:t>
            </a:r>
            <a:endParaRPr lang="en-GB" sz="2400" dirty="0" smtClean="0"/>
          </a:p>
          <a:p>
            <a:endParaRPr lang="en-GB" sz="2400" dirty="0"/>
          </a:p>
          <a:p>
            <a:pPr marL="0" indent="0">
              <a:buNone/>
            </a:pPr>
            <a:endParaRPr lang="en-GB" sz="2400" dirty="0"/>
          </a:p>
          <a:p>
            <a:pPr marL="0" indent="0">
              <a:buNone/>
            </a:pPr>
            <a:endParaRPr lang="en-GB" sz="2800" dirty="0"/>
          </a:p>
        </p:txBody>
      </p:sp>
    </p:spTree>
    <p:extLst>
      <p:ext uri="{BB962C8B-B14F-4D97-AF65-F5344CB8AC3E}">
        <p14:creationId xmlns:p14="http://schemas.microsoft.com/office/powerpoint/2010/main" val="375494429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78017"/>
            <a:ext cx="7607188" cy="1498178"/>
          </a:xfrm>
        </p:spPr>
        <p:txBody>
          <a:bodyPr>
            <a:normAutofit/>
          </a:bodyPr>
          <a:lstStyle/>
          <a:p>
            <a:r>
              <a:rPr lang="en-GB" sz="4900" dirty="0"/>
              <a:t>H: Drive </a:t>
            </a:r>
            <a:r>
              <a:rPr lang="en-GB" sz="6600" dirty="0"/>
              <a:t/>
            </a:r>
            <a:br>
              <a:rPr lang="en-GB" sz="6600" dirty="0"/>
            </a:br>
            <a:r>
              <a:rPr lang="en-GB" sz="3600" dirty="0"/>
              <a:t>Access your files everywhere!</a:t>
            </a:r>
          </a:p>
        </p:txBody>
      </p:sp>
      <p:sp>
        <p:nvSpPr>
          <p:cNvPr id="4" name="Content Placeholder 3"/>
          <p:cNvSpPr>
            <a:spLocks noGrp="1"/>
          </p:cNvSpPr>
          <p:nvPr>
            <p:ph idx="1"/>
          </p:nvPr>
        </p:nvSpPr>
        <p:spPr>
          <a:xfrm>
            <a:off x="179512" y="1793820"/>
            <a:ext cx="8712968" cy="3363371"/>
          </a:xfrm>
        </p:spPr>
        <p:txBody>
          <a:bodyPr>
            <a:normAutofit fontScale="85000" lnSpcReduction="20000"/>
          </a:bodyPr>
          <a:lstStyle/>
          <a:p>
            <a:r>
              <a:rPr lang="en-GB" dirty="0"/>
              <a:t>On managed desktops  (e.g. library)</a:t>
            </a:r>
          </a:p>
          <a:p>
            <a:pPr marL="400050" lvl="1" indent="0">
              <a:buNone/>
            </a:pPr>
            <a:r>
              <a:rPr lang="en-GB" dirty="0">
                <a:sym typeface="Wingdings" panose="05000000000000000000" pitchFamily="2" charset="2"/>
              </a:rPr>
              <a:t> Computer  H: Drive</a:t>
            </a:r>
          </a:p>
          <a:p>
            <a:r>
              <a:rPr lang="en-GB" dirty="0">
                <a:sym typeface="Wingdings" panose="05000000000000000000" pitchFamily="2" charset="2"/>
              </a:rPr>
              <a:t>Own computer</a:t>
            </a:r>
          </a:p>
          <a:p>
            <a:pPr marL="400050" lvl="1" indent="0">
              <a:buNone/>
            </a:pPr>
            <a:r>
              <a:rPr lang="en-GB" dirty="0">
                <a:sym typeface="Wingdings" panose="05000000000000000000" pitchFamily="2" charset="2"/>
              </a:rPr>
              <a:t>Use WebDAV: https://www2.warwick.ac.uk/services/its/servicessupport/datastorage/myfiles/myfiles-webdav</a:t>
            </a:r>
          </a:p>
          <a:p>
            <a:r>
              <a:rPr lang="en-GB" dirty="0">
                <a:sym typeface="Wingdings" panose="05000000000000000000" pitchFamily="2" charset="2"/>
              </a:rPr>
              <a:t>Web Browser </a:t>
            </a:r>
          </a:p>
          <a:p>
            <a:pPr marL="857250" lvl="1" indent="-457200">
              <a:buFont typeface="Wingdings" charset="2"/>
              <a:buChar char="à"/>
            </a:pPr>
            <a:r>
              <a:rPr lang="en-GB" dirty="0" err="1">
                <a:sym typeface="Wingdings" panose="05000000000000000000" pitchFamily="2" charset="2"/>
              </a:rPr>
              <a:t>myfiles.warwick.ac.uk</a:t>
            </a:r>
            <a:endParaRPr lang="en-GB" dirty="0">
              <a:sym typeface="Wingdings" panose="05000000000000000000" pitchFamily="2" charset="2"/>
            </a:endParaRPr>
          </a:p>
          <a:p>
            <a:pPr marL="857250" lvl="1" indent="-457200">
              <a:buFont typeface="Wingdings" charset="2"/>
              <a:buChar char="à"/>
            </a:pPr>
            <a:r>
              <a:rPr lang="en-US" u="sng" dirty="0"/>
              <a:t>http://www2.warwick.ac.uk/services/its/</a:t>
            </a:r>
            <a:r>
              <a:rPr lang="en-US" u="sng" dirty="0" err="1"/>
              <a:t>servicessupport</a:t>
            </a:r>
            <a:r>
              <a:rPr lang="en-US" u="sng" dirty="0"/>
              <a:t>/</a:t>
            </a:r>
            <a:r>
              <a:rPr lang="en-US" u="sng" dirty="0" err="1"/>
              <a:t>datastorage</a:t>
            </a:r>
            <a:r>
              <a:rPr lang="en-US" u="sng" dirty="0"/>
              <a:t>/</a:t>
            </a:r>
            <a:r>
              <a:rPr lang="en-US" u="sng" dirty="0" err="1"/>
              <a:t>myfiles</a:t>
            </a:r>
            <a:r>
              <a:rPr lang="en-US" u="sng" dirty="0"/>
              <a:t>/</a:t>
            </a:r>
            <a:endParaRPr lang="en-GB" dirty="0">
              <a:sym typeface="Wingdings" panose="05000000000000000000" pitchFamily="2" charset="2"/>
            </a:endParaRPr>
          </a:p>
        </p:txBody>
      </p:sp>
      <p:pic>
        <p:nvPicPr>
          <p:cNvPr id="5" name="Picture 4"/>
          <p:cNvPicPr>
            <a:picLocks noChangeAspect="1"/>
          </p:cNvPicPr>
          <p:nvPr/>
        </p:nvPicPr>
        <p:blipFill>
          <a:blip r:embed="rId2"/>
          <a:stretch>
            <a:fillRect/>
          </a:stretch>
        </p:blipFill>
        <p:spPr>
          <a:xfrm>
            <a:off x="971601" y="5087492"/>
            <a:ext cx="2664296" cy="1485502"/>
          </a:xfrm>
          <a:prstGeom prst="rect">
            <a:avLst/>
          </a:prstGeom>
        </p:spPr>
      </p:pic>
      <p:pic>
        <p:nvPicPr>
          <p:cNvPr id="6" name="Picture 5"/>
          <p:cNvPicPr>
            <a:picLocks noChangeAspect="1"/>
          </p:cNvPicPr>
          <p:nvPr/>
        </p:nvPicPr>
        <p:blipFill>
          <a:blip r:embed="rId3"/>
          <a:stretch>
            <a:fillRect/>
          </a:stretch>
        </p:blipFill>
        <p:spPr>
          <a:xfrm>
            <a:off x="5652120" y="4661711"/>
            <a:ext cx="3096344" cy="2107312"/>
          </a:xfrm>
          <a:prstGeom prst="rect">
            <a:avLst/>
          </a:prstGeom>
        </p:spPr>
      </p:pic>
    </p:spTree>
    <p:extLst>
      <p:ext uri="{BB962C8B-B14F-4D97-AF65-F5344CB8AC3E}">
        <p14:creationId xmlns:p14="http://schemas.microsoft.com/office/powerpoint/2010/main" val="83040254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Further support and information</a:t>
            </a:r>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GB" dirty="0"/>
              <a:t>In the first instance, contact </a:t>
            </a:r>
            <a:r>
              <a:rPr lang="en-GB" dirty="0" smtClean="0"/>
              <a:t>personal tutor in </a:t>
            </a:r>
            <a:r>
              <a:rPr lang="en-GB" dirty="0"/>
              <a:t>your host section</a:t>
            </a:r>
          </a:p>
          <a:p>
            <a:pPr marL="457200" indent="-457200">
              <a:buFont typeface="Arial" panose="020B0604020202020204" pitchFamily="34" charset="0"/>
              <a:buChar char="•"/>
            </a:pPr>
            <a:r>
              <a:rPr lang="en-GB" b="1" dirty="0" smtClean="0">
                <a:hlinkClick r:id="rId2"/>
              </a:rPr>
              <a:t>Student </a:t>
            </a:r>
            <a:r>
              <a:rPr lang="en-GB" b="1" dirty="0">
                <a:hlinkClick r:id="rId2"/>
              </a:rPr>
              <a:t>Support Services at Warwick </a:t>
            </a:r>
            <a:r>
              <a:rPr lang="en-GB" dirty="0"/>
              <a:t>include the Counselling Service</a:t>
            </a:r>
          </a:p>
          <a:p>
            <a:pPr marL="457200" indent="-457200">
              <a:buFont typeface="Arial" panose="020B0604020202020204" pitchFamily="34" charset="0"/>
              <a:buChar char="•"/>
            </a:pPr>
            <a:r>
              <a:rPr lang="en-GB" b="1" dirty="0">
                <a:hlinkClick r:id="rId3"/>
              </a:rPr>
              <a:t>Nightline</a:t>
            </a:r>
            <a:r>
              <a:rPr lang="en-GB" dirty="0"/>
              <a:t>—24hrs confidential support for students</a:t>
            </a:r>
          </a:p>
          <a:p>
            <a:endParaRPr lang="en-GB" dirty="0"/>
          </a:p>
        </p:txBody>
      </p:sp>
    </p:spTree>
    <p:extLst>
      <p:ext uri="{BB962C8B-B14F-4D97-AF65-F5344CB8AC3E}">
        <p14:creationId xmlns:p14="http://schemas.microsoft.com/office/powerpoint/2010/main" val="314093108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Financial queries</a:t>
            </a:r>
          </a:p>
        </p:txBody>
      </p:sp>
      <p:sp>
        <p:nvSpPr>
          <p:cNvPr id="3" name="Content Placeholder 2"/>
          <p:cNvSpPr>
            <a:spLocks noGrp="1"/>
          </p:cNvSpPr>
          <p:nvPr>
            <p:ph idx="1"/>
          </p:nvPr>
        </p:nvSpPr>
        <p:spPr>
          <a:xfrm>
            <a:off x="457200" y="1988840"/>
            <a:ext cx="8229600" cy="4525963"/>
          </a:xfrm>
        </p:spPr>
        <p:txBody>
          <a:bodyPr/>
          <a:lstStyle/>
          <a:p>
            <a:pPr marL="457200" indent="-457200">
              <a:buFont typeface="Arial" panose="020B0604020202020204" pitchFamily="34" charset="0"/>
              <a:buChar char="•"/>
            </a:pPr>
            <a:r>
              <a:rPr lang="en-GB" sz="2800" dirty="0"/>
              <a:t>Your home university’s International Office or Exchange Office can provide support for home university bureaucracy</a:t>
            </a:r>
          </a:p>
          <a:p>
            <a:pPr marL="457200" indent="-457200">
              <a:buFont typeface="Arial" panose="020B0604020202020204" pitchFamily="34" charset="0"/>
              <a:buChar char="•"/>
            </a:pPr>
            <a:r>
              <a:rPr lang="en-GB" sz="2800" dirty="0"/>
              <a:t>Financial and Erasmus Plus queries at Warwick—contact Study Abroad team at Warwick: </a:t>
            </a:r>
            <a:endParaRPr lang="en-GB" sz="2800" dirty="0" smtClean="0"/>
          </a:p>
          <a:p>
            <a:pPr marL="457200" indent="-457200">
              <a:buFont typeface="Arial" panose="020B0604020202020204" pitchFamily="34" charset="0"/>
              <a:buChar char="•"/>
            </a:pPr>
            <a:r>
              <a:rPr lang="en-GB" dirty="0" smtClean="0">
                <a:hlinkClick r:id="rId2"/>
              </a:rPr>
              <a:t>Europemobility@warwick.ac.uk</a:t>
            </a:r>
            <a:r>
              <a:rPr lang="en-GB" dirty="0" smtClean="0"/>
              <a:t> for European students</a:t>
            </a:r>
          </a:p>
          <a:p>
            <a:pPr marL="457200" indent="-457200">
              <a:buFont typeface="Arial" panose="020B0604020202020204" pitchFamily="34" charset="0"/>
              <a:buChar char="•"/>
            </a:pPr>
            <a:r>
              <a:rPr lang="en-GB" dirty="0" smtClean="0">
                <a:hlinkClick r:id="rId3"/>
              </a:rPr>
              <a:t>studyabroad@warwick.ac.uk</a:t>
            </a:r>
            <a:r>
              <a:rPr lang="en-GB" dirty="0" smtClean="0"/>
              <a:t> for overseas students</a:t>
            </a:r>
          </a:p>
          <a:p>
            <a:pPr marL="457200" indent="-457200">
              <a:buFont typeface="Arial" panose="020B0604020202020204" pitchFamily="34" charset="0"/>
              <a:buChar char="•"/>
            </a:pPr>
            <a:endParaRPr lang="en-GB" dirty="0" smtClean="0"/>
          </a:p>
          <a:p>
            <a:pPr marL="457200" indent="-457200">
              <a:buFont typeface="Arial" panose="020B0604020202020204" pitchFamily="34" charset="0"/>
              <a:buChar char="•"/>
            </a:pPr>
            <a:endParaRPr lang="en-GB" dirty="0"/>
          </a:p>
          <a:p>
            <a:endParaRPr lang="en-GB" dirty="0"/>
          </a:p>
          <a:p>
            <a:endParaRPr lang="en-GB" dirty="0"/>
          </a:p>
        </p:txBody>
      </p:sp>
    </p:spTree>
    <p:extLst>
      <p:ext uri="{BB962C8B-B14F-4D97-AF65-F5344CB8AC3E}">
        <p14:creationId xmlns:p14="http://schemas.microsoft.com/office/powerpoint/2010/main" val="335440470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Meeting new students</a:t>
            </a:r>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GB" dirty="0"/>
              <a:t>The Students’ Union has over 250 student-run </a:t>
            </a:r>
            <a:r>
              <a:rPr lang="en-GB" dirty="0" smtClean="0"/>
              <a:t>societies. </a:t>
            </a:r>
          </a:p>
          <a:p>
            <a:pPr marL="457200" indent="-457200">
              <a:buFont typeface="Arial" panose="020B0604020202020204" pitchFamily="34" charset="0"/>
              <a:buChar char="•"/>
            </a:pPr>
            <a:r>
              <a:rPr lang="en-GB" dirty="0" smtClean="0"/>
              <a:t>Part of the British university experience. A good way to meet people.</a:t>
            </a:r>
            <a:endParaRPr lang="en-GB" dirty="0" smtClean="0"/>
          </a:p>
          <a:p>
            <a:pPr marL="0" indent="0">
              <a:buNone/>
            </a:pPr>
            <a:r>
              <a:rPr lang="en-GB" dirty="0" smtClean="0"/>
              <a:t>Language societies:</a:t>
            </a:r>
            <a:endParaRPr lang="en-GB" dirty="0"/>
          </a:p>
          <a:p>
            <a:r>
              <a:rPr lang="en-GB" dirty="0"/>
              <a:t>French society</a:t>
            </a:r>
          </a:p>
          <a:p>
            <a:r>
              <a:rPr lang="en-GB" dirty="0"/>
              <a:t>German society</a:t>
            </a:r>
          </a:p>
          <a:p>
            <a:r>
              <a:rPr lang="en-GB" dirty="0"/>
              <a:t>Hispanic society</a:t>
            </a:r>
          </a:p>
          <a:p>
            <a:r>
              <a:rPr lang="en-GB" dirty="0"/>
              <a:t>Italian society</a:t>
            </a:r>
          </a:p>
          <a:p>
            <a:endParaRPr lang="en-GB" dirty="0"/>
          </a:p>
        </p:txBody>
      </p:sp>
    </p:spTree>
    <p:extLst>
      <p:ext uri="{BB962C8B-B14F-4D97-AF65-F5344CB8AC3E}">
        <p14:creationId xmlns:p14="http://schemas.microsoft.com/office/powerpoint/2010/main" val="90235367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xmlns="" id="{3F7D26C8-96ED-46E3-BD94-C1608C54C36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71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3">
            <a:extLst>
              <a:ext uri="{FF2B5EF4-FFF2-40B4-BE49-F238E27FC236}">
                <a16:creationId xmlns:a16="http://schemas.microsoft.com/office/drawing/2014/main" xmlns="" id="{13EEA0A9-F720-41ED-8EBA-2A10A664FDE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3477754"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re 3">
            <a:extLst>
              <a:ext uri="{FF2B5EF4-FFF2-40B4-BE49-F238E27FC236}">
                <a16:creationId xmlns:a16="http://schemas.microsoft.com/office/drawing/2014/main" xmlns="" id="{7BA705D7-642F-D44C-B7E6-F0A43626A770}"/>
              </a:ext>
            </a:extLst>
          </p:cNvPr>
          <p:cNvSpPr>
            <a:spLocks noGrp="1"/>
          </p:cNvSpPr>
          <p:nvPr>
            <p:ph type="title"/>
          </p:nvPr>
        </p:nvSpPr>
        <p:spPr>
          <a:xfrm>
            <a:off x="607501" y="447188"/>
            <a:ext cx="2559813" cy="1559412"/>
          </a:xfrm>
        </p:spPr>
        <p:txBody>
          <a:bodyPr>
            <a:normAutofit/>
          </a:bodyPr>
          <a:lstStyle/>
          <a:p>
            <a:r>
              <a:rPr lang="fr-FR" sz="3200"/>
              <a:t>SSLC - </a:t>
            </a:r>
          </a:p>
        </p:txBody>
      </p:sp>
      <p:sp>
        <p:nvSpPr>
          <p:cNvPr id="17" name="Content Placeholder 16">
            <a:extLst>
              <a:ext uri="{FF2B5EF4-FFF2-40B4-BE49-F238E27FC236}">
                <a16:creationId xmlns:a16="http://schemas.microsoft.com/office/drawing/2014/main" xmlns="" id="{0B185BA8-BCE7-40DA-B6CC-BE38AC3BBB46}"/>
              </a:ext>
            </a:extLst>
          </p:cNvPr>
          <p:cNvSpPr>
            <a:spLocks noGrp="1"/>
          </p:cNvSpPr>
          <p:nvPr>
            <p:ph idx="1"/>
          </p:nvPr>
        </p:nvSpPr>
        <p:spPr>
          <a:xfrm>
            <a:off x="614035" y="2413000"/>
            <a:ext cx="2553279" cy="3632200"/>
          </a:xfrm>
        </p:spPr>
        <p:txBody>
          <a:bodyPr>
            <a:normAutofit/>
          </a:bodyPr>
          <a:lstStyle/>
          <a:p>
            <a:r>
              <a:rPr lang="en-US" sz="1600" dirty="0"/>
              <a:t>What it’s about</a:t>
            </a:r>
          </a:p>
          <a:p>
            <a:r>
              <a:rPr lang="en-US" sz="1600" dirty="0"/>
              <a:t>What it can do for you</a:t>
            </a:r>
          </a:p>
          <a:p>
            <a:r>
              <a:rPr lang="en-US" sz="1600" dirty="0"/>
              <a:t>Role of the SSLC rep</a:t>
            </a:r>
          </a:p>
          <a:p>
            <a:r>
              <a:rPr lang="en-US" sz="1600" dirty="0"/>
              <a:t>How to take part</a:t>
            </a:r>
          </a:p>
          <a:p>
            <a:endParaRPr lang="en-US" sz="1600" dirty="0"/>
          </a:p>
        </p:txBody>
      </p:sp>
      <p:sp>
        <p:nvSpPr>
          <p:cNvPr id="24" name="Rounded Rectangle 17">
            <a:extLst>
              <a:ext uri="{FF2B5EF4-FFF2-40B4-BE49-F238E27FC236}">
                <a16:creationId xmlns:a16="http://schemas.microsoft.com/office/drawing/2014/main" xmlns="" id="{03B27569-6089-4DC0-93E0-F3F6E1E93CC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959209" y="958640"/>
            <a:ext cx="4702193"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6">
            <a:extLst>
              <a:ext uri="{FF2B5EF4-FFF2-40B4-BE49-F238E27FC236}">
                <a16:creationId xmlns:a16="http://schemas.microsoft.com/office/drawing/2014/main" xmlns="" id="{7B719A59-BA8C-BF4E-8337-239714B3C3C2}"/>
              </a:ext>
            </a:extLst>
          </p:cNvPr>
          <p:cNvPicPr>
            <a:picLocks/>
          </p:cNvPicPr>
          <p:nvPr/>
        </p:nvPicPr>
        <p:blipFill rotWithShape="1">
          <a:blip r:embed="rId2">
            <a:extLst>
              <a:ext uri="{28A0092B-C50C-407E-A947-70E740481C1C}">
                <a14:useLocalDpi xmlns:a14="http://schemas.microsoft.com/office/drawing/2010/main" val="0"/>
              </a:ext>
            </a:extLst>
          </a:blip>
          <a:srcRect l="18143" r="6005" b="2"/>
          <a:stretch/>
        </p:blipFill>
        <p:spPr>
          <a:xfrm>
            <a:off x="4202780" y="1258530"/>
            <a:ext cx="4229140" cy="4330205"/>
          </a:xfrm>
          <a:prstGeom prst="rect">
            <a:avLst/>
          </a:prstGeom>
        </p:spPr>
      </p:pic>
    </p:spTree>
    <p:extLst>
      <p:ext uri="{BB962C8B-B14F-4D97-AF65-F5344CB8AC3E}">
        <p14:creationId xmlns:p14="http://schemas.microsoft.com/office/powerpoint/2010/main" val="23580493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6">
            <a:extLst>
              <a:ext uri="{FF2B5EF4-FFF2-40B4-BE49-F238E27FC236}">
                <a16:creationId xmlns:a16="http://schemas.microsoft.com/office/drawing/2014/main" xmlns="" id="{DA9A1ACB-4ECA-4EAE-AEAB-CE9C8C01EE6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pic>
        <p:nvPicPr>
          <p:cNvPr id="6" name="Espace réservé du contenu 5">
            <a:extLst>
              <a:ext uri="{FF2B5EF4-FFF2-40B4-BE49-F238E27FC236}">
                <a16:creationId xmlns:a16="http://schemas.microsoft.com/office/drawing/2014/main" xmlns="" id="{AA2C6295-F9C8-A24E-BD7B-BB7AFC22B94A}"/>
              </a:ext>
            </a:extLst>
          </p:cNvPr>
          <p:cNvPicPr>
            <a:picLocks noGrp="1" noChangeAspect="1"/>
          </p:cNvPicPr>
          <p:nvPr>
            <p:ph sz="half" idx="2"/>
          </p:nvPr>
        </p:nvPicPr>
        <p:blipFill rotWithShape="1">
          <a:blip r:embed="rId2"/>
          <a:srcRect t="8721" r="-2" b="3859"/>
          <a:stretch/>
        </p:blipFill>
        <p:spPr>
          <a:xfrm>
            <a:off x="15" y="11"/>
            <a:ext cx="9143985" cy="6857989"/>
          </a:xfrm>
          <a:prstGeom prst="rect">
            <a:avLst/>
          </a:prstGeom>
        </p:spPr>
      </p:pic>
      <p:sp>
        <p:nvSpPr>
          <p:cNvPr id="13" name="Freeform 6">
            <a:extLst>
              <a:ext uri="{FF2B5EF4-FFF2-40B4-BE49-F238E27FC236}">
                <a16:creationId xmlns:a16="http://schemas.microsoft.com/office/drawing/2014/main" xmlns="" id="{28F489B8-B6E6-485E-9CB6-3C90A4D8417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4055173" y="336390"/>
            <a:ext cx="4749312" cy="5838454"/>
          </a:xfrm>
          <a:custGeom>
            <a:avLst/>
            <a:gdLst/>
            <a:ahLst/>
            <a:cxnLst/>
            <a:rect l="l" t="t" r="r" b="b"/>
            <a:pathLst>
              <a:path w="6332416" h="5838454">
                <a:moveTo>
                  <a:pt x="63624" y="0"/>
                </a:moveTo>
                <a:lnTo>
                  <a:pt x="82337" y="0"/>
                </a:lnTo>
                <a:lnTo>
                  <a:pt x="6250080" y="0"/>
                </a:lnTo>
                <a:lnTo>
                  <a:pt x="6268793" y="0"/>
                </a:lnTo>
                <a:lnTo>
                  <a:pt x="6283763" y="5614"/>
                </a:lnTo>
                <a:lnTo>
                  <a:pt x="6294991" y="11228"/>
                </a:lnTo>
                <a:lnTo>
                  <a:pt x="6309961" y="16842"/>
                </a:lnTo>
                <a:lnTo>
                  <a:pt x="6317446" y="28069"/>
                </a:lnTo>
                <a:lnTo>
                  <a:pt x="6324931" y="36490"/>
                </a:lnTo>
                <a:lnTo>
                  <a:pt x="6332416" y="47718"/>
                </a:lnTo>
                <a:lnTo>
                  <a:pt x="6332416" y="61752"/>
                </a:lnTo>
                <a:lnTo>
                  <a:pt x="6332416" y="2646984"/>
                </a:lnTo>
                <a:lnTo>
                  <a:pt x="6332416" y="2661018"/>
                </a:lnTo>
                <a:lnTo>
                  <a:pt x="6332416" y="2913585"/>
                </a:lnTo>
                <a:lnTo>
                  <a:pt x="6332416" y="2927620"/>
                </a:lnTo>
                <a:lnTo>
                  <a:pt x="6332416" y="5512851"/>
                </a:lnTo>
                <a:lnTo>
                  <a:pt x="6332416" y="5526886"/>
                </a:lnTo>
                <a:lnTo>
                  <a:pt x="6324931" y="5538114"/>
                </a:lnTo>
                <a:lnTo>
                  <a:pt x="6317446" y="5546534"/>
                </a:lnTo>
                <a:lnTo>
                  <a:pt x="6309961" y="5557762"/>
                </a:lnTo>
                <a:lnTo>
                  <a:pt x="6294991" y="5563376"/>
                </a:lnTo>
                <a:lnTo>
                  <a:pt x="6283763" y="5568990"/>
                </a:lnTo>
                <a:lnTo>
                  <a:pt x="6268793" y="5574604"/>
                </a:lnTo>
                <a:lnTo>
                  <a:pt x="6250080" y="5574604"/>
                </a:lnTo>
                <a:lnTo>
                  <a:pt x="1657955" y="5574604"/>
                </a:lnTo>
                <a:lnTo>
                  <a:pt x="1328610" y="5821613"/>
                </a:lnTo>
                <a:lnTo>
                  <a:pt x="1317382" y="5827227"/>
                </a:lnTo>
                <a:lnTo>
                  <a:pt x="1302412" y="5832840"/>
                </a:lnTo>
                <a:lnTo>
                  <a:pt x="1287442" y="5838454"/>
                </a:lnTo>
                <a:lnTo>
                  <a:pt x="1272472" y="5838454"/>
                </a:lnTo>
                <a:lnTo>
                  <a:pt x="1257501" y="5838454"/>
                </a:lnTo>
                <a:lnTo>
                  <a:pt x="1242531" y="5832840"/>
                </a:lnTo>
                <a:lnTo>
                  <a:pt x="1227561" y="5827227"/>
                </a:lnTo>
                <a:lnTo>
                  <a:pt x="1216333" y="5821613"/>
                </a:lnTo>
                <a:lnTo>
                  <a:pt x="886988" y="5574604"/>
                </a:lnTo>
                <a:lnTo>
                  <a:pt x="82337" y="5574604"/>
                </a:lnTo>
                <a:lnTo>
                  <a:pt x="63624" y="5574604"/>
                </a:lnTo>
                <a:lnTo>
                  <a:pt x="48654" y="5568990"/>
                </a:lnTo>
                <a:lnTo>
                  <a:pt x="37426" y="5563376"/>
                </a:lnTo>
                <a:lnTo>
                  <a:pt x="22456" y="5557762"/>
                </a:lnTo>
                <a:lnTo>
                  <a:pt x="14971" y="5546534"/>
                </a:lnTo>
                <a:lnTo>
                  <a:pt x="7485" y="5538114"/>
                </a:lnTo>
                <a:lnTo>
                  <a:pt x="0" y="5526886"/>
                </a:lnTo>
                <a:lnTo>
                  <a:pt x="0" y="5512851"/>
                </a:lnTo>
                <a:lnTo>
                  <a:pt x="0" y="2927620"/>
                </a:lnTo>
                <a:lnTo>
                  <a:pt x="0" y="2913585"/>
                </a:lnTo>
                <a:lnTo>
                  <a:pt x="0" y="2661018"/>
                </a:lnTo>
                <a:lnTo>
                  <a:pt x="0" y="2646984"/>
                </a:lnTo>
                <a:lnTo>
                  <a:pt x="0" y="61752"/>
                </a:lnTo>
                <a:lnTo>
                  <a:pt x="0" y="47718"/>
                </a:lnTo>
                <a:lnTo>
                  <a:pt x="7485" y="36490"/>
                </a:lnTo>
                <a:lnTo>
                  <a:pt x="14971" y="28069"/>
                </a:lnTo>
                <a:lnTo>
                  <a:pt x="22456" y="16842"/>
                </a:lnTo>
                <a:lnTo>
                  <a:pt x="37426" y="11228"/>
                </a:lnTo>
                <a:lnTo>
                  <a:pt x="48654" y="5614"/>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re 1">
            <a:extLst>
              <a:ext uri="{FF2B5EF4-FFF2-40B4-BE49-F238E27FC236}">
                <a16:creationId xmlns:a16="http://schemas.microsoft.com/office/drawing/2014/main" xmlns="" id="{2633BF8E-19DC-D947-824B-F728C4DBFC15}"/>
              </a:ext>
            </a:extLst>
          </p:cNvPr>
          <p:cNvSpPr>
            <a:spLocks noGrp="1"/>
          </p:cNvSpPr>
          <p:nvPr>
            <p:ph type="title"/>
          </p:nvPr>
        </p:nvSpPr>
        <p:spPr>
          <a:xfrm>
            <a:off x="4292601" y="651933"/>
            <a:ext cx="4279899" cy="1354667"/>
          </a:xfrm>
        </p:spPr>
        <p:txBody>
          <a:bodyPr vert="horz" lIns="91440" tIns="45720" rIns="91440" bIns="45720" rtlCol="0" anchor="b">
            <a:normAutofit/>
          </a:bodyPr>
          <a:lstStyle/>
          <a:p>
            <a:r>
              <a:rPr lang="en-US"/>
              <a:t>What it’s about</a:t>
            </a:r>
          </a:p>
        </p:txBody>
      </p:sp>
      <p:sp>
        <p:nvSpPr>
          <p:cNvPr id="3" name="Espace réservé du contenu 2">
            <a:extLst>
              <a:ext uri="{FF2B5EF4-FFF2-40B4-BE49-F238E27FC236}">
                <a16:creationId xmlns:a16="http://schemas.microsoft.com/office/drawing/2014/main" xmlns="" id="{0DA73C1B-540D-7244-8CB1-3269ED5AD8EA}"/>
              </a:ext>
            </a:extLst>
          </p:cNvPr>
          <p:cNvSpPr>
            <a:spLocks noGrp="1"/>
          </p:cNvSpPr>
          <p:nvPr>
            <p:ph sz="half" idx="1"/>
          </p:nvPr>
        </p:nvSpPr>
        <p:spPr>
          <a:xfrm>
            <a:off x="4292601" y="2116668"/>
            <a:ext cx="4279900" cy="3496733"/>
          </a:xfrm>
        </p:spPr>
        <p:txBody>
          <a:bodyPr vert="horz" lIns="91440" tIns="45720" rIns="91440" bIns="45720" rtlCol="0" anchor="ctr">
            <a:normAutofit/>
          </a:bodyPr>
          <a:lstStyle/>
          <a:p>
            <a:r>
              <a:rPr lang="en-US" sz="2400" b="1" dirty="0"/>
              <a:t>SSLC = student staff liaison committee</a:t>
            </a:r>
          </a:p>
          <a:p>
            <a:r>
              <a:rPr lang="en-US" sz="2400" b="1" dirty="0"/>
              <a:t>Dialogue between students and staff</a:t>
            </a:r>
          </a:p>
          <a:p>
            <a:r>
              <a:rPr lang="en-US" sz="2400" b="1" dirty="0"/>
              <a:t>A way for students to have their say on their educational experience at Warwick</a:t>
            </a:r>
          </a:p>
        </p:txBody>
      </p:sp>
    </p:spTree>
    <p:extLst>
      <p:ext uri="{BB962C8B-B14F-4D97-AF65-F5344CB8AC3E}">
        <p14:creationId xmlns:p14="http://schemas.microsoft.com/office/powerpoint/2010/main" val="5453265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6">
            <a:extLst>
              <a:ext uri="{FF2B5EF4-FFF2-40B4-BE49-F238E27FC236}">
                <a16:creationId xmlns:a16="http://schemas.microsoft.com/office/drawing/2014/main" xmlns="" id="{DA9A1ACB-4ECA-4EAE-AEAB-CE9C8C01EE6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useBgFill="1">
        <p:nvSpPr>
          <p:cNvPr id="13" name="Rectangle 12">
            <a:extLst>
              <a:ext uri="{FF2B5EF4-FFF2-40B4-BE49-F238E27FC236}">
                <a16:creationId xmlns:a16="http://schemas.microsoft.com/office/drawing/2014/main" xmlns="" id="{5940F547-7206-4401-94FB-F8421915D8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Espace réservé du contenu 5">
            <a:extLst>
              <a:ext uri="{FF2B5EF4-FFF2-40B4-BE49-F238E27FC236}">
                <a16:creationId xmlns:a16="http://schemas.microsoft.com/office/drawing/2014/main" xmlns="" id="{B6BBC39B-E4BC-CC43-A505-7AE6704C289B}"/>
              </a:ext>
            </a:extLst>
          </p:cNvPr>
          <p:cNvPicPr>
            <a:picLocks noGrp="1" noChangeAspect="1"/>
          </p:cNvPicPr>
          <p:nvPr>
            <p:ph sz="half" idx="2"/>
          </p:nvPr>
        </p:nvPicPr>
        <p:blipFill rotWithShape="1">
          <a:blip r:embed="rId2">
            <a:alphaModFix amt="40000"/>
            <a:extLst/>
          </a:blip>
          <a:srcRect r="-2" b="15086"/>
          <a:stretch/>
        </p:blipFill>
        <p:spPr>
          <a:xfrm>
            <a:off x="15" y="10"/>
            <a:ext cx="9143985" cy="6857990"/>
          </a:xfrm>
          <a:prstGeom prst="rect">
            <a:avLst/>
          </a:prstGeom>
        </p:spPr>
      </p:pic>
      <p:sp>
        <p:nvSpPr>
          <p:cNvPr id="2" name="Titre 1">
            <a:extLst>
              <a:ext uri="{FF2B5EF4-FFF2-40B4-BE49-F238E27FC236}">
                <a16:creationId xmlns:a16="http://schemas.microsoft.com/office/drawing/2014/main" xmlns="" id="{49582DB2-D90A-D048-A63D-C9E5B0D4AEEC}"/>
              </a:ext>
            </a:extLst>
          </p:cNvPr>
          <p:cNvSpPr>
            <a:spLocks noGrp="1"/>
          </p:cNvSpPr>
          <p:nvPr>
            <p:ph type="title"/>
          </p:nvPr>
        </p:nvSpPr>
        <p:spPr>
          <a:xfrm>
            <a:off x="607500" y="447188"/>
            <a:ext cx="7928999" cy="970450"/>
          </a:xfrm>
        </p:spPr>
        <p:txBody>
          <a:bodyPr vert="horz" lIns="91440" tIns="45720" rIns="91440" bIns="45720" rtlCol="0" anchor="b">
            <a:normAutofit/>
          </a:bodyPr>
          <a:lstStyle/>
          <a:p>
            <a:r>
              <a:rPr lang="en-US"/>
              <a:t>What it can do for you</a:t>
            </a:r>
          </a:p>
        </p:txBody>
      </p:sp>
      <p:sp>
        <p:nvSpPr>
          <p:cNvPr id="3" name="Espace réservé du contenu 2">
            <a:extLst>
              <a:ext uri="{FF2B5EF4-FFF2-40B4-BE49-F238E27FC236}">
                <a16:creationId xmlns:a16="http://schemas.microsoft.com/office/drawing/2014/main" xmlns="" id="{31C17ADB-E53D-1F49-A1E9-95408162B33F}"/>
              </a:ext>
            </a:extLst>
          </p:cNvPr>
          <p:cNvSpPr>
            <a:spLocks noGrp="1"/>
          </p:cNvSpPr>
          <p:nvPr>
            <p:ph sz="half" idx="1"/>
          </p:nvPr>
        </p:nvSpPr>
        <p:spPr>
          <a:xfrm>
            <a:off x="614034" y="2222287"/>
            <a:ext cx="7915931" cy="3636511"/>
          </a:xfrm>
        </p:spPr>
        <p:txBody>
          <a:bodyPr vert="horz" lIns="91440" tIns="45720" rIns="91440" bIns="45720" rtlCol="0" anchor="ctr">
            <a:normAutofit/>
          </a:bodyPr>
          <a:lstStyle/>
          <a:p>
            <a:r>
              <a:rPr lang="en-US" sz="2800" b="1" dirty="0"/>
              <a:t>If you have a student representing you on the SSLC, you can raise an issue with your rep who will discuss it at the meeting and then report back</a:t>
            </a:r>
          </a:p>
          <a:p>
            <a:r>
              <a:rPr lang="en-US" sz="2800" b="1" dirty="0"/>
              <a:t>Issues discussed: teaching, assessment, resources, student support, careers development…</a:t>
            </a:r>
          </a:p>
          <a:p>
            <a:endParaRPr lang="en-US" dirty="0"/>
          </a:p>
        </p:txBody>
      </p:sp>
    </p:spTree>
    <p:extLst>
      <p:ext uri="{BB962C8B-B14F-4D97-AF65-F5344CB8AC3E}">
        <p14:creationId xmlns:p14="http://schemas.microsoft.com/office/powerpoint/2010/main" val="40648284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6">
            <a:extLst>
              <a:ext uri="{FF2B5EF4-FFF2-40B4-BE49-F238E27FC236}">
                <a16:creationId xmlns:a16="http://schemas.microsoft.com/office/drawing/2014/main" xmlns="" id="{53576798-7F98-4C7F-B6C7-6D41B5A7E92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re 1">
            <a:extLst>
              <a:ext uri="{FF2B5EF4-FFF2-40B4-BE49-F238E27FC236}">
                <a16:creationId xmlns:a16="http://schemas.microsoft.com/office/drawing/2014/main" xmlns="" id="{19697EB8-D837-8E4D-9F6C-C2B9B21393E4}"/>
              </a:ext>
            </a:extLst>
          </p:cNvPr>
          <p:cNvSpPr>
            <a:spLocks noGrp="1"/>
          </p:cNvSpPr>
          <p:nvPr>
            <p:ph type="title"/>
          </p:nvPr>
        </p:nvSpPr>
        <p:spPr>
          <a:xfrm>
            <a:off x="607500" y="447188"/>
            <a:ext cx="7928999" cy="970450"/>
          </a:xfrm>
        </p:spPr>
        <p:txBody>
          <a:bodyPr vert="horz" lIns="91440" tIns="45720" rIns="91440" bIns="45720" rtlCol="0" anchor="b">
            <a:normAutofit/>
          </a:bodyPr>
          <a:lstStyle/>
          <a:p>
            <a:r>
              <a:rPr lang="en-US"/>
              <a:t>Role of the SSLC rep</a:t>
            </a:r>
          </a:p>
        </p:txBody>
      </p:sp>
      <p:sp>
        <p:nvSpPr>
          <p:cNvPr id="3" name="Espace réservé du contenu 2">
            <a:extLst>
              <a:ext uri="{FF2B5EF4-FFF2-40B4-BE49-F238E27FC236}">
                <a16:creationId xmlns:a16="http://schemas.microsoft.com/office/drawing/2014/main" xmlns="" id="{E1602B4F-CC4A-7D4F-926E-FCA2C1D4755E}"/>
              </a:ext>
            </a:extLst>
          </p:cNvPr>
          <p:cNvSpPr>
            <a:spLocks noGrp="1"/>
          </p:cNvSpPr>
          <p:nvPr>
            <p:ph sz="half" idx="1"/>
          </p:nvPr>
        </p:nvSpPr>
        <p:spPr>
          <a:xfrm>
            <a:off x="614035" y="2413000"/>
            <a:ext cx="2876687" cy="3632200"/>
          </a:xfrm>
        </p:spPr>
        <p:txBody>
          <a:bodyPr vert="horz" lIns="91440" tIns="45720" rIns="91440" bIns="45720" rtlCol="0" anchor="ctr">
            <a:normAutofit/>
          </a:bodyPr>
          <a:lstStyle/>
          <a:p>
            <a:r>
              <a:rPr lang="en-US" sz="1600"/>
              <a:t>Collect views from the student group you represent and discuss these at SSLC meetings</a:t>
            </a:r>
          </a:p>
          <a:p>
            <a:r>
              <a:rPr lang="en-US" sz="1600"/>
              <a:t>Attend the online SSLC meetings (around 5 a year)</a:t>
            </a:r>
          </a:p>
          <a:p>
            <a:r>
              <a:rPr lang="en-US" sz="1600"/>
              <a:t>Report back decisions taken at the SSLC meetings</a:t>
            </a:r>
          </a:p>
          <a:p>
            <a:r>
              <a:rPr lang="en-US" sz="1600"/>
              <a:t>Advantages for the rep: bring about change, get to know fellow students and work with staff, something interesting on the CV</a:t>
            </a:r>
          </a:p>
        </p:txBody>
      </p:sp>
      <p:pic>
        <p:nvPicPr>
          <p:cNvPr id="6" name="Espace réservé du contenu 5">
            <a:extLst>
              <a:ext uri="{FF2B5EF4-FFF2-40B4-BE49-F238E27FC236}">
                <a16:creationId xmlns:a16="http://schemas.microsoft.com/office/drawing/2014/main" xmlns="" id="{A2606D97-BF1F-6E43-9E20-5AD8FAA01258}"/>
              </a:ext>
            </a:extLst>
          </p:cNvPr>
          <p:cNvPicPr>
            <a:picLocks noGrp="1" noChangeAspect="1"/>
          </p:cNvPicPr>
          <p:nvPr>
            <p:ph sz="half" idx="2"/>
          </p:nvPr>
        </p:nvPicPr>
        <p:blipFill>
          <a:blip r:embed="rId2"/>
          <a:stretch>
            <a:fillRect/>
          </a:stretch>
        </p:blipFill>
        <p:spPr>
          <a:xfrm>
            <a:off x="3985779" y="2413000"/>
            <a:ext cx="4389230" cy="3716338"/>
          </a:xfrm>
          <a:prstGeom prst="roundRect">
            <a:avLst>
              <a:gd name="adj" fmla="val 3876"/>
            </a:avLst>
          </a:prstGeom>
          <a:ln>
            <a:solidFill>
              <a:schemeClr val="accent1"/>
            </a:solidFill>
          </a:ln>
          <a:effectLst/>
        </p:spPr>
      </p:pic>
    </p:spTree>
    <p:extLst>
      <p:ext uri="{BB962C8B-B14F-4D97-AF65-F5344CB8AC3E}">
        <p14:creationId xmlns:p14="http://schemas.microsoft.com/office/powerpoint/2010/main" val="9556571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6">
            <a:extLst>
              <a:ext uri="{FF2B5EF4-FFF2-40B4-BE49-F238E27FC236}">
                <a16:creationId xmlns:a16="http://schemas.microsoft.com/office/drawing/2014/main" xmlns="" id="{DA9A1ACB-4ECA-4EAE-AEAB-CE9C8C01EE6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pic>
        <p:nvPicPr>
          <p:cNvPr id="6" name="Espace réservé du contenu 5">
            <a:extLst>
              <a:ext uri="{FF2B5EF4-FFF2-40B4-BE49-F238E27FC236}">
                <a16:creationId xmlns:a16="http://schemas.microsoft.com/office/drawing/2014/main" xmlns="" id="{5BE2095D-A422-1E47-ADE5-254323307748}"/>
              </a:ext>
            </a:extLst>
          </p:cNvPr>
          <p:cNvPicPr>
            <a:picLocks noGrp="1" noChangeAspect="1"/>
          </p:cNvPicPr>
          <p:nvPr>
            <p:ph sz="half" idx="2"/>
          </p:nvPr>
        </p:nvPicPr>
        <p:blipFill rotWithShape="1">
          <a:blip r:embed="rId2"/>
          <a:srcRect t="10141" r="-2" b="14752"/>
          <a:stretch/>
        </p:blipFill>
        <p:spPr>
          <a:xfrm>
            <a:off x="15" y="11"/>
            <a:ext cx="9143985" cy="6857989"/>
          </a:xfrm>
          <a:prstGeom prst="rect">
            <a:avLst/>
          </a:prstGeom>
        </p:spPr>
      </p:pic>
      <p:sp>
        <p:nvSpPr>
          <p:cNvPr id="13" name="Freeform 9">
            <a:extLst>
              <a:ext uri="{FF2B5EF4-FFF2-40B4-BE49-F238E27FC236}">
                <a16:creationId xmlns:a16="http://schemas.microsoft.com/office/drawing/2014/main" xmlns="" id="{72319FFA-0E4F-4E0B-BEBA-A9DD4B41AAE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1" y="0"/>
            <a:ext cx="4864100"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alpha val="9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xmlns="" id="{7BEDC0F8-7CA3-244F-9519-70E1BC04F4D3}"/>
              </a:ext>
            </a:extLst>
          </p:cNvPr>
          <p:cNvSpPr>
            <a:spLocks noGrp="1"/>
          </p:cNvSpPr>
          <p:nvPr>
            <p:ph type="title"/>
          </p:nvPr>
        </p:nvSpPr>
        <p:spPr>
          <a:xfrm>
            <a:off x="607500" y="447188"/>
            <a:ext cx="3697800" cy="1559412"/>
          </a:xfrm>
        </p:spPr>
        <p:txBody>
          <a:bodyPr vert="horz" lIns="91440" tIns="45720" rIns="91440" bIns="45720" rtlCol="0" anchor="b">
            <a:normAutofit/>
          </a:bodyPr>
          <a:lstStyle/>
          <a:p>
            <a:r>
              <a:rPr lang="en-US"/>
              <a:t>How to take part</a:t>
            </a:r>
          </a:p>
        </p:txBody>
      </p:sp>
      <p:sp>
        <p:nvSpPr>
          <p:cNvPr id="3" name="Espace réservé du contenu 2">
            <a:extLst>
              <a:ext uri="{FF2B5EF4-FFF2-40B4-BE49-F238E27FC236}">
                <a16:creationId xmlns:a16="http://schemas.microsoft.com/office/drawing/2014/main" xmlns="" id="{5B28C633-6066-0548-8E44-1DA852382F7E}"/>
              </a:ext>
            </a:extLst>
          </p:cNvPr>
          <p:cNvSpPr>
            <a:spLocks noGrp="1"/>
          </p:cNvSpPr>
          <p:nvPr>
            <p:ph sz="half" idx="1"/>
          </p:nvPr>
        </p:nvSpPr>
        <p:spPr>
          <a:xfrm>
            <a:off x="395537" y="2413000"/>
            <a:ext cx="3909764" cy="3632200"/>
          </a:xfrm>
        </p:spPr>
        <p:txBody>
          <a:bodyPr vert="horz" lIns="91440" tIns="45720" rIns="91440" bIns="45720" rtlCol="0" anchor="ctr">
            <a:normAutofit fontScale="77500" lnSpcReduction="20000"/>
          </a:bodyPr>
          <a:lstStyle/>
          <a:p>
            <a:r>
              <a:rPr lang="en-US" dirty="0"/>
              <a:t>Check out the SMLC SSLC page on Moodle under ‘Additional Courses’</a:t>
            </a:r>
          </a:p>
          <a:p>
            <a:r>
              <a:rPr lang="en-US" dirty="0"/>
              <a:t>Interested in becoming a rep and representing all the incoming Erasmus students? Contact </a:t>
            </a:r>
            <a:r>
              <a:rPr lang="en-US" dirty="0" err="1"/>
              <a:t>Margaux</a:t>
            </a:r>
            <a:r>
              <a:rPr lang="en-US" dirty="0"/>
              <a:t> </a:t>
            </a:r>
            <a:r>
              <a:rPr lang="en-US" dirty="0" err="1"/>
              <a:t>Whiskin</a:t>
            </a:r>
            <a:r>
              <a:rPr lang="en-US" dirty="0"/>
              <a:t> (</a:t>
            </a:r>
            <a:r>
              <a:rPr lang="en-US" dirty="0">
                <a:hlinkClick r:id="rId3"/>
              </a:rPr>
              <a:t>m.whiskin@warwick.ac.uk</a:t>
            </a:r>
            <a:r>
              <a:rPr lang="en-US" dirty="0"/>
              <a:t>) by Friday the 16th of October, 5pm (week 2)</a:t>
            </a:r>
          </a:p>
        </p:txBody>
      </p:sp>
    </p:spTree>
    <p:extLst>
      <p:ext uri="{BB962C8B-B14F-4D97-AF65-F5344CB8AC3E}">
        <p14:creationId xmlns:p14="http://schemas.microsoft.com/office/powerpoint/2010/main" val="10543446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a:extLst>
              <a:ext uri="{FF2B5EF4-FFF2-40B4-BE49-F238E27FC236}">
                <a16:creationId xmlns:a16="http://schemas.microsoft.com/office/drawing/2014/main" xmlns="" id="{C3694A3F-1BD6-F443-9753-7E87CEB9D0BE}"/>
              </a:ext>
            </a:extLst>
          </p:cNvPr>
          <p:cNvPicPr>
            <a:picLocks noGrp="1" noChangeAspect="1"/>
          </p:cNvPicPr>
          <p:nvPr>
            <p:ph idx="1"/>
          </p:nvPr>
        </p:nvPicPr>
        <p:blipFill rotWithShape="1">
          <a:blip r:embed="rId2"/>
          <a:srcRect r="5333"/>
          <a:stretch/>
        </p:blipFill>
        <p:spPr>
          <a:xfrm>
            <a:off x="15" y="10"/>
            <a:ext cx="9143985" cy="6857990"/>
          </a:xfrm>
          <a:prstGeom prst="rect">
            <a:avLst/>
          </a:prstGeom>
        </p:spPr>
      </p:pic>
      <p:sp>
        <p:nvSpPr>
          <p:cNvPr id="11" name="Freeform 5">
            <a:extLst>
              <a:ext uri="{FF2B5EF4-FFF2-40B4-BE49-F238E27FC236}">
                <a16:creationId xmlns:a16="http://schemas.microsoft.com/office/drawing/2014/main" xmlns="" id="{87CC2527-562A-4F69-B487-4371E5B243E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a:off x="5616466" y="2277614"/>
            <a:ext cx="3527534"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re 1">
            <a:extLst>
              <a:ext uri="{FF2B5EF4-FFF2-40B4-BE49-F238E27FC236}">
                <a16:creationId xmlns:a16="http://schemas.microsoft.com/office/drawing/2014/main" xmlns="" id="{F2FBAC49-0AE8-5943-AE7E-ABC27A0A00D8}"/>
              </a:ext>
            </a:extLst>
          </p:cNvPr>
          <p:cNvSpPr>
            <a:spLocks noGrp="1"/>
          </p:cNvSpPr>
          <p:nvPr>
            <p:ph type="title"/>
          </p:nvPr>
        </p:nvSpPr>
        <p:spPr>
          <a:xfrm>
            <a:off x="6016516" y="3231931"/>
            <a:ext cx="2889031" cy="1834056"/>
          </a:xfrm>
        </p:spPr>
        <p:txBody>
          <a:bodyPr vert="horz" lIns="91440" tIns="45720" rIns="91440" bIns="45720" rtlCol="0" anchor="b">
            <a:normAutofit fontScale="90000"/>
          </a:bodyPr>
          <a:lstStyle/>
          <a:p>
            <a:pPr algn="ctr"/>
            <a:r>
              <a:rPr lang="en-US" sz="4000" dirty="0"/>
              <a:t>Find your Language Buddy</a:t>
            </a:r>
          </a:p>
        </p:txBody>
      </p:sp>
      <p:cxnSp>
        <p:nvCxnSpPr>
          <p:cNvPr id="13" name="Straight Connector 12">
            <a:extLst>
              <a:ext uri="{FF2B5EF4-FFF2-40B4-BE49-F238E27FC236}">
                <a16:creationId xmlns:a16="http://schemas.microsoft.com/office/drawing/2014/main" xmlns="" id="{BCDAEC91-5BCE-4B55-9CC0-43EF94CB734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7110248" y="5123793"/>
            <a:ext cx="701565"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948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Your </a:t>
            </a:r>
            <a:r>
              <a:rPr lang="en-GB" dirty="0"/>
              <a:t>P</a:t>
            </a:r>
            <a:r>
              <a:rPr lang="en-GB" dirty="0" smtClean="0"/>
              <a:t>ersonal </a:t>
            </a:r>
            <a:r>
              <a:rPr lang="en-GB" dirty="0"/>
              <a:t>T</a:t>
            </a:r>
            <a:r>
              <a:rPr lang="en-GB" dirty="0" smtClean="0"/>
              <a:t>utor</a:t>
            </a:r>
            <a:endParaRPr lang="en-GB" dirty="0"/>
          </a:p>
        </p:txBody>
      </p:sp>
      <p:sp>
        <p:nvSpPr>
          <p:cNvPr id="3" name="Content Placeholder 2"/>
          <p:cNvSpPr>
            <a:spLocks noGrp="1"/>
          </p:cNvSpPr>
          <p:nvPr>
            <p:ph idx="1"/>
          </p:nvPr>
        </p:nvSpPr>
        <p:spPr/>
        <p:txBody>
          <a:bodyPr/>
          <a:lstStyle/>
          <a:p>
            <a:r>
              <a:rPr lang="en-GB" sz="2800" dirty="0" smtClean="0"/>
              <a:t>The </a:t>
            </a:r>
            <a:r>
              <a:rPr lang="en-GB" sz="2800" dirty="0"/>
              <a:t>role of the Personal Tutor is pastoral and academic </a:t>
            </a:r>
          </a:p>
          <a:p>
            <a:r>
              <a:rPr lang="en-GB" sz="2800" dirty="0"/>
              <a:t>Personal tutors and all academics have dedicated office hours—check their </a:t>
            </a:r>
            <a:r>
              <a:rPr lang="en-GB" sz="2800" dirty="0" smtClean="0"/>
              <a:t>webpages </a:t>
            </a:r>
            <a:r>
              <a:rPr lang="en-GB" sz="2800" dirty="0"/>
              <a:t>for details</a:t>
            </a:r>
          </a:p>
          <a:p>
            <a:r>
              <a:rPr lang="en-GB" sz="2800" dirty="0"/>
              <a:t>They are your first point of contact for any pastoral </a:t>
            </a:r>
            <a:r>
              <a:rPr lang="en-GB" sz="2800" dirty="0" smtClean="0"/>
              <a:t>issues</a:t>
            </a:r>
            <a:endParaRPr lang="en-GB" sz="2800" dirty="0"/>
          </a:p>
        </p:txBody>
      </p:sp>
    </p:spTree>
    <p:extLst>
      <p:ext uri="{BB962C8B-B14F-4D97-AF65-F5344CB8AC3E}">
        <p14:creationId xmlns:p14="http://schemas.microsoft.com/office/powerpoint/2010/main" val="10469653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64ADFEDB-B740-DE49-B901-8133E8E596AE}"/>
              </a:ext>
            </a:extLst>
          </p:cNvPr>
          <p:cNvSpPr>
            <a:spLocks noGrp="1"/>
          </p:cNvSpPr>
          <p:nvPr>
            <p:ph type="title"/>
          </p:nvPr>
        </p:nvSpPr>
        <p:spPr>
          <a:xfrm>
            <a:off x="571501" y="803326"/>
            <a:ext cx="3985902" cy="1325563"/>
          </a:xfrm>
        </p:spPr>
        <p:txBody>
          <a:bodyPr vert="horz" lIns="91440" tIns="45720" rIns="91440" bIns="45720" rtlCol="0" anchor="ctr">
            <a:normAutofit fontScale="90000"/>
          </a:bodyPr>
          <a:lstStyle/>
          <a:p>
            <a:r>
              <a:rPr lang="en-US"/>
              <a:t>What it’s about…</a:t>
            </a:r>
          </a:p>
        </p:txBody>
      </p:sp>
      <p:sp>
        <p:nvSpPr>
          <p:cNvPr id="3" name="Espace réservé du contenu 2">
            <a:extLst>
              <a:ext uri="{FF2B5EF4-FFF2-40B4-BE49-F238E27FC236}">
                <a16:creationId xmlns:a16="http://schemas.microsoft.com/office/drawing/2014/main" xmlns="" id="{EA7C8CEA-C94D-D94B-A76D-F603F32B3F01}"/>
              </a:ext>
            </a:extLst>
          </p:cNvPr>
          <p:cNvSpPr>
            <a:spLocks noGrp="1"/>
          </p:cNvSpPr>
          <p:nvPr>
            <p:ph sz="half" idx="1"/>
          </p:nvPr>
        </p:nvSpPr>
        <p:spPr>
          <a:xfrm>
            <a:off x="571501" y="2279018"/>
            <a:ext cx="3985907" cy="3375920"/>
          </a:xfrm>
        </p:spPr>
        <p:txBody>
          <a:bodyPr vert="horz" lIns="91440" tIns="45720" rIns="91440" bIns="45720" rtlCol="0" anchor="t">
            <a:normAutofit/>
          </a:bodyPr>
          <a:lstStyle/>
          <a:p>
            <a:r>
              <a:rPr lang="en-US" sz="1800" dirty="0"/>
              <a:t>Interested in meeting other students in the School of Modern Languages and Cultures?</a:t>
            </a:r>
          </a:p>
          <a:p>
            <a:r>
              <a:rPr lang="en-US" sz="1800" dirty="0"/>
              <a:t>Do you want an opportunity to </a:t>
            </a:r>
            <a:r>
              <a:rPr lang="en-US" sz="1800" dirty="0" err="1"/>
              <a:t>practise</a:t>
            </a:r>
            <a:r>
              <a:rPr lang="en-US" sz="1800" dirty="0"/>
              <a:t> your English outside of the classroom?</a:t>
            </a:r>
          </a:p>
          <a:p>
            <a:r>
              <a:rPr lang="en-US" sz="1800" dirty="0"/>
              <a:t>Would you be happy, in exchange, to give a student the opportunity to </a:t>
            </a:r>
            <a:r>
              <a:rPr lang="en-US" sz="1800" dirty="0" err="1"/>
              <a:t>practise</a:t>
            </a:r>
            <a:r>
              <a:rPr lang="en-US" sz="1800" dirty="0"/>
              <a:t> French/Spanish/Italian/German?</a:t>
            </a:r>
          </a:p>
        </p:txBody>
      </p:sp>
      <p:sp>
        <p:nvSpPr>
          <p:cNvPr id="13" name="Freeform: Shape 10">
            <a:extLst>
              <a:ext uri="{FF2B5EF4-FFF2-40B4-BE49-F238E27FC236}">
                <a16:creationId xmlns:a16="http://schemas.microsoft.com/office/drawing/2014/main" xmlns="" id="{CF62D2A7-8207-488C-9F46-316BA81A16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4937085" y="-2008"/>
            <a:ext cx="4206915"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Espace réservé du contenu 5">
            <a:extLst>
              <a:ext uri="{FF2B5EF4-FFF2-40B4-BE49-F238E27FC236}">
                <a16:creationId xmlns:a16="http://schemas.microsoft.com/office/drawing/2014/main" xmlns="" id="{E0304B27-701E-754D-BEF5-039D85AA095A}"/>
              </a:ext>
            </a:extLst>
          </p:cNvPr>
          <p:cNvPicPr>
            <a:picLocks noGrp="1" noChangeAspect="1"/>
          </p:cNvPicPr>
          <p:nvPr>
            <p:ph sz="half" idx="2"/>
          </p:nvPr>
        </p:nvPicPr>
        <p:blipFill rotWithShape="1">
          <a:blip r:embed="rId2"/>
          <a:srcRect l="19021" r="13616" b="-1"/>
          <a:stretch/>
        </p:blipFill>
        <p:spPr>
          <a:xfrm>
            <a:off x="5062606" y="-2"/>
            <a:ext cx="4081394" cy="5654940"/>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9126984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a:extLst>
              <a:ext uri="{FF2B5EF4-FFF2-40B4-BE49-F238E27FC236}">
                <a16:creationId xmlns:a16="http://schemas.microsoft.com/office/drawing/2014/main" xmlns="" id="{71EC30A6-58B9-634B-83E7-2EDB0B834A36}"/>
              </a:ext>
            </a:extLst>
          </p:cNvPr>
          <p:cNvPicPr>
            <a:picLocks noGrp="1" noChangeAspect="1"/>
          </p:cNvPicPr>
          <p:nvPr>
            <p:ph sz="half" idx="2"/>
          </p:nvPr>
        </p:nvPicPr>
        <p:blipFill rotWithShape="1">
          <a:blip r:embed="rId2"/>
          <a:srcRect t="4421" b="5580"/>
          <a:stretch/>
        </p:blipFill>
        <p:spPr>
          <a:xfrm>
            <a:off x="-1" y="10"/>
            <a:ext cx="9144000" cy="6857990"/>
          </a:xfrm>
          <a:prstGeom prst="rect">
            <a:avLst/>
          </a:prstGeom>
        </p:spPr>
      </p:pic>
      <p:sp>
        <p:nvSpPr>
          <p:cNvPr id="11" name="Freeform 5">
            <a:extLst>
              <a:ext uri="{FF2B5EF4-FFF2-40B4-BE49-F238E27FC236}">
                <a16:creationId xmlns:a16="http://schemas.microsoft.com/office/drawing/2014/main" xmlns="" id="{3CD9DF72-87A3-404E-A828-84CBF11A83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flipH="1">
            <a:off x="0" y="998176"/>
            <a:ext cx="4512879"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re 1">
            <a:extLst>
              <a:ext uri="{FF2B5EF4-FFF2-40B4-BE49-F238E27FC236}">
                <a16:creationId xmlns:a16="http://schemas.microsoft.com/office/drawing/2014/main" xmlns="" id="{A98AFFF7-9BF8-8A44-8350-92B200334DE5}"/>
              </a:ext>
            </a:extLst>
          </p:cNvPr>
          <p:cNvSpPr>
            <a:spLocks noGrp="1"/>
          </p:cNvSpPr>
          <p:nvPr>
            <p:ph type="title"/>
          </p:nvPr>
        </p:nvSpPr>
        <p:spPr>
          <a:xfrm>
            <a:off x="532086" y="1913950"/>
            <a:ext cx="3153103" cy="1342754"/>
          </a:xfrm>
        </p:spPr>
        <p:txBody>
          <a:bodyPr vert="horz" lIns="91440" tIns="45720" rIns="91440" bIns="45720" rtlCol="0" anchor="ctr">
            <a:normAutofit/>
          </a:bodyPr>
          <a:lstStyle/>
          <a:p>
            <a:pPr algn="ctr"/>
            <a:r>
              <a:rPr lang="en-US" sz="3600"/>
              <a:t>How it works…</a:t>
            </a:r>
          </a:p>
        </p:txBody>
      </p:sp>
      <p:cxnSp>
        <p:nvCxnSpPr>
          <p:cNvPr id="13" name="Straight Connector 12">
            <a:extLst>
              <a:ext uri="{FF2B5EF4-FFF2-40B4-BE49-F238E27FC236}">
                <a16:creationId xmlns:a16="http://schemas.microsoft.com/office/drawing/2014/main" xmlns="" id="{20E3A342-4D61-4E3F-AF90-1AB42AEB96C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715288" y="3337139"/>
            <a:ext cx="701565"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Espace réservé du contenu 2">
            <a:extLst>
              <a:ext uri="{FF2B5EF4-FFF2-40B4-BE49-F238E27FC236}">
                <a16:creationId xmlns:a16="http://schemas.microsoft.com/office/drawing/2014/main" xmlns="" id="{B276716F-339A-4B45-9438-1108BEC4E0E7}"/>
              </a:ext>
            </a:extLst>
          </p:cNvPr>
          <p:cNvSpPr>
            <a:spLocks noGrp="1"/>
          </p:cNvSpPr>
          <p:nvPr>
            <p:ph sz="half" idx="1"/>
          </p:nvPr>
        </p:nvSpPr>
        <p:spPr>
          <a:xfrm>
            <a:off x="394137" y="3417574"/>
            <a:ext cx="3444766" cy="2619839"/>
          </a:xfrm>
        </p:spPr>
        <p:txBody>
          <a:bodyPr vert="horz" lIns="91440" tIns="45720" rIns="91440" bIns="45720" rtlCol="0" anchor="ctr">
            <a:normAutofit/>
          </a:bodyPr>
          <a:lstStyle/>
          <a:p>
            <a:r>
              <a:rPr lang="en-US" sz="1800"/>
              <a:t>Send an email to Margaux Whiskin by Friday 9 October, 5pm (</a:t>
            </a:r>
            <a:r>
              <a:rPr lang="en-US" sz="1800">
                <a:hlinkClick r:id="rId3"/>
              </a:rPr>
              <a:t>m.whiskin@warwick.ac.uk</a:t>
            </a:r>
            <a:r>
              <a:rPr lang="en-US" sz="1800"/>
              <a:t>)</a:t>
            </a:r>
          </a:p>
          <a:p>
            <a:r>
              <a:rPr lang="en-US" sz="1800"/>
              <a:t>We will pair you up with a student and help organise your first meeting on Teams</a:t>
            </a:r>
          </a:p>
        </p:txBody>
      </p:sp>
    </p:spTree>
    <p:extLst>
      <p:ext uri="{BB962C8B-B14F-4D97-AF65-F5344CB8AC3E}">
        <p14:creationId xmlns:p14="http://schemas.microsoft.com/office/powerpoint/2010/main" val="6935919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143000"/>
          </a:xfrm>
        </p:spPr>
        <p:txBody>
          <a:bodyPr/>
          <a:lstStyle/>
          <a:p>
            <a:r>
              <a:rPr lang="en-GB" dirty="0"/>
              <a:t>What next?</a:t>
            </a:r>
          </a:p>
        </p:txBody>
      </p:sp>
      <p:sp>
        <p:nvSpPr>
          <p:cNvPr id="3" name="Content Placeholder 2"/>
          <p:cNvSpPr>
            <a:spLocks noGrp="1"/>
          </p:cNvSpPr>
          <p:nvPr>
            <p:ph idx="1"/>
          </p:nvPr>
        </p:nvSpPr>
        <p:spPr>
          <a:xfrm>
            <a:off x="472048" y="1916832"/>
            <a:ext cx="8229600" cy="4525963"/>
          </a:xfrm>
        </p:spPr>
        <p:txBody>
          <a:bodyPr/>
          <a:lstStyle/>
          <a:p>
            <a:r>
              <a:rPr lang="en-GB" sz="2800" dirty="0" smtClean="0"/>
              <a:t>Any academic/module choice questions </a:t>
            </a:r>
            <a:r>
              <a:rPr lang="en-GB" sz="2800" dirty="0"/>
              <a:t>can be directed to </a:t>
            </a:r>
            <a:r>
              <a:rPr lang="en-GB" sz="2800" dirty="0" smtClean="0"/>
              <a:t>Philippe Le Goff</a:t>
            </a:r>
          </a:p>
          <a:p>
            <a:r>
              <a:rPr lang="en-GB" sz="2800" dirty="0"/>
              <a:t>Any </a:t>
            </a:r>
            <a:r>
              <a:rPr lang="en-GB" sz="2800" dirty="0" smtClean="0"/>
              <a:t>administrative questions </a:t>
            </a:r>
            <a:r>
              <a:rPr lang="en-GB" sz="2800" dirty="0"/>
              <a:t>can be directed to C</a:t>
            </a:r>
            <a:r>
              <a:rPr lang="en-GB" sz="2800" dirty="0" smtClean="0"/>
              <a:t>arol Rice </a:t>
            </a:r>
            <a:r>
              <a:rPr lang="en-GB" sz="2800" dirty="0" smtClean="0">
                <a:hlinkClick r:id="rId2"/>
              </a:rPr>
              <a:t>c.a.rice@warwick.ac.uk</a:t>
            </a:r>
            <a:endParaRPr lang="en-GB" sz="2800" dirty="0" smtClean="0"/>
          </a:p>
          <a:p>
            <a:r>
              <a:rPr lang="en-GB" sz="2800" dirty="0" smtClean="0"/>
              <a:t>Questions regarding space </a:t>
            </a:r>
            <a:r>
              <a:rPr lang="en-GB" sz="2800" dirty="0" smtClean="0"/>
              <a:t>on SMLC modules can be directed to Sarah Barton </a:t>
            </a:r>
            <a:r>
              <a:rPr lang="en-GB" sz="2800" dirty="0" smtClean="0">
                <a:hlinkClick r:id="rId3"/>
              </a:rPr>
              <a:t>S.A.Davenport@warwick.ac.uk</a:t>
            </a:r>
            <a:endParaRPr lang="en-GB" sz="2800" dirty="0" smtClean="0"/>
          </a:p>
          <a:p>
            <a:endParaRPr lang="en-GB" sz="2800" dirty="0"/>
          </a:p>
          <a:p>
            <a:pPr marL="0" indent="0">
              <a:buNone/>
            </a:pPr>
            <a:endParaRPr lang="en-GB" dirty="0"/>
          </a:p>
        </p:txBody>
      </p:sp>
    </p:spTree>
    <p:extLst>
      <p:ext uri="{BB962C8B-B14F-4D97-AF65-F5344CB8AC3E}">
        <p14:creationId xmlns:p14="http://schemas.microsoft.com/office/powerpoint/2010/main" val="149063211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1916832"/>
            <a:ext cx="8229600" cy="4209331"/>
          </a:xfrm>
        </p:spPr>
        <p:txBody>
          <a:bodyPr/>
          <a:lstStyle/>
          <a:p>
            <a:pPr marL="0" indent="0">
              <a:buNone/>
            </a:pPr>
            <a:r>
              <a:rPr lang="en-GB" sz="2000" dirty="0" smtClean="0"/>
              <a:t>The </a:t>
            </a:r>
            <a:r>
              <a:rPr lang="en-GB" sz="2000" dirty="0"/>
              <a:t>Warwick academic year is divided into three terms of 10 weeks each; </a:t>
            </a:r>
            <a:endParaRPr lang="en-GB" sz="2000" dirty="0" smtClean="0"/>
          </a:p>
          <a:p>
            <a:pPr marL="0" indent="0">
              <a:buNone/>
            </a:pPr>
            <a:r>
              <a:rPr lang="en-GB" sz="2000" dirty="0" smtClean="0"/>
              <a:t>the </a:t>
            </a:r>
            <a:r>
              <a:rPr lang="en-GB" sz="2000" dirty="0"/>
              <a:t>term times </a:t>
            </a:r>
            <a:r>
              <a:rPr lang="en-GB" sz="2000" dirty="0" smtClean="0"/>
              <a:t>are </a:t>
            </a:r>
            <a:r>
              <a:rPr lang="en-GB" sz="2000" dirty="0"/>
              <a:t>approximately; </a:t>
            </a:r>
          </a:p>
          <a:p>
            <a:r>
              <a:rPr lang="en-GB" sz="2000" dirty="0" smtClean="0"/>
              <a:t>Autumn</a:t>
            </a:r>
            <a:r>
              <a:rPr lang="en-GB" sz="2000" dirty="0"/>
              <a:t>: October to December, </a:t>
            </a:r>
            <a:endParaRPr lang="en-GB" sz="2000" dirty="0" smtClean="0"/>
          </a:p>
          <a:p>
            <a:r>
              <a:rPr lang="en-GB" sz="2000" dirty="0" smtClean="0"/>
              <a:t>Spring</a:t>
            </a:r>
            <a:r>
              <a:rPr lang="en-GB" sz="2000" dirty="0"/>
              <a:t>: January to March, </a:t>
            </a:r>
            <a:endParaRPr lang="en-GB" sz="2000" dirty="0" smtClean="0"/>
          </a:p>
          <a:p>
            <a:r>
              <a:rPr lang="en-GB" sz="2000" dirty="0" smtClean="0"/>
              <a:t>Summer</a:t>
            </a:r>
            <a:r>
              <a:rPr lang="en-GB" sz="2000" dirty="0"/>
              <a:t>: </a:t>
            </a:r>
            <a:r>
              <a:rPr lang="en-GB" sz="2000" dirty="0" smtClean="0"/>
              <a:t>April </a:t>
            </a:r>
            <a:r>
              <a:rPr lang="en-GB" sz="2000" dirty="0"/>
              <a:t>to June. </a:t>
            </a:r>
            <a:endParaRPr lang="en-GB" sz="2000" dirty="0" smtClean="0"/>
          </a:p>
          <a:p>
            <a:pPr marL="0" indent="0">
              <a:buNone/>
            </a:pPr>
            <a:r>
              <a:rPr lang="en-GB" sz="2000" dirty="0" smtClean="0"/>
              <a:t>(</a:t>
            </a:r>
            <a:r>
              <a:rPr lang="en-GB" sz="2000" dirty="0"/>
              <a:t>http://www2.warwick.ac.uk/study/termdates) </a:t>
            </a:r>
            <a:endParaRPr lang="en-GB" sz="2000" dirty="0" smtClean="0"/>
          </a:p>
          <a:p>
            <a:r>
              <a:rPr lang="en-GB" sz="2000" dirty="0" smtClean="0"/>
              <a:t>Teaching</a:t>
            </a:r>
            <a:r>
              <a:rPr lang="en-GB" sz="2000" dirty="0"/>
              <a:t>: lectures and seminars are mainly held in the Autumn and Spring </a:t>
            </a:r>
            <a:r>
              <a:rPr lang="en-GB" sz="2000" dirty="0" smtClean="0"/>
              <a:t>Terms. </a:t>
            </a:r>
          </a:p>
          <a:p>
            <a:r>
              <a:rPr lang="en-GB" sz="2000" dirty="0" smtClean="0"/>
              <a:t>The </a:t>
            </a:r>
            <a:r>
              <a:rPr lang="en-GB" sz="2000" dirty="0"/>
              <a:t>Summer Term is mainly reserved for revision and examinations; although there are </a:t>
            </a:r>
            <a:r>
              <a:rPr lang="en-GB" sz="2000" dirty="0" smtClean="0"/>
              <a:t>some </a:t>
            </a:r>
            <a:r>
              <a:rPr lang="en-GB" sz="2000" dirty="0"/>
              <a:t>subject areas which continue teaching modules. </a:t>
            </a:r>
          </a:p>
        </p:txBody>
      </p:sp>
    </p:spTree>
    <p:extLst>
      <p:ext uri="{BB962C8B-B14F-4D97-AF65-F5344CB8AC3E}">
        <p14:creationId xmlns:p14="http://schemas.microsoft.com/office/powerpoint/2010/main" val="114814227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Choosing modules </a:t>
            </a:r>
            <a:r>
              <a:rPr lang="en-GB" dirty="0" smtClean="0"/>
              <a:t>in </a:t>
            </a:r>
            <a:r>
              <a:rPr lang="en-GB" dirty="0"/>
              <a:t>W</a:t>
            </a:r>
            <a:r>
              <a:rPr lang="en-GB" dirty="0" smtClean="0"/>
              <a:t>arwick</a:t>
            </a:r>
            <a:endParaRPr lang="en-GB" dirty="0"/>
          </a:p>
        </p:txBody>
      </p:sp>
      <p:sp>
        <p:nvSpPr>
          <p:cNvPr id="3" name="Content Placeholder 2"/>
          <p:cNvSpPr>
            <a:spLocks noGrp="1"/>
          </p:cNvSpPr>
          <p:nvPr>
            <p:ph idx="1"/>
          </p:nvPr>
        </p:nvSpPr>
        <p:spPr>
          <a:xfrm>
            <a:off x="457200" y="1052736"/>
            <a:ext cx="8229600" cy="5256584"/>
          </a:xfrm>
        </p:spPr>
        <p:txBody>
          <a:bodyPr/>
          <a:lstStyle/>
          <a:p>
            <a:endParaRPr lang="en-GB" dirty="0"/>
          </a:p>
          <a:p>
            <a:endParaRPr lang="en-GB" sz="1800" dirty="0" smtClean="0"/>
          </a:p>
          <a:p>
            <a:r>
              <a:rPr lang="en-GB" sz="2400" dirty="0" smtClean="0"/>
              <a:t>Philippe Le Goff </a:t>
            </a:r>
            <a:r>
              <a:rPr lang="en-GB" sz="2400" dirty="0"/>
              <a:t>can provide </a:t>
            </a:r>
            <a:r>
              <a:rPr lang="en-GB" sz="2400" dirty="0" smtClean="0"/>
              <a:t>academic support </a:t>
            </a:r>
            <a:r>
              <a:rPr lang="en-GB" sz="2400" dirty="0"/>
              <a:t>for choosing modules</a:t>
            </a:r>
          </a:p>
          <a:p>
            <a:r>
              <a:rPr lang="en-GB" sz="2400" dirty="0"/>
              <a:t>You should complete the initial SMLC-level </a:t>
            </a:r>
            <a:r>
              <a:rPr lang="en-GB" sz="2400" dirty="0" smtClean="0"/>
              <a:t>Module Request form to confirm modules.</a:t>
            </a:r>
          </a:p>
          <a:p>
            <a:r>
              <a:rPr lang="en-GB" sz="2400" dirty="0" smtClean="0"/>
              <a:t>Carol Rice will send you this form by email after this meeting. Please complete and return the form by email to her </a:t>
            </a:r>
            <a:r>
              <a:rPr lang="en-GB" sz="2400" b="1" dirty="0" smtClean="0"/>
              <a:t>no later than Friday 16 October</a:t>
            </a:r>
          </a:p>
          <a:p>
            <a:r>
              <a:rPr lang="en-GB" sz="2400" dirty="0" smtClean="0"/>
              <a:t>Space on modules must be checked with Sarah </a:t>
            </a:r>
            <a:r>
              <a:rPr lang="en-GB" sz="2400" dirty="0"/>
              <a:t>B</a:t>
            </a:r>
            <a:r>
              <a:rPr lang="en-GB" sz="2400" dirty="0" smtClean="0"/>
              <a:t>arton</a:t>
            </a:r>
          </a:p>
          <a:p>
            <a:endParaRPr lang="en-GB" sz="2800" dirty="0"/>
          </a:p>
        </p:txBody>
      </p:sp>
    </p:spTree>
    <p:extLst>
      <p:ext uri="{BB962C8B-B14F-4D97-AF65-F5344CB8AC3E}">
        <p14:creationId xmlns:p14="http://schemas.microsoft.com/office/powerpoint/2010/main" val="173629983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Learning Agreements</a:t>
            </a:r>
            <a:endParaRPr lang="en-GB" dirty="0"/>
          </a:p>
        </p:txBody>
      </p:sp>
      <p:sp>
        <p:nvSpPr>
          <p:cNvPr id="3" name="Content Placeholder 2"/>
          <p:cNvSpPr>
            <a:spLocks noGrp="1"/>
          </p:cNvSpPr>
          <p:nvPr>
            <p:ph idx="1"/>
          </p:nvPr>
        </p:nvSpPr>
        <p:spPr>
          <a:xfrm>
            <a:off x="457200" y="1052736"/>
            <a:ext cx="8229600" cy="5256584"/>
          </a:xfrm>
        </p:spPr>
        <p:txBody>
          <a:bodyPr/>
          <a:lstStyle/>
          <a:p>
            <a:endParaRPr lang="en-GB" dirty="0"/>
          </a:p>
          <a:p>
            <a:endParaRPr lang="en-GB" sz="1800" dirty="0" smtClean="0"/>
          </a:p>
          <a:p>
            <a:r>
              <a:rPr lang="en-GB" sz="2400" dirty="0" smtClean="0"/>
              <a:t>The Erasmus </a:t>
            </a:r>
            <a:r>
              <a:rPr lang="en-GB" sz="2400" dirty="0"/>
              <a:t>Plus Learning </a:t>
            </a:r>
            <a:r>
              <a:rPr lang="en-GB" sz="2400" dirty="0" smtClean="0"/>
              <a:t>Agreements so far are </a:t>
            </a:r>
            <a:r>
              <a:rPr lang="en-GB" sz="2400" u="sng" dirty="0" smtClean="0"/>
              <a:t>provisional</a:t>
            </a:r>
            <a:r>
              <a:rPr lang="en-GB" sz="2400" dirty="0" smtClean="0"/>
              <a:t> (for funding); </a:t>
            </a:r>
          </a:p>
          <a:p>
            <a:r>
              <a:rPr lang="en-GB" sz="2400" dirty="0" smtClean="0"/>
              <a:t>You </a:t>
            </a:r>
            <a:r>
              <a:rPr lang="en-GB" sz="2400" dirty="0"/>
              <a:t>should </a:t>
            </a:r>
            <a:r>
              <a:rPr lang="en-GB" sz="2400" dirty="0" smtClean="0"/>
              <a:t>finalise </a:t>
            </a:r>
            <a:r>
              <a:rPr lang="en-GB" sz="2400" dirty="0"/>
              <a:t>the Erasmus Plus Learning Agreement once you have a place on your </a:t>
            </a:r>
            <a:r>
              <a:rPr lang="en-GB" sz="2400" dirty="0" smtClean="0"/>
              <a:t>modules</a:t>
            </a:r>
          </a:p>
          <a:p>
            <a:r>
              <a:rPr lang="en-GB" sz="2400" dirty="0" smtClean="0"/>
              <a:t>The </a:t>
            </a:r>
            <a:r>
              <a:rPr lang="en-GB" sz="2400" u="sng" dirty="0"/>
              <a:t>confirmed</a:t>
            </a:r>
            <a:r>
              <a:rPr lang="en-GB" sz="2400" dirty="0"/>
              <a:t> </a:t>
            </a:r>
            <a:r>
              <a:rPr lang="en-GB" sz="2400" dirty="0" smtClean="0"/>
              <a:t>Learning Agreements should </a:t>
            </a:r>
            <a:r>
              <a:rPr lang="en-GB" sz="2400" dirty="0"/>
              <a:t>show an accurate list of Warwick modules taken</a:t>
            </a:r>
          </a:p>
          <a:p>
            <a:endParaRPr lang="en-GB" sz="2800" dirty="0"/>
          </a:p>
        </p:txBody>
      </p:sp>
    </p:spTree>
    <p:extLst>
      <p:ext uri="{BB962C8B-B14F-4D97-AF65-F5344CB8AC3E}">
        <p14:creationId xmlns:p14="http://schemas.microsoft.com/office/powerpoint/2010/main" val="53198006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smtClean="0"/>
              <a:t>Subject departments </a:t>
            </a:r>
            <a:r>
              <a:rPr lang="en-GB" dirty="0"/>
              <a:t>at Warwick may not correspond to subject areas in the home University </a:t>
            </a:r>
            <a:endParaRPr lang="en-GB" dirty="0" smtClean="0"/>
          </a:p>
          <a:p>
            <a:r>
              <a:rPr lang="en-GB" dirty="0"/>
              <a:t>You should always check with your host institution to ensure the modules you have chosen are suitable</a:t>
            </a:r>
          </a:p>
          <a:p>
            <a:endParaRPr lang="en-GB" dirty="0"/>
          </a:p>
        </p:txBody>
      </p:sp>
    </p:spTree>
    <p:extLst>
      <p:ext uri="{BB962C8B-B14F-4D97-AF65-F5344CB8AC3E}">
        <p14:creationId xmlns:p14="http://schemas.microsoft.com/office/powerpoint/2010/main" val="214992738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buNone/>
            </a:pPr>
            <a:r>
              <a:rPr lang="en-GB" dirty="0"/>
              <a:t>Module </a:t>
            </a:r>
            <a:r>
              <a:rPr lang="en-GB" dirty="0" smtClean="0"/>
              <a:t>choices</a:t>
            </a:r>
          </a:p>
          <a:p>
            <a:pPr marL="0" indent="0">
              <a:buNone/>
            </a:pPr>
            <a:r>
              <a:rPr lang="en-GB" sz="1600" dirty="0">
                <a:hlinkClick r:id="rId2"/>
              </a:rPr>
              <a:t>https://</a:t>
            </a:r>
            <a:r>
              <a:rPr lang="en-GB" sz="1600" dirty="0" smtClean="0">
                <a:hlinkClick r:id="rId2"/>
              </a:rPr>
              <a:t>warwick.ac.uk/fac/arts/modernlanguages/intranet/undergraduate/visitingstudents</a:t>
            </a:r>
            <a:endParaRPr lang="en-GB" sz="1600" dirty="0" smtClean="0"/>
          </a:p>
          <a:p>
            <a:pPr marL="0" indent="0">
              <a:buNone/>
            </a:pPr>
            <a:r>
              <a:rPr lang="en-GB" sz="2000" dirty="0">
                <a:hlinkClick r:id="rId3"/>
              </a:rPr>
              <a:t>Available Modules in the School of Modern Languages and Cultures</a:t>
            </a:r>
            <a:r>
              <a:rPr lang="en-GB" sz="2000" dirty="0"/>
              <a:t> </a:t>
            </a:r>
            <a:endParaRPr lang="en-GB" sz="2000" dirty="0" smtClean="0"/>
          </a:p>
          <a:p>
            <a:pPr marL="0" indent="0">
              <a:buNone/>
            </a:pPr>
            <a:endParaRPr lang="en-GB" sz="2000" dirty="0"/>
          </a:p>
          <a:p>
            <a:r>
              <a:rPr lang="en-GB" sz="2400" dirty="0"/>
              <a:t>SMLC modules </a:t>
            </a:r>
            <a:endParaRPr lang="en-GB" sz="2400" dirty="0" smtClean="0"/>
          </a:p>
          <a:p>
            <a:r>
              <a:rPr lang="en-GB" sz="2400" dirty="0" smtClean="0"/>
              <a:t>History, English, CAL (Centre for Applied Linguistics) and other departments: you will need to contact the relevant departments. English normally only possible from week 2.</a:t>
            </a:r>
            <a:endParaRPr lang="en-GB" sz="2400" dirty="0"/>
          </a:p>
        </p:txBody>
      </p:sp>
    </p:spTree>
    <p:extLst>
      <p:ext uri="{BB962C8B-B14F-4D97-AF65-F5344CB8AC3E}">
        <p14:creationId xmlns:p14="http://schemas.microsoft.com/office/powerpoint/2010/main" val="116493407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7067128" cy="508918"/>
          </a:xfrm>
        </p:spPr>
        <p:txBody>
          <a:bodyPr/>
          <a:lstStyle/>
          <a:p>
            <a:r>
              <a:rPr lang="en-GB" dirty="0" smtClean="0"/>
              <a:t>Language Centre modules</a:t>
            </a:r>
            <a:endParaRPr lang="en-GB" dirty="0"/>
          </a:p>
        </p:txBody>
      </p:sp>
      <p:sp>
        <p:nvSpPr>
          <p:cNvPr id="3" name="Content Placeholder 2"/>
          <p:cNvSpPr>
            <a:spLocks noGrp="1"/>
          </p:cNvSpPr>
          <p:nvPr>
            <p:ph idx="1"/>
          </p:nvPr>
        </p:nvSpPr>
        <p:spPr/>
        <p:txBody>
          <a:bodyPr/>
          <a:lstStyle/>
          <a:p>
            <a:r>
              <a:rPr lang="en-GB" sz="1600" dirty="0"/>
              <a:t>If you plan to take an academic module for CATS (as part of your degree study), please make sure that your department is in agreement and that you are aware of any restrictions.</a:t>
            </a:r>
          </a:p>
          <a:p>
            <a:pPr marL="0" indent="0">
              <a:buNone/>
            </a:pPr>
            <a:r>
              <a:rPr lang="en-GB" sz="2000" dirty="0" smtClean="0">
                <a:hlinkClick r:id="rId2"/>
              </a:rPr>
              <a:t>https</a:t>
            </a:r>
            <a:r>
              <a:rPr lang="en-GB" sz="2000" dirty="0">
                <a:hlinkClick r:id="rId2"/>
              </a:rPr>
              <a:t>://warwick.ac.uk/fac/arts/languagecentre/academic/enrolment</a:t>
            </a:r>
            <a:r>
              <a:rPr lang="en-GB" sz="2000" dirty="0" smtClean="0">
                <a:hlinkClick r:id="rId2"/>
              </a:rPr>
              <a:t>/</a:t>
            </a:r>
            <a:endParaRPr lang="en-GB" sz="2000" dirty="0" smtClean="0"/>
          </a:p>
          <a:p>
            <a:pPr marL="0" indent="0">
              <a:buNone/>
            </a:pPr>
            <a:r>
              <a:rPr lang="en-GB" sz="2000" dirty="0">
                <a:hlinkClick r:id="rId3"/>
              </a:rPr>
              <a:t>https://warwick.ac.uk/fac/arts/languagecentre/academic</a:t>
            </a:r>
            <a:r>
              <a:rPr lang="en-GB" sz="2000" dirty="0" smtClean="0">
                <a:hlinkClick r:id="rId3"/>
              </a:rPr>
              <a:t>/</a:t>
            </a:r>
            <a:endParaRPr lang="en-GB" sz="2000" dirty="0" smtClean="0"/>
          </a:p>
          <a:p>
            <a:pPr marL="0" indent="0">
              <a:buNone/>
            </a:pPr>
            <a:endParaRPr lang="en-GB" sz="2000" dirty="0"/>
          </a:p>
          <a:p>
            <a:pPr marL="0" indent="0">
              <a:buNone/>
            </a:pPr>
            <a:r>
              <a:rPr lang="en-GB" sz="2000" dirty="0" smtClean="0"/>
              <a:t>Please note: enrolment for Language Centre modules in 2020-21 will take place remotely.</a:t>
            </a:r>
          </a:p>
          <a:p>
            <a:pPr marL="0" indent="0">
              <a:buNone/>
            </a:pPr>
            <a:endParaRPr lang="en-GB" sz="2000" dirty="0"/>
          </a:p>
          <a:p>
            <a:pPr marL="0" indent="0">
              <a:buNone/>
            </a:pPr>
            <a:r>
              <a:rPr lang="en-GB" sz="2000" dirty="0" smtClean="0"/>
              <a:t>If you take an academic module </a:t>
            </a:r>
            <a:r>
              <a:rPr lang="en-GB" sz="2000" dirty="0"/>
              <a:t>for CATS (as part of your </a:t>
            </a:r>
            <a:r>
              <a:rPr lang="en-GB" sz="2000" dirty="0" smtClean="0"/>
              <a:t>studies), enrolment opens on Monday 21 September. The deadline to complete pre-enrolment is Wednesday 7 October. </a:t>
            </a:r>
          </a:p>
          <a:p>
            <a:pPr marL="0" indent="0">
              <a:buNone/>
            </a:pPr>
            <a:endParaRPr lang="en-GB" sz="2000" dirty="0"/>
          </a:p>
          <a:p>
            <a:pPr marL="0" indent="0">
              <a:buNone/>
            </a:pPr>
            <a:r>
              <a:rPr lang="en-GB" sz="2000" dirty="0" smtClean="0"/>
              <a:t>If you take an Language Centre not for CATS, enrolment will open Monday 5 October). The deadline to complete a pre-enrolment form is Friday 9 October.</a:t>
            </a:r>
          </a:p>
          <a:p>
            <a:pPr marL="0" indent="0">
              <a:buNone/>
            </a:pPr>
            <a:endParaRPr lang="en-GB" sz="2000" u="sng" dirty="0" smtClean="0"/>
          </a:p>
          <a:p>
            <a:pPr marL="0" indent="0">
              <a:buNone/>
            </a:pPr>
            <a:endParaRPr lang="en-GB" sz="2000" u="sng" dirty="0"/>
          </a:p>
          <a:p>
            <a:pPr marL="0" indent="0">
              <a:buNone/>
            </a:pPr>
            <a:endParaRPr lang="en-GB" sz="2000" dirty="0"/>
          </a:p>
        </p:txBody>
      </p:sp>
    </p:spTree>
    <p:extLst>
      <p:ext uri="{BB962C8B-B14F-4D97-AF65-F5344CB8AC3E}">
        <p14:creationId xmlns:p14="http://schemas.microsoft.com/office/powerpoint/2010/main" val="291586500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Template_Warwick</Template>
  <TotalTime>2396</TotalTime>
  <Words>1819</Words>
  <Application>Microsoft Macintosh PowerPoint</Application>
  <PresentationFormat>On-screen Show (4:3)</PresentationFormat>
  <Paragraphs>186</Paragraphs>
  <Slides>32</Slides>
  <Notes>0</Notes>
  <HiddenSlides>0</HiddenSlides>
  <MMClips>0</MMClips>
  <ScaleCrop>false</ScaleCrop>
  <HeadingPairs>
    <vt:vector size="4" baseType="variant">
      <vt:variant>
        <vt:lpstr>Theme</vt:lpstr>
      </vt:variant>
      <vt:variant>
        <vt:i4>2</vt:i4>
      </vt:variant>
      <vt:variant>
        <vt:lpstr>Slide Titles</vt:lpstr>
      </vt:variant>
      <vt:variant>
        <vt:i4>32</vt:i4>
      </vt:variant>
    </vt:vector>
  </HeadingPairs>
  <TitlesOfParts>
    <vt:vector size="34" baseType="lpstr">
      <vt:lpstr>1_Custom Design</vt:lpstr>
      <vt:lpstr>Custom Design</vt:lpstr>
      <vt:lpstr>Welcome meeting for Visiting students</vt:lpstr>
      <vt:lpstr>Who is who in the School?</vt:lpstr>
      <vt:lpstr>Your Personal Tutor</vt:lpstr>
      <vt:lpstr>PowerPoint Presentation</vt:lpstr>
      <vt:lpstr>Choosing modules in Warwick</vt:lpstr>
      <vt:lpstr>Learning Agreements</vt:lpstr>
      <vt:lpstr>PowerPoint Presentation</vt:lpstr>
      <vt:lpstr>PowerPoint Presentation</vt:lpstr>
      <vt:lpstr>Language Centre modules</vt:lpstr>
      <vt:lpstr>Language Centre (2)</vt:lpstr>
      <vt:lpstr>Part-year student assessment</vt:lpstr>
      <vt:lpstr>Credits (CATS)</vt:lpstr>
      <vt:lpstr>Study Skills Training</vt:lpstr>
      <vt:lpstr>Language Support</vt:lpstr>
      <vt:lpstr>Monitoring Points</vt:lpstr>
      <vt:lpstr>Monitoring Points</vt:lpstr>
      <vt:lpstr>IT @ Warwick</vt:lpstr>
      <vt:lpstr>Webmail http://go.warwick.ac.uk/mymail</vt:lpstr>
      <vt:lpstr>IT Help</vt:lpstr>
      <vt:lpstr>H: Drive  Access your files everywhere!</vt:lpstr>
      <vt:lpstr>Further support and information</vt:lpstr>
      <vt:lpstr>Financial queries</vt:lpstr>
      <vt:lpstr>Meeting new students</vt:lpstr>
      <vt:lpstr>SSLC - </vt:lpstr>
      <vt:lpstr>What it’s about</vt:lpstr>
      <vt:lpstr>What it can do for you</vt:lpstr>
      <vt:lpstr>Role of the SSLC rep</vt:lpstr>
      <vt:lpstr>How to take part</vt:lpstr>
      <vt:lpstr>Find your Language Buddy</vt:lpstr>
      <vt:lpstr>What it’s about…</vt:lpstr>
      <vt:lpstr>How it works…</vt:lpstr>
      <vt:lpstr>What next?</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Huber, Keira</dc:creator>
  <cp:lastModifiedBy>Philippe Le Goff</cp:lastModifiedBy>
  <cp:revision>74</cp:revision>
  <cp:lastPrinted>2001-12-07T16:14:49Z</cp:lastPrinted>
  <dcterms:created xsi:type="dcterms:W3CDTF">2015-05-13T11:12:00Z</dcterms:created>
  <dcterms:modified xsi:type="dcterms:W3CDTF">2020-09-29T10:48:22Z</dcterms:modified>
</cp:coreProperties>
</file>