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5"/>
  </p:notesMasterIdLst>
  <p:sldIdLst>
    <p:sldId id="262" r:id="rId2"/>
    <p:sldId id="321" r:id="rId3"/>
    <p:sldId id="322" r:id="rId4"/>
    <p:sldId id="314" r:id="rId5"/>
    <p:sldId id="315" r:id="rId6"/>
    <p:sldId id="256" r:id="rId7"/>
    <p:sldId id="276" r:id="rId8"/>
    <p:sldId id="320" r:id="rId9"/>
    <p:sldId id="311" r:id="rId10"/>
    <p:sldId id="275" r:id="rId11"/>
    <p:sldId id="298" r:id="rId12"/>
    <p:sldId id="295" r:id="rId13"/>
    <p:sldId id="319" r:id="rId14"/>
  </p:sldIdLst>
  <p:sldSz cx="12192000" cy="6858000"/>
  <p:notesSz cx="6881813" cy="9296400"/>
  <p:embeddedFontLst>
    <p:embeddedFont>
      <p:font typeface="Gotham" panose="020B0604020202020204" charset="0"/>
      <p:regular r:id="rId16"/>
      <p:bold r:id="rId17"/>
      <p:italic r:id="rId18"/>
    </p:embeddedFont>
    <p:embeddedFont>
      <p:font typeface="Agency FB" panose="020B0503020202020204" pitchFamily="34" charset="0"/>
      <p:regular r:id="rId19"/>
      <p:bold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Impact" panose="020B0806030902050204" pitchFamily="34" charset="0"/>
      <p:regular r:id="rId25"/>
    </p:embeddedFont>
    <p:embeddedFont>
      <p:font typeface="Gotham Black" panose="020B0604020202020204" charset="0"/>
      <p:bold r:id="rId26"/>
      <p:italic r:id="rId27"/>
    </p:embeddedFont>
    <p:embeddedFont>
      <p:font typeface="Franklin Gothic Book" panose="020B0503020102020204" pitchFamily="34" charset="0"/>
      <p:regular r:id="rId28"/>
      <p:italic r:id="rId29"/>
    </p:embeddedFont>
    <p:embeddedFont>
      <p:font typeface="Calibri Light" panose="020F0302020204030204" pitchFamily="34" charset="0"/>
      <p:regular r:id="rId30"/>
      <p:italic r:id="rId31"/>
    </p:embeddedFont>
  </p:embeddedFontLst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ego Julian Jones Navas" initials="DJJN" lastIdx="12" clrIdx="0">
    <p:extLst>
      <p:ext uri="{19B8F6BF-5375-455C-9EA6-DF929625EA0E}">
        <p15:presenceInfo xmlns:p15="http://schemas.microsoft.com/office/powerpoint/2012/main" userId="S-1-5-21-3766845931-842860668-2178709000-2512" providerId="AD"/>
      </p:ext>
    </p:extLst>
  </p:cmAuthor>
  <p:cmAuthor id="2" name="Maria Paola Molina Guerrero" initials="MPMG" lastIdx="9" clrIdx="1">
    <p:extLst>
      <p:ext uri="{19B8F6BF-5375-455C-9EA6-DF929625EA0E}">
        <p15:presenceInfo xmlns:p15="http://schemas.microsoft.com/office/powerpoint/2012/main" userId="S-1-5-21-3766845931-842860668-2178709000-19216" providerId="AD"/>
      </p:ext>
    </p:extLst>
  </p:cmAuthor>
  <p:cmAuthor id="3" name="Laura Camila Rodriguez Ortega" initials="LCRO" lastIdx="1" clrIdx="2">
    <p:extLst>
      <p:ext uri="{19B8F6BF-5375-455C-9EA6-DF929625EA0E}">
        <p15:presenceInfo xmlns:p15="http://schemas.microsoft.com/office/powerpoint/2012/main" userId="S-1-5-21-3766845931-842860668-2178709000-206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5202"/>
    <a:srgbClr val="3366CC"/>
    <a:srgbClr val="004082"/>
    <a:srgbClr val="6699FF"/>
    <a:srgbClr val="0087C0"/>
    <a:srgbClr val="262626"/>
    <a:srgbClr val="FFFFFF"/>
    <a:srgbClr val="58267E"/>
    <a:srgbClr val="F4F4F4"/>
    <a:srgbClr val="2E2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3008" autoAdjust="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>
        <p:guide orient="horz" pos="218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419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3AB70-19C6-4C29-A471-5F8BB33471E6}" type="datetimeFigureOut">
              <a:rPr lang="es-419" smtClean="0"/>
              <a:t>14/5/2019</a:t>
            </a:fld>
            <a:endParaRPr lang="es-419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540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419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8975" y="4473575"/>
            <a:ext cx="55054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419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DFB08-F109-41B2-AA21-950337C46CF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21959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43F6-ADCE-4C77-8C0F-EC78AFA6A1D6}" type="datetimeFigureOut">
              <a:rPr lang="es-CO" smtClean="0"/>
              <a:t>14/05/2019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19BD-CF12-43BC-9439-E0E78F0CD7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5633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43F6-ADCE-4C77-8C0F-EC78AFA6A1D6}" type="datetimeFigureOut">
              <a:rPr lang="es-CO" smtClean="0"/>
              <a:t>14/05/2019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19BD-CF12-43BC-9439-E0E78F0CD7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356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43F6-ADCE-4C77-8C0F-EC78AFA6A1D6}" type="datetimeFigureOut">
              <a:rPr lang="es-CO" smtClean="0"/>
              <a:t>14/05/2019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19BD-CF12-43BC-9439-E0E78F0CD7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6117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43F6-ADCE-4C77-8C0F-EC78AFA6A1D6}" type="datetimeFigureOut">
              <a:rPr lang="es-CO" smtClean="0"/>
              <a:t>14/05/2019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19BD-CF12-43BC-9439-E0E78F0CD7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4160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43F6-ADCE-4C77-8C0F-EC78AFA6A1D6}" type="datetimeFigureOut">
              <a:rPr lang="es-CO" smtClean="0"/>
              <a:t>14/05/2019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19BD-CF12-43BC-9439-E0E78F0CD7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9555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43F6-ADCE-4C77-8C0F-EC78AFA6A1D6}" type="datetimeFigureOut">
              <a:rPr lang="es-CO" smtClean="0"/>
              <a:t>14/05/2019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19BD-CF12-43BC-9439-E0E78F0CD7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4906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43F6-ADCE-4C77-8C0F-EC78AFA6A1D6}" type="datetimeFigureOut">
              <a:rPr lang="es-CO" smtClean="0"/>
              <a:t>14/05/2019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19BD-CF12-43BC-9439-E0E78F0CD7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2883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43F6-ADCE-4C77-8C0F-EC78AFA6A1D6}" type="datetimeFigureOut">
              <a:rPr lang="es-CO" smtClean="0"/>
              <a:t>14/05/2019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19BD-CF12-43BC-9439-E0E78F0CD7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2439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43F6-ADCE-4C77-8C0F-EC78AFA6A1D6}" type="datetimeFigureOut">
              <a:rPr lang="es-CO" smtClean="0"/>
              <a:t>14/05/2019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19BD-CF12-43BC-9439-E0E78F0CD7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8596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43F6-ADCE-4C77-8C0F-EC78AFA6A1D6}" type="datetimeFigureOut">
              <a:rPr lang="es-CO" smtClean="0"/>
              <a:t>14/05/2019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19BD-CF12-43BC-9439-E0E78F0CD7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0934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43F6-ADCE-4C77-8C0F-EC78AFA6A1D6}" type="datetimeFigureOut">
              <a:rPr lang="es-CO" smtClean="0"/>
              <a:t>14/05/2019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19BD-CF12-43BC-9439-E0E78F0CD7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2752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043F6-ADCE-4C77-8C0F-EC78AFA6A1D6}" type="datetimeFigureOut">
              <a:rPr lang="es-CO" smtClean="0"/>
              <a:t>14/05/2019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319BD-CF12-43BC-9439-E0E78F0CD7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2564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jpeg"/><Relationship Id="rId18" Type="http://schemas.openxmlformats.org/officeDocument/2006/relationships/image" Target="../media/image41.jpeg"/><Relationship Id="rId3" Type="http://schemas.openxmlformats.org/officeDocument/2006/relationships/image" Target="../media/image26.png"/><Relationship Id="rId21" Type="http://schemas.openxmlformats.org/officeDocument/2006/relationships/image" Target="../media/image44.jpeg"/><Relationship Id="rId7" Type="http://schemas.openxmlformats.org/officeDocument/2006/relationships/image" Target="../media/image30.jpeg"/><Relationship Id="rId12" Type="http://schemas.openxmlformats.org/officeDocument/2006/relationships/image" Target="../media/image35.png"/><Relationship Id="rId17" Type="http://schemas.openxmlformats.org/officeDocument/2006/relationships/image" Target="../media/image40.gif"/><Relationship Id="rId2" Type="http://schemas.openxmlformats.org/officeDocument/2006/relationships/image" Target="../media/image25.jpg"/><Relationship Id="rId16" Type="http://schemas.openxmlformats.org/officeDocument/2006/relationships/image" Target="../media/image39.jpeg"/><Relationship Id="rId20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jpeg"/><Relationship Id="rId1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356926" y="0"/>
            <a:ext cx="3813947" cy="6858000"/>
          </a:xfrm>
          <a:prstGeom prst="rect">
            <a:avLst/>
          </a:prstGeom>
          <a:solidFill>
            <a:schemeClr val="tx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6" name="Rectángulo 5"/>
          <p:cNvSpPr/>
          <p:nvPr/>
        </p:nvSpPr>
        <p:spPr>
          <a:xfrm>
            <a:off x="7744858" y="0"/>
            <a:ext cx="4447142" cy="6858000"/>
          </a:xfrm>
          <a:prstGeom prst="rect">
            <a:avLst/>
          </a:prstGeom>
          <a:solidFill>
            <a:srgbClr val="3366CC">
              <a:alpha val="7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473" y="5358460"/>
            <a:ext cx="4671076" cy="141140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356926" y="2274838"/>
            <a:ext cx="32488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Colombia´s Reincorporation and Normalization Agency</a:t>
            </a:r>
            <a:endParaRPr lang="en-US" sz="3600" b="1" dirty="0">
              <a:solidFill>
                <a:schemeClr val="bg1"/>
              </a:solidFill>
              <a:latin typeface="Agency FB" panose="020B0503020202020204" pitchFamily="34" charset="0"/>
            </a:endParaRPr>
          </a:p>
          <a:p>
            <a:pPr algn="ctr"/>
            <a:endParaRPr lang="es-CO" sz="36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78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80"/>
          <a:stretch/>
        </p:blipFill>
        <p:spPr>
          <a:xfrm>
            <a:off x="0" y="0"/>
            <a:ext cx="12191999" cy="6994358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" y="0"/>
            <a:ext cx="12192000" cy="6994358"/>
          </a:xfrm>
          <a:prstGeom prst="rect">
            <a:avLst/>
          </a:prstGeom>
          <a:solidFill>
            <a:srgbClr val="3366CC">
              <a:alpha val="7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20"/>
          <p:cNvSpPr txBox="1"/>
          <p:nvPr/>
        </p:nvSpPr>
        <p:spPr>
          <a:xfrm>
            <a:off x="7291536" y="3798886"/>
            <a:ext cx="4602959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s-CO" sz="4800" dirty="0" smtClean="0">
                <a:solidFill>
                  <a:schemeClr val="bg1"/>
                </a:solidFill>
              </a:rPr>
              <a:t>Reincorporation</a:t>
            </a:r>
            <a:endParaRPr lang="es-CO" sz="4800" dirty="0">
              <a:solidFill>
                <a:schemeClr val="bg1"/>
              </a:solidFill>
            </a:endParaRPr>
          </a:p>
        </p:txBody>
      </p:sp>
      <p:sp>
        <p:nvSpPr>
          <p:cNvPr id="13" name="CuadroTexto 7"/>
          <p:cNvSpPr txBox="1"/>
          <p:nvPr/>
        </p:nvSpPr>
        <p:spPr>
          <a:xfrm>
            <a:off x="7291536" y="2720040"/>
            <a:ext cx="2647397" cy="1323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8000" b="1" dirty="0" smtClean="0"/>
              <a:t>02.</a:t>
            </a:r>
            <a:endParaRPr lang="es-CO" sz="8000" b="1" dirty="0"/>
          </a:p>
        </p:txBody>
      </p:sp>
    </p:spTree>
    <p:extLst>
      <p:ext uri="{BB962C8B-B14F-4D97-AF65-F5344CB8AC3E}">
        <p14:creationId xmlns:p14="http://schemas.microsoft.com/office/powerpoint/2010/main" val="47352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444500" ty="-1060450" sx="50000" sy="5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5159829" cy="6858000"/>
          </a:xfrm>
          <a:prstGeom prst="rect">
            <a:avLst/>
          </a:prstGeom>
          <a:solidFill>
            <a:schemeClr val="tx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539" y="1288571"/>
            <a:ext cx="4325405" cy="5014688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6107596" y="5805563"/>
            <a:ext cx="2447392" cy="86177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3200" b="1" spc="300" noProof="0" dirty="0" smtClean="0">
                <a:solidFill>
                  <a:schemeClr val="bg1"/>
                </a:solidFill>
                <a:latin typeface="Gotham" panose="020B0604020202020204" charset="0"/>
              </a:rPr>
              <a:t>3.479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otham" panose="020B0604020202020204" charset="0"/>
              </a:rPr>
              <a:t>People</a:t>
            </a:r>
            <a:r>
              <a:rPr kumimoji="0" lang="es-CO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otham" panose="020B0604020202020204" charset="0"/>
              </a:rPr>
              <a:t> in ETCR</a:t>
            </a:r>
          </a:p>
        </p:txBody>
      </p:sp>
      <p:cxnSp>
        <p:nvCxnSpPr>
          <p:cNvPr id="21" name="Conector recto 20"/>
          <p:cNvCxnSpPr/>
          <p:nvPr/>
        </p:nvCxnSpPr>
        <p:spPr>
          <a:xfrm flipH="1" flipV="1">
            <a:off x="2445124" y="2716952"/>
            <a:ext cx="2431532" cy="977176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 flipH="1" flipV="1">
            <a:off x="3292988" y="3473030"/>
            <a:ext cx="2602191" cy="409061"/>
          </a:xfrm>
          <a:prstGeom prst="line">
            <a:avLst/>
          </a:prstGeom>
          <a:ln w="9525" cap="flat" cmpd="sng" algn="ctr">
            <a:solidFill>
              <a:srgbClr val="00408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H="1">
            <a:off x="3161211" y="5061919"/>
            <a:ext cx="2916268" cy="15939"/>
          </a:xfrm>
          <a:prstGeom prst="line">
            <a:avLst/>
          </a:prstGeom>
          <a:ln w="9525" cap="flat" cmpd="sng" algn="ctr">
            <a:solidFill>
              <a:srgbClr val="00408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 flipH="1" flipV="1">
            <a:off x="2788509" y="4077441"/>
            <a:ext cx="2139296" cy="1911152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 flipH="1" flipV="1">
            <a:off x="2301240" y="4815840"/>
            <a:ext cx="3776239" cy="1501544"/>
          </a:xfrm>
          <a:prstGeom prst="line">
            <a:avLst/>
          </a:prstGeom>
          <a:ln w="9525" cap="flat" cmpd="sng" algn="ctr">
            <a:solidFill>
              <a:srgbClr val="00408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7" name="Grupo 26"/>
          <p:cNvGrpSpPr/>
          <p:nvPr/>
        </p:nvGrpSpPr>
        <p:grpSpPr>
          <a:xfrm>
            <a:off x="9051292" y="5187970"/>
            <a:ext cx="2865529" cy="1229256"/>
            <a:chOff x="8485343" y="1980674"/>
            <a:chExt cx="2865529" cy="1289592"/>
          </a:xfrm>
          <a:noFill/>
        </p:grpSpPr>
        <p:sp>
          <p:nvSpPr>
            <p:cNvPr id="53" name="Redondear rectángulo de esquina diagonal 52"/>
            <p:cNvSpPr/>
            <p:nvPr/>
          </p:nvSpPr>
          <p:spPr>
            <a:xfrm>
              <a:off x="8485343" y="1980674"/>
              <a:ext cx="2865529" cy="1289592"/>
            </a:xfrm>
            <a:prstGeom prst="round2DiagRect">
              <a:avLst>
                <a:gd name="adj1" fmla="val 24223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otham" panose="020B0604020202020204" charset="0"/>
                </a:rPr>
                <a:t> </a:t>
              </a:r>
              <a:r>
                <a:rPr kumimoji="0" lang="es-CO" sz="2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otham" panose="020B0604020202020204" charset="0"/>
                </a:rPr>
                <a:t>Attended</a:t>
              </a:r>
              <a:r>
                <a:rPr kumimoji="0" lang="es-CO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otham" panose="020B0604020202020204" charset="0"/>
                </a:rPr>
                <a:t> by </a:t>
              </a:r>
              <a:endParaRPr kumimoji="0" lang="es-CO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anose="020B060402020202020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otham" panose="020B0604020202020204" charset="0"/>
                </a:rPr>
                <a:t> </a:t>
              </a:r>
              <a:r>
                <a:rPr kumimoji="0" lang="es-CO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otham" panose="020B0604020202020204" charset="0"/>
                </a:rPr>
                <a:t>   60</a:t>
              </a:r>
              <a:endParaRPr kumimoji="0" lang="es-CO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B060402020202020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otham" panose="020B0604020202020204" charset="0"/>
                </a:rPr>
                <a:t> </a:t>
              </a:r>
              <a:r>
                <a:rPr kumimoji="0" lang="es-CO" sz="2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otham" panose="020B0604020202020204" charset="0"/>
                </a:rPr>
                <a:t>facilitators</a:t>
              </a:r>
              <a:endParaRPr kumimoji="0" lang="es-CO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anose="020B060402020202020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B060402020202020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B0604020202020204" charset="0"/>
              </a:endParaRPr>
            </a:p>
          </p:txBody>
        </p:sp>
        <p:pic>
          <p:nvPicPr>
            <p:cNvPr id="54" name="Imagen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5110" y="2528778"/>
              <a:ext cx="679129" cy="679129"/>
            </a:xfrm>
            <a:prstGeom prst="rect">
              <a:avLst/>
            </a:prstGeom>
            <a:grpFill/>
          </p:spPr>
        </p:pic>
      </p:grpSp>
      <p:grpSp>
        <p:nvGrpSpPr>
          <p:cNvPr id="28" name="Grupo 27"/>
          <p:cNvGrpSpPr/>
          <p:nvPr/>
        </p:nvGrpSpPr>
        <p:grpSpPr>
          <a:xfrm>
            <a:off x="8744077" y="3412070"/>
            <a:ext cx="3002687" cy="1448617"/>
            <a:chOff x="8417064" y="2222470"/>
            <a:chExt cx="3002687" cy="1448617"/>
          </a:xfrm>
        </p:grpSpPr>
        <p:sp>
          <p:nvSpPr>
            <p:cNvPr id="51" name="Redondear rectángulo de esquina diagonal 50"/>
            <p:cNvSpPr/>
            <p:nvPr/>
          </p:nvSpPr>
          <p:spPr>
            <a:xfrm>
              <a:off x="8417064" y="2222470"/>
              <a:ext cx="2865529" cy="1448617"/>
            </a:xfrm>
            <a:prstGeom prst="round2DiagRect">
              <a:avLst>
                <a:gd name="adj1" fmla="val 24223"/>
                <a:gd name="adj2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otham" panose="020B0604020202020204" charset="0"/>
                </a:rPr>
                <a:t>  </a:t>
              </a:r>
              <a:r>
                <a:rPr kumimoji="0" lang="es-CO" sz="2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otham" panose="020B0604020202020204" charset="0"/>
                </a:rPr>
                <a:t>Distributed</a:t>
              </a:r>
              <a:r>
                <a:rPr kumimoji="0" lang="es-CO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otham" panose="020B0604020202020204" charset="0"/>
                </a:rPr>
                <a:t> in</a:t>
              </a:r>
              <a:endParaRPr kumimoji="0" lang="es-CO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anose="020B0604020202020204" charset="0"/>
              </a:endParaRPr>
            </a:p>
            <a:p>
              <a:pPr>
                <a:defRPr/>
              </a:pPr>
              <a:r>
                <a:rPr kumimoji="0" lang="es-CO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Gotham" panose="020B0604020202020204" charset="0"/>
                </a:rPr>
                <a:t>       </a:t>
              </a:r>
              <a:r>
                <a:rPr lang="es-CO" sz="4000" dirty="0" smtClean="0">
                  <a:solidFill>
                    <a:prstClr val="black"/>
                  </a:solidFill>
                  <a:latin typeface="Gotham" panose="020B0604020202020204" charset="0"/>
                </a:rPr>
                <a:t>450</a:t>
              </a:r>
              <a:endParaRPr lang="es-CO" sz="4000" dirty="0">
                <a:solidFill>
                  <a:prstClr val="black"/>
                </a:solidFill>
                <a:latin typeface="Gotham" panose="020B060402020202020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otham" panose="020B0604020202020204" charset="0"/>
                </a:rPr>
                <a:t>   </a:t>
              </a:r>
              <a:r>
                <a:rPr kumimoji="0" lang="es-CO" sz="2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otham" panose="020B0604020202020204" charset="0"/>
                </a:rPr>
                <a:t>Municipalities</a:t>
              </a:r>
              <a:endParaRPr kumimoji="0" lang="es-CO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anose="020B060402020202020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B0604020202020204" charset="0"/>
              </a:endParaRPr>
            </a:p>
          </p:txBody>
        </p:sp>
        <p:pic>
          <p:nvPicPr>
            <p:cNvPr id="52" name="Imagen 5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35379" y="2721686"/>
              <a:ext cx="784372" cy="747674"/>
            </a:xfrm>
            <a:prstGeom prst="rect">
              <a:avLst/>
            </a:prstGeom>
          </p:spPr>
        </p:pic>
      </p:grpSp>
      <p:grpSp>
        <p:nvGrpSpPr>
          <p:cNvPr id="29" name="Grupo 28"/>
          <p:cNvGrpSpPr/>
          <p:nvPr/>
        </p:nvGrpSpPr>
        <p:grpSpPr>
          <a:xfrm>
            <a:off x="5940116" y="4314518"/>
            <a:ext cx="2858730" cy="1092337"/>
            <a:chOff x="4797930" y="2282297"/>
            <a:chExt cx="2858730" cy="1092337"/>
          </a:xfrm>
        </p:grpSpPr>
        <p:sp>
          <p:nvSpPr>
            <p:cNvPr id="43" name="Rectángulo 42"/>
            <p:cNvSpPr/>
            <p:nvPr/>
          </p:nvSpPr>
          <p:spPr>
            <a:xfrm>
              <a:off x="4932188" y="2282297"/>
              <a:ext cx="2648000" cy="8002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CO" sz="3200" b="1" spc="300" dirty="0" smtClean="0">
                  <a:solidFill>
                    <a:prstClr val="black"/>
                  </a:solidFill>
                  <a:latin typeface="Gotham Black" panose="02000603040000020004" pitchFamily="50" charset="0"/>
                </a:rPr>
                <a:t>8.459</a:t>
              </a:r>
              <a:endParaRPr kumimoji="0" lang="es-CO" sz="3200" b="1" i="0" u="none" strike="noStrike" kern="1200" cap="none" spc="30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lack" panose="02000603040000020004" pitchFamily="50" charset="0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otham" pitchFamily="50" charset="0"/>
                  <a:ea typeface="+mn-ea"/>
                  <a:cs typeface="+mn-cs"/>
                </a:rPr>
                <a:t>People</a:t>
              </a:r>
              <a:r>
                <a:rPr kumimoji="0" lang="es-CO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otham" pitchFamily="50" charset="0"/>
                  <a:ea typeface="+mn-ea"/>
                  <a:cs typeface="+mn-cs"/>
                </a:rPr>
                <a:t> in </a:t>
              </a:r>
              <a:r>
                <a:rPr kumimoji="0" lang="es-CO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otham" pitchFamily="50" charset="0"/>
                  <a:ea typeface="+mn-ea"/>
                  <a:cs typeface="+mn-cs"/>
                </a:rPr>
                <a:t>the</a:t>
              </a:r>
              <a:r>
                <a:rPr kumimoji="0" lang="es-CO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otham" pitchFamily="50" charset="0"/>
                  <a:ea typeface="+mn-ea"/>
                  <a:cs typeface="+mn-cs"/>
                </a:rPr>
                <a:t> </a:t>
              </a:r>
              <a:r>
                <a:rPr kumimoji="0" lang="es-CO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otham" pitchFamily="50" charset="0"/>
                  <a:ea typeface="+mn-ea"/>
                  <a:cs typeface="+mn-cs"/>
                </a:rPr>
                <a:t>ARN´s</a:t>
              </a:r>
              <a:r>
                <a:rPr kumimoji="0" lang="es-CO" sz="1400" b="0" i="0" u="none" strike="noStrike" kern="120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otham" pitchFamily="50" charset="0"/>
                  <a:ea typeface="+mn-ea"/>
                  <a:cs typeface="+mn-cs"/>
                </a:rPr>
                <a:t> </a:t>
              </a:r>
              <a:r>
                <a:rPr kumimoji="0" lang="es-CO" sz="1400" b="0" i="0" u="none" strike="noStrike" kern="1200" cap="none" spc="0" normalizeH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otham" pitchFamily="50" charset="0"/>
                  <a:ea typeface="+mn-ea"/>
                  <a:cs typeface="+mn-cs"/>
                </a:rPr>
                <a:t>offices</a:t>
              </a:r>
              <a:endParaRPr kumimoji="0" lang="es-CO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itchFamily="50" charset="0"/>
                <a:ea typeface="+mn-ea"/>
                <a:cs typeface="+mn-cs"/>
              </a:endParaRPr>
            </a:p>
          </p:txBody>
        </p:sp>
        <p:grpSp>
          <p:nvGrpSpPr>
            <p:cNvPr id="44" name="Grupo 43"/>
            <p:cNvGrpSpPr/>
            <p:nvPr/>
          </p:nvGrpSpPr>
          <p:grpSpPr>
            <a:xfrm>
              <a:off x="4797930" y="2523947"/>
              <a:ext cx="2858730" cy="850687"/>
              <a:chOff x="5345383" y="2149814"/>
              <a:chExt cx="2954647" cy="850687"/>
            </a:xfrm>
          </p:grpSpPr>
          <p:grpSp>
            <p:nvGrpSpPr>
              <p:cNvPr id="45" name="Grupo 44"/>
              <p:cNvGrpSpPr/>
              <p:nvPr/>
            </p:nvGrpSpPr>
            <p:grpSpPr>
              <a:xfrm>
                <a:off x="5355543" y="2149814"/>
                <a:ext cx="2944487" cy="850687"/>
                <a:chOff x="5979203" y="1526085"/>
                <a:chExt cx="3038107" cy="932806"/>
              </a:xfrm>
            </p:grpSpPr>
            <p:cxnSp>
              <p:nvCxnSpPr>
                <p:cNvPr id="47" name="Conector recto 46"/>
                <p:cNvCxnSpPr/>
                <p:nvPr/>
              </p:nvCxnSpPr>
              <p:spPr>
                <a:xfrm>
                  <a:off x="8517487" y="1526085"/>
                  <a:ext cx="499823" cy="0"/>
                </a:xfrm>
                <a:prstGeom prst="line">
                  <a:avLst/>
                </a:prstGeom>
                <a:ln w="9525" cap="flat" cmpd="sng" algn="ctr">
                  <a:solidFill>
                    <a:srgbClr val="004082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ector recto 47"/>
                <p:cNvCxnSpPr/>
                <p:nvPr/>
              </p:nvCxnSpPr>
              <p:spPr>
                <a:xfrm>
                  <a:off x="9006792" y="1526085"/>
                  <a:ext cx="0" cy="931269"/>
                </a:xfrm>
                <a:prstGeom prst="line">
                  <a:avLst/>
                </a:prstGeom>
                <a:ln w="9525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ector recto 48"/>
                <p:cNvCxnSpPr/>
                <p:nvPr/>
              </p:nvCxnSpPr>
              <p:spPr>
                <a:xfrm>
                  <a:off x="5979203" y="1526085"/>
                  <a:ext cx="0" cy="931269"/>
                </a:xfrm>
                <a:prstGeom prst="line">
                  <a:avLst/>
                </a:prstGeom>
                <a:ln w="9525" cap="flat" cmpd="sng" algn="ctr">
                  <a:solidFill>
                    <a:srgbClr val="004082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ector recto 49"/>
                <p:cNvCxnSpPr/>
                <p:nvPr/>
              </p:nvCxnSpPr>
              <p:spPr>
                <a:xfrm flipH="1">
                  <a:off x="5979203" y="2458891"/>
                  <a:ext cx="3033657" cy="0"/>
                </a:xfrm>
                <a:prstGeom prst="line">
                  <a:avLst/>
                </a:prstGeom>
                <a:ln w="9525" cap="flat" cmpd="sng" algn="ctr">
                  <a:solidFill>
                    <a:srgbClr val="004082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Conector recto 45"/>
              <p:cNvCxnSpPr/>
              <p:nvPr/>
            </p:nvCxnSpPr>
            <p:spPr>
              <a:xfrm>
                <a:off x="5345383" y="2149814"/>
                <a:ext cx="579810" cy="0"/>
              </a:xfrm>
              <a:prstGeom prst="line">
                <a:avLst/>
              </a:prstGeom>
              <a:ln w="9525" cap="flat" cmpd="sng" algn="ctr">
                <a:solidFill>
                  <a:srgbClr val="00408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Grupo 30"/>
          <p:cNvGrpSpPr/>
          <p:nvPr/>
        </p:nvGrpSpPr>
        <p:grpSpPr>
          <a:xfrm>
            <a:off x="6065615" y="5802598"/>
            <a:ext cx="2489372" cy="850687"/>
            <a:chOff x="5345383" y="2149814"/>
            <a:chExt cx="2954647" cy="850687"/>
          </a:xfrm>
        </p:grpSpPr>
        <p:grpSp>
          <p:nvGrpSpPr>
            <p:cNvPr id="37" name="Grupo 36"/>
            <p:cNvGrpSpPr/>
            <p:nvPr/>
          </p:nvGrpSpPr>
          <p:grpSpPr>
            <a:xfrm>
              <a:off x="5355543" y="2149814"/>
              <a:ext cx="2944487" cy="850687"/>
              <a:chOff x="5979203" y="1526085"/>
              <a:chExt cx="3038107" cy="932806"/>
            </a:xfrm>
          </p:grpSpPr>
          <p:cxnSp>
            <p:nvCxnSpPr>
              <p:cNvPr id="39" name="Conector recto 38"/>
              <p:cNvCxnSpPr/>
              <p:nvPr/>
            </p:nvCxnSpPr>
            <p:spPr>
              <a:xfrm>
                <a:off x="8517487" y="1526085"/>
                <a:ext cx="499823" cy="0"/>
              </a:xfrm>
              <a:prstGeom prst="line">
                <a:avLst/>
              </a:prstGeom>
              <a:ln w="9525" cap="flat" cmpd="sng" algn="ctr">
                <a:solidFill>
                  <a:srgbClr val="00408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0" name="Conector recto 39"/>
              <p:cNvCxnSpPr/>
              <p:nvPr/>
            </p:nvCxnSpPr>
            <p:spPr>
              <a:xfrm>
                <a:off x="9006792" y="1526085"/>
                <a:ext cx="0" cy="931269"/>
              </a:xfrm>
              <a:prstGeom prst="line">
                <a:avLst/>
              </a:prstGeom>
              <a:ln w="9525" cap="flat" cmpd="sng" algn="ctr">
                <a:solidFill>
                  <a:srgbClr val="00408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1" name="Conector recto 40"/>
              <p:cNvCxnSpPr/>
              <p:nvPr/>
            </p:nvCxnSpPr>
            <p:spPr>
              <a:xfrm>
                <a:off x="5979203" y="1526085"/>
                <a:ext cx="0" cy="931269"/>
              </a:xfrm>
              <a:prstGeom prst="line">
                <a:avLst/>
              </a:prstGeom>
              <a:ln w="9525" cap="flat" cmpd="sng" algn="ctr">
                <a:solidFill>
                  <a:srgbClr val="00408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2" name="Conector recto 41"/>
              <p:cNvCxnSpPr/>
              <p:nvPr/>
            </p:nvCxnSpPr>
            <p:spPr>
              <a:xfrm flipH="1">
                <a:off x="5979203" y="2458891"/>
                <a:ext cx="3033657" cy="0"/>
              </a:xfrm>
              <a:prstGeom prst="line">
                <a:avLst/>
              </a:prstGeom>
              <a:ln w="9525" cap="flat" cmpd="sng" algn="ctr">
                <a:solidFill>
                  <a:srgbClr val="00408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cxnSp>
          <p:nvCxnSpPr>
            <p:cNvPr id="38" name="Conector recto 37"/>
            <p:cNvCxnSpPr/>
            <p:nvPr/>
          </p:nvCxnSpPr>
          <p:spPr>
            <a:xfrm>
              <a:off x="5345383" y="2149814"/>
              <a:ext cx="579810" cy="0"/>
            </a:xfrm>
            <a:prstGeom prst="line">
              <a:avLst/>
            </a:prstGeom>
            <a:ln w="9525" cap="flat" cmpd="sng" algn="ctr">
              <a:solidFill>
                <a:srgbClr val="00408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35" name="CuadroTexto 34"/>
          <p:cNvSpPr txBox="1"/>
          <p:nvPr/>
        </p:nvSpPr>
        <p:spPr>
          <a:xfrm>
            <a:off x="201935" y="278817"/>
            <a:ext cx="5254906" cy="584775"/>
          </a:xfrm>
          <a:prstGeom prst="rect">
            <a:avLst/>
          </a:prstGeom>
          <a:solidFill>
            <a:srgbClr val="3366CC">
              <a:alpha val="9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s-CO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3200" b="1" dirty="0" smtClean="0">
                <a:solidFill>
                  <a:schemeClr val="bg1"/>
                </a:solidFill>
              </a:rPr>
              <a:t>REINCORPORTION</a:t>
            </a:r>
          </a:p>
        </p:txBody>
      </p:sp>
    </p:spTree>
    <p:extLst>
      <p:ext uri="{BB962C8B-B14F-4D97-AF65-F5344CB8AC3E}">
        <p14:creationId xmlns:p14="http://schemas.microsoft.com/office/powerpoint/2010/main" val="2874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411" y="-72231"/>
            <a:ext cx="12448823" cy="7002463"/>
          </a:xfrm>
          <a:prstGeom prst="rect">
            <a:avLst/>
          </a:prstGeom>
        </p:spPr>
      </p:pic>
      <p:sp>
        <p:nvSpPr>
          <p:cNvPr id="29" name="Rectángulo 28"/>
          <p:cNvSpPr/>
          <p:nvPr/>
        </p:nvSpPr>
        <p:spPr>
          <a:xfrm>
            <a:off x="-139546" y="-68179"/>
            <a:ext cx="12471093" cy="6994358"/>
          </a:xfrm>
          <a:prstGeom prst="rect">
            <a:avLst/>
          </a:prstGeom>
          <a:solidFill>
            <a:srgbClr val="3366CC">
              <a:alpha val="7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50" name="Picture 26" descr="Resultado de imagen para Logo Drummo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260" y="12525905"/>
            <a:ext cx="149883" cy="1498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AutoShape 40" descr="Resultado de imagen para Logo Pepsico Colombia"/>
          <p:cNvSpPr>
            <a:spLocks noChangeAspect="1" noChangeArrowheads="1"/>
          </p:cNvSpPr>
          <p:nvPr/>
        </p:nvSpPr>
        <p:spPr bwMode="auto">
          <a:xfrm>
            <a:off x="-1755113" y="184485"/>
            <a:ext cx="1016515" cy="10165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AutoShape 50" descr="Resultado de imagen para Universidad Javeriana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AutoShape 52" descr="Resultado de imagen para Universidad Javeriana Log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AutoShape 60" descr="Resultado de imagen para BancamÃ­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" name="Rectángulo redondeado 1"/>
          <p:cNvSpPr/>
          <p:nvPr/>
        </p:nvSpPr>
        <p:spPr>
          <a:xfrm>
            <a:off x="-132020" y="2839183"/>
            <a:ext cx="7040117" cy="3276600"/>
          </a:xfrm>
          <a:prstGeom prst="roundRect">
            <a:avLst>
              <a:gd name="adj" fmla="val 58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" name="Grupo 3"/>
          <p:cNvGrpSpPr/>
          <p:nvPr/>
        </p:nvGrpSpPr>
        <p:grpSpPr>
          <a:xfrm>
            <a:off x="537215" y="3147968"/>
            <a:ext cx="5471971" cy="2413634"/>
            <a:chOff x="97331" y="4377966"/>
            <a:chExt cx="5471971" cy="2413634"/>
          </a:xfrm>
        </p:grpSpPr>
        <p:pic>
          <p:nvPicPr>
            <p:cNvPr id="1034" name="Picture 10" descr="Resultado de imagen para Sodexo Logo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361" y="5200509"/>
              <a:ext cx="842802" cy="28312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Resultado de imagen para Terpel Logo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38" t="8050" r="18112" b="6912"/>
            <a:stretch/>
          </p:blipFill>
          <p:spPr bwMode="auto">
            <a:xfrm>
              <a:off x="869025" y="4406918"/>
              <a:ext cx="691906" cy="61710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Resultado de imagen para Occidental de Colombia LLC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6419" y="4377966"/>
              <a:ext cx="521787" cy="52178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Resultado de imagen para frontera energy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3524" y="5137780"/>
              <a:ext cx="1416384" cy="5315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4" name="Picture 20" descr="Resultado de imagen para Logo Coca Cola Fems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361" y="5707481"/>
              <a:ext cx="842802" cy="48180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6" name="Picture 22" descr="Resultado de imagen para Logo CÃ¡mara de Comercio de BogotÃ¡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3880" y="5647073"/>
              <a:ext cx="1009976" cy="57949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Imagen relacionada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030" b="32866"/>
            <a:stretch/>
          </p:blipFill>
          <p:spPr bwMode="auto">
            <a:xfrm>
              <a:off x="927116" y="5016035"/>
              <a:ext cx="1395247" cy="60141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 descr="Resultado de imagen para Logo de Google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75" t="31187" r="2411" b="27111"/>
            <a:stretch/>
          </p:blipFill>
          <p:spPr bwMode="auto">
            <a:xfrm>
              <a:off x="2293961" y="5697522"/>
              <a:ext cx="1102014" cy="47229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2" name="Picture 28" descr="Resultado de imagen para Logo Grupo Ãxi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78" y="4397749"/>
              <a:ext cx="575297" cy="57305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4" name="Picture 30" descr="Resultado de imagen para Logo Club El Nogal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331" y="6271769"/>
              <a:ext cx="829785" cy="48922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8" name="Picture 34" descr="Resultado de imagen para Logo FundaciÃ³n El Nogal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8101" y="6355413"/>
              <a:ext cx="818588" cy="34706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0" name="Picture 36" descr="Resultado de imagen para Universidad de Los Andes Logo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7334" y="6252977"/>
              <a:ext cx="941721" cy="53862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2" name="Picture 48" descr="Resultado de imagen para Universidad Externado Logo"/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72" b="14787"/>
            <a:stretch/>
          </p:blipFill>
          <p:spPr bwMode="auto">
            <a:xfrm>
              <a:off x="3348143" y="6322367"/>
              <a:ext cx="1108093" cy="44548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80" name="Picture 56" descr="Resultado de imagen para Universidad Javeriana Logo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5011" y="6235721"/>
              <a:ext cx="517390" cy="51739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82" name="Picture 58" descr="Resultado de imagen para Levapan Logo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11" t="17552" r="16354" b="18329"/>
            <a:stretch/>
          </p:blipFill>
          <p:spPr bwMode="auto">
            <a:xfrm>
              <a:off x="4795500" y="5692101"/>
              <a:ext cx="773802" cy="48943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86" name="Picture 62" descr="Resultado de imagen para BancamÃ­a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366" b="35131"/>
            <a:stretch/>
          </p:blipFill>
          <p:spPr bwMode="auto">
            <a:xfrm>
              <a:off x="3546263" y="5200509"/>
              <a:ext cx="1063838" cy="35643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88" name="Picture 64" descr="Imagen relacionada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0903" y="4380353"/>
              <a:ext cx="541644" cy="5297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2" name="Picture 68" descr="Resultado de imagen para Pacto Global Colombia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918" y="5780782"/>
              <a:ext cx="1080904" cy="37561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CuadroTexto 20"/>
          <p:cNvSpPr txBox="1"/>
          <p:nvPr/>
        </p:nvSpPr>
        <p:spPr>
          <a:xfrm>
            <a:off x="6993085" y="3831016"/>
            <a:ext cx="538238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s-CO" sz="4800" dirty="0" err="1" smtClean="0">
                <a:solidFill>
                  <a:schemeClr val="bg1"/>
                </a:solidFill>
              </a:rPr>
              <a:t>Shared</a:t>
            </a:r>
            <a:r>
              <a:rPr lang="es-CO" sz="4800" dirty="0" smtClean="0">
                <a:solidFill>
                  <a:schemeClr val="bg1"/>
                </a:solidFill>
              </a:rPr>
              <a:t> </a:t>
            </a:r>
            <a:r>
              <a:rPr lang="es-CO" sz="4800" dirty="0" err="1" smtClean="0">
                <a:solidFill>
                  <a:schemeClr val="bg1"/>
                </a:solidFill>
              </a:rPr>
              <a:t>responsibility</a:t>
            </a:r>
            <a:endParaRPr lang="es-CO" sz="4800" dirty="0">
              <a:solidFill>
                <a:schemeClr val="bg1"/>
              </a:solidFill>
            </a:endParaRPr>
          </a:p>
        </p:txBody>
      </p:sp>
      <p:sp>
        <p:nvSpPr>
          <p:cNvPr id="33" name="CuadroTexto 7"/>
          <p:cNvSpPr txBox="1"/>
          <p:nvPr/>
        </p:nvSpPr>
        <p:spPr>
          <a:xfrm>
            <a:off x="6904488" y="2720040"/>
            <a:ext cx="2647397" cy="1323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8000" b="1" dirty="0" smtClean="0"/>
              <a:t>03.</a:t>
            </a:r>
            <a:endParaRPr lang="es-CO" sz="8000" b="1" dirty="0"/>
          </a:p>
        </p:txBody>
      </p:sp>
    </p:spTree>
    <p:extLst>
      <p:ext uri="{BB962C8B-B14F-4D97-AF65-F5344CB8AC3E}">
        <p14:creationId xmlns:p14="http://schemas.microsoft.com/office/powerpoint/2010/main" val="315299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97209" cy="68580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04800" y="457200"/>
            <a:ext cx="11679382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s-CO" sz="3600" b="1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Cooperation</a:t>
            </a:r>
            <a:r>
              <a:rPr lang="es-CO" sz="36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and International </a:t>
            </a:r>
            <a:r>
              <a:rPr lang="es-CO" sz="3600" b="1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Affairs</a:t>
            </a:r>
            <a:r>
              <a:rPr lang="es-CO" sz="36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endParaRPr lang="es-CO" sz="36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359236" y="5666509"/>
            <a:ext cx="5730154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sz="2000" dirty="0">
                <a:latin typeface="Agency FB" panose="020B0503020202020204" pitchFamily="34" charset="0"/>
              </a:rPr>
              <a:t>More tan 180 </a:t>
            </a:r>
            <a:r>
              <a:rPr lang="es-CO" sz="2000" dirty="0" err="1" smtClean="0">
                <a:latin typeface="Agency FB" panose="020B0503020202020204" pitchFamily="34" charset="0"/>
              </a:rPr>
              <a:t>technicians</a:t>
            </a:r>
            <a:r>
              <a:rPr lang="es-CO" sz="2000" dirty="0" smtClean="0">
                <a:latin typeface="Agency FB" panose="020B0503020202020204" pitchFamily="34" charset="0"/>
              </a:rPr>
              <a:t> </a:t>
            </a:r>
            <a:r>
              <a:rPr lang="es-CO" sz="2000" dirty="0">
                <a:latin typeface="Agency FB" panose="020B0503020202020204" pitchFamily="34" charset="0"/>
              </a:rPr>
              <a:t>and </a:t>
            </a:r>
            <a:r>
              <a:rPr lang="es-CO" sz="2000" dirty="0" err="1" smtClean="0">
                <a:latin typeface="Agency FB" panose="020B0503020202020204" pitchFamily="34" charset="0"/>
              </a:rPr>
              <a:t>experts</a:t>
            </a:r>
            <a:r>
              <a:rPr lang="es-CO" sz="2000" dirty="0" smtClean="0">
                <a:latin typeface="Agency FB" panose="020B0503020202020204" pitchFamily="34" charset="0"/>
              </a:rPr>
              <a:t> </a:t>
            </a:r>
            <a:r>
              <a:rPr lang="es-CO" sz="2000" dirty="0" err="1" smtClean="0">
                <a:latin typeface="Agency FB" panose="020B0503020202020204" pitchFamily="34" charset="0"/>
              </a:rPr>
              <a:t>from</a:t>
            </a:r>
            <a:r>
              <a:rPr lang="es-CO" sz="2000" dirty="0" smtClean="0">
                <a:latin typeface="Agency FB" panose="020B0503020202020204" pitchFamily="34" charset="0"/>
              </a:rPr>
              <a:t> 60 </a:t>
            </a:r>
            <a:r>
              <a:rPr lang="es-CO" sz="2000" dirty="0" err="1" smtClean="0">
                <a:latin typeface="Agency FB" panose="020B0503020202020204" pitchFamily="34" charset="0"/>
              </a:rPr>
              <a:t>different</a:t>
            </a:r>
            <a:r>
              <a:rPr lang="es-CO" sz="2000" dirty="0" smtClean="0">
                <a:latin typeface="Agency FB" panose="020B0503020202020204" pitchFamily="34" charset="0"/>
              </a:rPr>
              <a:t> </a:t>
            </a:r>
            <a:r>
              <a:rPr lang="es-CO" sz="2000" dirty="0" err="1" smtClean="0">
                <a:latin typeface="Agency FB" panose="020B0503020202020204" pitchFamily="34" charset="0"/>
              </a:rPr>
              <a:t>countries</a:t>
            </a:r>
            <a:r>
              <a:rPr lang="es-CO" sz="2000" dirty="0" smtClean="0">
                <a:latin typeface="Agency FB" panose="020B0503020202020204" pitchFamily="34" charset="0"/>
              </a:rPr>
              <a:t> </a:t>
            </a:r>
            <a:r>
              <a:rPr lang="es-CO" sz="2000" dirty="0" err="1" smtClean="0">
                <a:latin typeface="Agency FB" panose="020B0503020202020204" pitchFamily="34" charset="0"/>
              </a:rPr>
              <a:t>have</a:t>
            </a:r>
            <a:r>
              <a:rPr lang="es-CO" sz="2000" dirty="0" smtClean="0">
                <a:latin typeface="Agency FB" panose="020B0503020202020204" pitchFamily="34" charset="0"/>
              </a:rPr>
              <a:t> </a:t>
            </a:r>
            <a:r>
              <a:rPr lang="es-CO" sz="2000" dirty="0" err="1" smtClean="0">
                <a:latin typeface="Agency FB" panose="020B0503020202020204" pitchFamily="34" charset="0"/>
              </a:rPr>
              <a:t>known</a:t>
            </a:r>
            <a:r>
              <a:rPr lang="es-CO" sz="2000" dirty="0" smtClean="0">
                <a:latin typeface="Agency FB" panose="020B0503020202020204" pitchFamily="34" charset="0"/>
              </a:rPr>
              <a:t> </a:t>
            </a:r>
            <a:r>
              <a:rPr lang="es-CO" sz="2000" dirty="0" err="1" smtClean="0">
                <a:latin typeface="Agency FB" panose="020B0503020202020204" pitchFamily="34" charset="0"/>
              </a:rPr>
              <a:t>about</a:t>
            </a:r>
            <a:r>
              <a:rPr lang="es-CO" sz="2000" dirty="0" smtClean="0">
                <a:latin typeface="Agency FB" panose="020B0503020202020204" pitchFamily="34" charset="0"/>
              </a:rPr>
              <a:t> </a:t>
            </a:r>
            <a:r>
              <a:rPr lang="es-CO" sz="2000" dirty="0" err="1" smtClean="0">
                <a:latin typeface="Agency FB" panose="020B0503020202020204" pitchFamily="34" charset="0"/>
              </a:rPr>
              <a:t>the</a:t>
            </a:r>
            <a:r>
              <a:rPr lang="es-CO" sz="2000" dirty="0" smtClean="0">
                <a:latin typeface="Agency FB" panose="020B0503020202020204" pitchFamily="34" charset="0"/>
              </a:rPr>
              <a:t> </a:t>
            </a:r>
            <a:r>
              <a:rPr lang="es-CO" sz="2000" dirty="0" err="1" smtClean="0">
                <a:latin typeface="Agency FB" panose="020B0503020202020204" pitchFamily="34" charset="0"/>
              </a:rPr>
              <a:t>reintegration</a:t>
            </a:r>
            <a:r>
              <a:rPr lang="es-CO" sz="2000" dirty="0" smtClean="0">
                <a:latin typeface="Agency FB" panose="020B0503020202020204" pitchFamily="34" charset="0"/>
              </a:rPr>
              <a:t> and Reincorporation </a:t>
            </a:r>
            <a:r>
              <a:rPr lang="es-CO" sz="2000" dirty="0" err="1" smtClean="0">
                <a:latin typeface="Agency FB" panose="020B0503020202020204" pitchFamily="34" charset="0"/>
              </a:rPr>
              <a:t>processes</a:t>
            </a:r>
            <a:r>
              <a:rPr lang="es-CO" sz="2000" dirty="0" smtClean="0">
                <a:latin typeface="Agency FB" panose="020B0503020202020204" pitchFamily="34" charset="0"/>
              </a:rPr>
              <a:t>. </a:t>
            </a:r>
            <a:endParaRPr lang="es-CO" sz="20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0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66CC">
              <a:alpha val="7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 </a:t>
            </a:r>
            <a:r>
              <a:rPr lang="en-US" b="1"/>
              <a:t>picture is worth a thousand words</a:t>
            </a:r>
            <a:endParaRPr lang="es-CO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147" y="543790"/>
            <a:ext cx="5541818" cy="600367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9" name="CuadroTexto 8"/>
          <p:cNvSpPr txBox="1"/>
          <p:nvPr/>
        </p:nvSpPr>
        <p:spPr>
          <a:xfrm>
            <a:off x="221673" y="2659559"/>
            <a:ext cx="221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b="1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Then</a:t>
            </a:r>
            <a:endParaRPr lang="es-CO" sz="44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8908473" y="2628129"/>
            <a:ext cx="221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b="1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Now</a:t>
            </a:r>
            <a:endParaRPr lang="es-CO" sz="44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8769928" y="5477792"/>
            <a:ext cx="2216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A </a:t>
            </a:r>
            <a:r>
              <a:rPr lang="en-US" sz="2000" b="1" dirty="0">
                <a:solidFill>
                  <a:schemeClr val="bg1"/>
                </a:solidFill>
              </a:rPr>
              <a:t>picture is worth a thousand words</a:t>
            </a:r>
            <a:endParaRPr lang="es-CO" sz="20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95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66CC">
              <a:alpha val="7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748" y="1349519"/>
            <a:ext cx="10058400" cy="50292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262745" y="213095"/>
            <a:ext cx="56665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gency FB" panose="020B0503020202020204" pitchFamily="34" charset="0"/>
              </a:rPr>
              <a:t>Former FARC fighters to represent Colombia at international rafting championships</a:t>
            </a:r>
          </a:p>
          <a:p>
            <a:pPr algn="ctr"/>
            <a:endParaRPr lang="es-CO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01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5"/>
          <p:cNvSpPr txBox="1"/>
          <p:nvPr/>
        </p:nvSpPr>
        <p:spPr>
          <a:xfrm>
            <a:off x="266095" y="1645052"/>
            <a:ext cx="6882191" cy="584776"/>
          </a:xfrm>
          <a:prstGeom prst="rect">
            <a:avLst/>
          </a:prstGeom>
          <a:solidFill>
            <a:srgbClr val="3366CC">
              <a:alpha val="88000"/>
            </a:srgb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s-ES_tradnl" sz="3200" b="1" dirty="0" smtClean="0">
                <a:solidFill>
                  <a:schemeClr val="bg1"/>
                </a:solidFill>
              </a:rPr>
              <a:t>Program </a:t>
            </a:r>
            <a:r>
              <a:rPr lang="en-GB" sz="3200" b="1" dirty="0" smtClean="0">
                <a:solidFill>
                  <a:schemeClr val="bg1"/>
                </a:solidFill>
              </a:rPr>
              <a:t>Evolution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334381"/>
            <a:ext cx="12191999" cy="3471333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601206" y="4281714"/>
            <a:ext cx="8290956" cy="30237"/>
          </a:xfrm>
          <a:prstGeom prst="line">
            <a:avLst/>
          </a:prstGeom>
          <a:ln w="2857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40133" y="4039809"/>
            <a:ext cx="0" cy="568476"/>
          </a:xfrm>
          <a:prstGeom prst="line">
            <a:avLst/>
          </a:prstGeom>
          <a:ln w="28575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251604" y="4027714"/>
            <a:ext cx="0" cy="568476"/>
          </a:xfrm>
          <a:prstGeom prst="line">
            <a:avLst/>
          </a:prstGeom>
          <a:ln w="28575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918475" y="4051905"/>
            <a:ext cx="0" cy="544285"/>
          </a:xfrm>
          <a:prstGeom prst="line">
            <a:avLst/>
          </a:prstGeom>
          <a:ln w="28575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893701" y="4051905"/>
            <a:ext cx="0" cy="544285"/>
          </a:xfrm>
          <a:prstGeom prst="line">
            <a:avLst/>
          </a:prstGeom>
          <a:ln w="28575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52567" y="4727341"/>
            <a:ext cx="1028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Impact"/>
                <a:cs typeface="Impact"/>
              </a:rPr>
              <a:t>2003</a:t>
            </a:r>
            <a:endParaRPr lang="en-US" sz="2800" dirty="0">
              <a:solidFill>
                <a:schemeClr val="bg1"/>
              </a:solidFill>
              <a:latin typeface="Impact"/>
              <a:cs typeface="Impac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67667" y="4736421"/>
            <a:ext cx="1028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Impact"/>
                <a:cs typeface="Impact"/>
              </a:rPr>
              <a:t>2006</a:t>
            </a:r>
            <a:endParaRPr lang="en-US" sz="2800" dirty="0">
              <a:solidFill>
                <a:schemeClr val="bg1"/>
              </a:solidFill>
              <a:latin typeface="Impact"/>
              <a:cs typeface="Impac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78259" y="4704754"/>
            <a:ext cx="1028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Impact"/>
                <a:cs typeface="Impact"/>
              </a:rPr>
              <a:t>2011</a:t>
            </a:r>
            <a:endParaRPr lang="en-US" sz="2800" dirty="0">
              <a:solidFill>
                <a:schemeClr val="bg1"/>
              </a:solidFill>
              <a:latin typeface="Impact"/>
              <a:cs typeface="Impac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379526" y="4705236"/>
            <a:ext cx="1028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Impact"/>
                <a:cs typeface="Impact"/>
              </a:rPr>
              <a:t>2017</a:t>
            </a:r>
            <a:endParaRPr lang="en-US" sz="2800" dirty="0">
              <a:solidFill>
                <a:schemeClr val="bg1"/>
              </a:solidFill>
              <a:latin typeface="Impact"/>
              <a:cs typeface="Impac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7810" y="3098399"/>
            <a:ext cx="19836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FFFF"/>
                </a:solidFill>
              </a:rPr>
              <a:t>Reincorporation to civil life program- </a:t>
            </a:r>
            <a:r>
              <a:rPr lang="en-US" sz="1400" dirty="0">
                <a:solidFill>
                  <a:srgbClr val="FFFFFF"/>
                </a:solidFill>
              </a:rPr>
              <a:t>(outsourced services)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93144" y="3088344"/>
            <a:ext cx="21771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FFFF"/>
                </a:solidFill>
              </a:rPr>
              <a:t>High Counseling for Reintegration</a:t>
            </a:r>
          </a:p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(appropriation of services)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26666" y="3088344"/>
            <a:ext cx="19836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FFFF"/>
                </a:solidFill>
              </a:rPr>
              <a:t>Colombian Reintegration Agency</a:t>
            </a:r>
          </a:p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(multidimensional services)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00352" y="3149765"/>
            <a:ext cx="19836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FFFF"/>
                </a:solidFill>
              </a:rPr>
              <a:t>ARN</a:t>
            </a:r>
          </a:p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Reincorporation and Normalization Agency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41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5"/>
          <p:cNvSpPr txBox="1"/>
          <p:nvPr/>
        </p:nvSpPr>
        <p:spPr>
          <a:xfrm>
            <a:off x="0" y="481707"/>
            <a:ext cx="10715395" cy="584775"/>
          </a:xfrm>
          <a:prstGeom prst="rect">
            <a:avLst/>
          </a:prstGeom>
          <a:solidFill>
            <a:srgbClr val="3366CC">
              <a:alpha val="88000"/>
            </a:srgb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s-ES_tradnl" sz="3200" b="1" dirty="0" smtClean="0">
                <a:solidFill>
                  <a:schemeClr val="bg1"/>
                </a:solidFill>
              </a:rPr>
              <a:t>     </a:t>
            </a:r>
            <a:r>
              <a:rPr lang="es-ES_tradnl" sz="3200" b="1" dirty="0" err="1" smtClean="0">
                <a:solidFill>
                  <a:schemeClr val="bg1"/>
                </a:solidFill>
              </a:rPr>
              <a:t>Disarmament</a:t>
            </a:r>
            <a:r>
              <a:rPr lang="es-ES_tradnl" sz="3200" b="1" dirty="0" smtClean="0">
                <a:solidFill>
                  <a:schemeClr val="bg1"/>
                </a:solidFill>
              </a:rPr>
              <a:t> – </a:t>
            </a:r>
            <a:r>
              <a:rPr lang="es-ES_tradnl" sz="3200" b="1" dirty="0" err="1" smtClean="0">
                <a:solidFill>
                  <a:schemeClr val="bg1"/>
                </a:solidFill>
              </a:rPr>
              <a:t>Demobilization</a:t>
            </a:r>
            <a:r>
              <a:rPr lang="es-ES_tradnl" sz="3200" b="1" dirty="0" smtClean="0">
                <a:solidFill>
                  <a:schemeClr val="bg1"/>
                </a:solidFill>
              </a:rPr>
              <a:t> and </a:t>
            </a:r>
            <a:r>
              <a:rPr lang="es-ES_tradnl" sz="3200" b="1" dirty="0" err="1" smtClean="0">
                <a:solidFill>
                  <a:schemeClr val="bg1"/>
                </a:solidFill>
              </a:rPr>
              <a:t>Reintegration</a:t>
            </a:r>
            <a:r>
              <a:rPr lang="es-ES_tradnl" sz="3200" b="1" dirty="0" smtClean="0">
                <a:solidFill>
                  <a:schemeClr val="bg1"/>
                </a:solidFill>
              </a:rPr>
              <a:t> (DDR</a:t>
            </a:r>
            <a:r>
              <a:rPr lang="es-ES_tradnl" sz="32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1459502"/>
            <a:ext cx="12191999" cy="5398498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32 CuadroTexto"/>
          <p:cNvSpPr txBox="1">
            <a:spLocks noChangeArrowheads="1"/>
          </p:cNvSpPr>
          <p:nvPr/>
        </p:nvSpPr>
        <p:spPr bwMode="auto">
          <a:xfrm rot="5400000">
            <a:off x="971993" y="1590976"/>
            <a:ext cx="615553" cy="151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dirty="0" err="1" smtClean="0">
                <a:solidFill>
                  <a:srgbClr val="FFFFFF"/>
                </a:solidFill>
                <a:cs typeface="Calibri" pitchFamily="34" charset="0"/>
              </a:rPr>
              <a:t>Disarmament</a:t>
            </a:r>
            <a:r>
              <a:rPr lang="es-CO" sz="1400" dirty="0" smtClean="0">
                <a:solidFill>
                  <a:srgbClr val="FFFFFF"/>
                </a:solidFill>
                <a:cs typeface="Calibri" pitchFamily="34" charset="0"/>
              </a:rPr>
              <a:t> and </a:t>
            </a:r>
            <a:r>
              <a:rPr lang="es-CO" sz="1400" dirty="0" err="1" smtClean="0">
                <a:solidFill>
                  <a:srgbClr val="FFFFFF"/>
                </a:solidFill>
                <a:cs typeface="Calibri" pitchFamily="34" charset="0"/>
              </a:rPr>
              <a:t>Demobilization</a:t>
            </a:r>
            <a:endParaRPr lang="es-CO" sz="1400" dirty="0">
              <a:solidFill>
                <a:srgbClr val="FFFFFF"/>
              </a:solidFill>
              <a:cs typeface="Calibri" pitchFamily="34" charset="0"/>
            </a:endParaRPr>
          </a:p>
        </p:txBody>
      </p:sp>
      <p:sp>
        <p:nvSpPr>
          <p:cNvPr id="7" name="34 CuadroTexto"/>
          <p:cNvSpPr txBox="1">
            <a:spLocks noChangeArrowheads="1"/>
          </p:cNvSpPr>
          <p:nvPr/>
        </p:nvSpPr>
        <p:spPr bwMode="auto">
          <a:xfrm rot="5400000">
            <a:off x="1079714" y="3632808"/>
            <a:ext cx="400110" cy="1444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dirty="0" err="1" smtClean="0">
                <a:solidFill>
                  <a:srgbClr val="FFFFFF"/>
                </a:solidFill>
                <a:cs typeface="Calibri" pitchFamily="34" charset="0"/>
              </a:rPr>
              <a:t>Rights</a:t>
            </a:r>
            <a:r>
              <a:rPr lang="es-CO" sz="1400" dirty="0" smtClean="0">
                <a:solidFill>
                  <a:srgbClr val="FFFFFF"/>
                </a:solidFill>
                <a:cs typeface="Calibri" pitchFamily="34" charset="0"/>
              </a:rPr>
              <a:t> </a:t>
            </a:r>
            <a:r>
              <a:rPr lang="es-CO" sz="1400" dirty="0" err="1" smtClean="0">
                <a:solidFill>
                  <a:srgbClr val="FFFFFF"/>
                </a:solidFill>
                <a:cs typeface="Calibri" pitchFamily="34" charset="0"/>
              </a:rPr>
              <a:t>Restoration</a:t>
            </a:r>
            <a:endParaRPr lang="es-CO" sz="1400" dirty="0">
              <a:solidFill>
                <a:srgbClr val="FFFFFF"/>
              </a:solidFill>
              <a:cs typeface="Calibri" pitchFamily="34" charset="0"/>
            </a:endParaRPr>
          </a:p>
        </p:txBody>
      </p:sp>
      <p:sp>
        <p:nvSpPr>
          <p:cNvPr id="8" name="34 CuadroTexto"/>
          <p:cNvSpPr txBox="1">
            <a:spLocks noChangeArrowheads="1"/>
          </p:cNvSpPr>
          <p:nvPr/>
        </p:nvSpPr>
        <p:spPr bwMode="auto">
          <a:xfrm rot="5400000">
            <a:off x="1079714" y="5201892"/>
            <a:ext cx="400110" cy="112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dirty="0" err="1" smtClean="0">
                <a:solidFill>
                  <a:srgbClr val="FFFFFF"/>
                </a:solidFill>
                <a:cs typeface="Calibri" pitchFamily="34" charset="0"/>
              </a:rPr>
              <a:t>Reintegration</a:t>
            </a:r>
            <a:endParaRPr lang="es-CO" sz="1400" dirty="0">
              <a:solidFill>
                <a:srgbClr val="FFFFFF"/>
              </a:solidFill>
              <a:cs typeface="Calibri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256692" y="1633881"/>
            <a:ext cx="0" cy="1931551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255512" y="1633881"/>
            <a:ext cx="238118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255512" y="3558816"/>
            <a:ext cx="238118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162513" y="1647111"/>
            <a:ext cx="1038461" cy="307777"/>
          </a:xfrm>
          <a:prstGeom prst="rect">
            <a:avLst/>
          </a:prstGeom>
          <a:solidFill>
            <a:srgbClr val="FFFFFF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Individual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17780" y="2414440"/>
            <a:ext cx="1527927" cy="523220"/>
          </a:xfrm>
          <a:prstGeom prst="rect">
            <a:avLst/>
          </a:prstGeom>
          <a:solidFill>
            <a:srgbClr val="FFFFFF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 Ministry of Defense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96197" y="3056085"/>
            <a:ext cx="1971092" cy="307777"/>
          </a:xfrm>
          <a:prstGeom prst="rect">
            <a:avLst/>
          </a:prstGeom>
          <a:solidFill>
            <a:srgbClr val="FFFFFF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Accreditation document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43412" y="3940303"/>
            <a:ext cx="1177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Minors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24" name="Picture 23" descr="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37" y="3701701"/>
            <a:ext cx="949410" cy="949410"/>
          </a:xfrm>
          <a:prstGeom prst="rect">
            <a:avLst/>
          </a:prstGeom>
        </p:spPr>
      </p:pic>
      <p:pic>
        <p:nvPicPr>
          <p:cNvPr id="26" name="Picture 25" descr="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943" y="4289651"/>
            <a:ext cx="919076" cy="104880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871008" y="4783127"/>
            <a:ext cx="1177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Adults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biLevel thresh="25000"/>
          </a:blip>
          <a:stretch>
            <a:fillRect/>
          </a:stretch>
        </p:blipFill>
        <p:spPr>
          <a:xfrm>
            <a:off x="6353389" y="3587736"/>
            <a:ext cx="678794" cy="878439"/>
          </a:xfrm>
          <a:prstGeom prst="rect">
            <a:avLst/>
          </a:prstGeom>
        </p:spPr>
      </p:pic>
      <p:pic>
        <p:nvPicPr>
          <p:cNvPr id="29" name="Imagen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873" y="4598714"/>
            <a:ext cx="2913827" cy="880437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 flipH="1">
            <a:off x="10715395" y="1633881"/>
            <a:ext cx="331919" cy="1931551"/>
            <a:chOff x="9641614" y="1633881"/>
            <a:chExt cx="238118" cy="1931551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9642794" y="1633881"/>
              <a:ext cx="0" cy="1931551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9641614" y="1633881"/>
              <a:ext cx="238118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9641614" y="3558816"/>
              <a:ext cx="238118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8869072" y="1647111"/>
            <a:ext cx="1038461" cy="307777"/>
          </a:xfrm>
          <a:prstGeom prst="rect">
            <a:avLst/>
          </a:prstGeom>
          <a:solidFill>
            <a:srgbClr val="FFFFFF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Collective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48867" y="2463756"/>
            <a:ext cx="1878870" cy="738664"/>
          </a:xfrm>
          <a:prstGeom prst="rect">
            <a:avLst/>
          </a:prstGeom>
          <a:solidFill>
            <a:srgbClr val="FFFFFF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Office of the High Commissioner for Peace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861834" y="3841672"/>
            <a:ext cx="1177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Minors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39" name="Picture 38" descr="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882" y="3701701"/>
            <a:ext cx="949410" cy="949410"/>
          </a:xfrm>
          <a:prstGeom prst="rect">
            <a:avLst/>
          </a:prstGeom>
        </p:spPr>
      </p:pic>
      <p:pic>
        <p:nvPicPr>
          <p:cNvPr id="40" name="Picture 39" descr="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357" y="4388283"/>
            <a:ext cx="919076" cy="104880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9704753" y="4783127"/>
            <a:ext cx="1177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Adults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43" name="Picture 42" descr="5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984" y="5475379"/>
            <a:ext cx="1211605" cy="1382621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 rot="10800000" flipH="1">
            <a:off x="4874050" y="3791454"/>
            <a:ext cx="331919" cy="1931551"/>
            <a:chOff x="9641614" y="1633881"/>
            <a:chExt cx="238118" cy="1931551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9642794" y="1633881"/>
              <a:ext cx="0" cy="1931551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9641614" y="1633881"/>
              <a:ext cx="238118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9641614" y="3558816"/>
              <a:ext cx="238118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flipH="1">
            <a:off x="8228006" y="3791454"/>
            <a:ext cx="331919" cy="1931551"/>
            <a:chOff x="9641614" y="1633881"/>
            <a:chExt cx="238118" cy="1931551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9642794" y="1633881"/>
              <a:ext cx="0" cy="1931551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9641614" y="1633881"/>
              <a:ext cx="238118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9641614" y="3558816"/>
              <a:ext cx="238118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840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ángulo 26"/>
          <p:cNvSpPr>
            <a:spLocks noChangeAspect="1"/>
          </p:cNvSpPr>
          <p:nvPr/>
        </p:nvSpPr>
        <p:spPr>
          <a:xfrm>
            <a:off x="4442562" y="0"/>
            <a:ext cx="7749438" cy="6899058"/>
          </a:xfrm>
          <a:custGeom>
            <a:avLst/>
            <a:gdLst>
              <a:gd name="connsiteX0" fmla="*/ 0 w 8275003"/>
              <a:gd name="connsiteY0" fmla="*/ 0 h 6858000"/>
              <a:gd name="connsiteX1" fmla="*/ 8275003 w 8275003"/>
              <a:gd name="connsiteY1" fmla="*/ 0 h 6858000"/>
              <a:gd name="connsiteX2" fmla="*/ 8275003 w 8275003"/>
              <a:gd name="connsiteY2" fmla="*/ 6858000 h 6858000"/>
              <a:gd name="connsiteX3" fmla="*/ 0 w 8275003"/>
              <a:gd name="connsiteY3" fmla="*/ 6858000 h 6858000"/>
              <a:gd name="connsiteX4" fmla="*/ 0 w 8275003"/>
              <a:gd name="connsiteY4" fmla="*/ 0 h 6858000"/>
              <a:gd name="connsiteX0" fmla="*/ 6 w 8275009"/>
              <a:gd name="connsiteY0" fmla="*/ 0 h 6858000"/>
              <a:gd name="connsiteX1" fmla="*/ 8275009 w 8275009"/>
              <a:gd name="connsiteY1" fmla="*/ 0 h 6858000"/>
              <a:gd name="connsiteX2" fmla="*/ 8275009 w 8275009"/>
              <a:gd name="connsiteY2" fmla="*/ 6858000 h 6858000"/>
              <a:gd name="connsiteX3" fmla="*/ 6 w 8275009"/>
              <a:gd name="connsiteY3" fmla="*/ 6858000 h 6858000"/>
              <a:gd name="connsiteX4" fmla="*/ 1239527 w 8275009"/>
              <a:gd name="connsiteY4" fmla="*/ 3403600 h 6858000"/>
              <a:gd name="connsiteX5" fmla="*/ 6 w 8275009"/>
              <a:gd name="connsiteY5" fmla="*/ 0 h 6858000"/>
              <a:gd name="connsiteX0" fmla="*/ 6 w 8275009"/>
              <a:gd name="connsiteY0" fmla="*/ 0 h 6858000"/>
              <a:gd name="connsiteX1" fmla="*/ 8275009 w 8275009"/>
              <a:gd name="connsiteY1" fmla="*/ 0 h 6858000"/>
              <a:gd name="connsiteX2" fmla="*/ 8275009 w 8275009"/>
              <a:gd name="connsiteY2" fmla="*/ 6858000 h 6858000"/>
              <a:gd name="connsiteX3" fmla="*/ 6 w 8275009"/>
              <a:gd name="connsiteY3" fmla="*/ 6858000 h 6858000"/>
              <a:gd name="connsiteX4" fmla="*/ 1239527 w 8275009"/>
              <a:gd name="connsiteY4" fmla="*/ 3403600 h 6858000"/>
              <a:gd name="connsiteX5" fmla="*/ 6 w 8275009"/>
              <a:gd name="connsiteY5" fmla="*/ 0 h 6858000"/>
              <a:gd name="connsiteX0" fmla="*/ 7 w 8275010"/>
              <a:gd name="connsiteY0" fmla="*/ 0 h 6858000"/>
              <a:gd name="connsiteX1" fmla="*/ 8275010 w 8275010"/>
              <a:gd name="connsiteY1" fmla="*/ 0 h 6858000"/>
              <a:gd name="connsiteX2" fmla="*/ 8275010 w 8275010"/>
              <a:gd name="connsiteY2" fmla="*/ 6858000 h 6858000"/>
              <a:gd name="connsiteX3" fmla="*/ 7 w 8275010"/>
              <a:gd name="connsiteY3" fmla="*/ 6858000 h 6858000"/>
              <a:gd name="connsiteX4" fmla="*/ 1239528 w 8275010"/>
              <a:gd name="connsiteY4" fmla="*/ 3403600 h 6858000"/>
              <a:gd name="connsiteX5" fmla="*/ 7 w 8275010"/>
              <a:gd name="connsiteY5" fmla="*/ 0 h 6858000"/>
              <a:gd name="connsiteX0" fmla="*/ 9 w 8275012"/>
              <a:gd name="connsiteY0" fmla="*/ 0 h 6858000"/>
              <a:gd name="connsiteX1" fmla="*/ 8275012 w 8275012"/>
              <a:gd name="connsiteY1" fmla="*/ 0 h 6858000"/>
              <a:gd name="connsiteX2" fmla="*/ 8275012 w 8275012"/>
              <a:gd name="connsiteY2" fmla="*/ 6858000 h 6858000"/>
              <a:gd name="connsiteX3" fmla="*/ 9 w 8275012"/>
              <a:gd name="connsiteY3" fmla="*/ 6858000 h 6858000"/>
              <a:gd name="connsiteX4" fmla="*/ 914821 w 8275012"/>
              <a:gd name="connsiteY4" fmla="*/ 4246880 h 6858000"/>
              <a:gd name="connsiteX5" fmla="*/ 9 w 8275012"/>
              <a:gd name="connsiteY5" fmla="*/ 0 h 6858000"/>
              <a:gd name="connsiteX0" fmla="*/ 11 w 8275014"/>
              <a:gd name="connsiteY0" fmla="*/ 0 h 6858000"/>
              <a:gd name="connsiteX1" fmla="*/ 8275014 w 8275014"/>
              <a:gd name="connsiteY1" fmla="*/ 0 h 6858000"/>
              <a:gd name="connsiteX2" fmla="*/ 8275014 w 8275014"/>
              <a:gd name="connsiteY2" fmla="*/ 6858000 h 6858000"/>
              <a:gd name="connsiteX3" fmla="*/ 11 w 8275014"/>
              <a:gd name="connsiteY3" fmla="*/ 6858000 h 6858000"/>
              <a:gd name="connsiteX4" fmla="*/ 914823 w 8275014"/>
              <a:gd name="connsiteY4" fmla="*/ 4246880 h 6858000"/>
              <a:gd name="connsiteX5" fmla="*/ 11 w 8275014"/>
              <a:gd name="connsiteY5" fmla="*/ 0 h 6858000"/>
              <a:gd name="connsiteX0" fmla="*/ 11 w 8275014"/>
              <a:gd name="connsiteY0" fmla="*/ 0 h 6858000"/>
              <a:gd name="connsiteX1" fmla="*/ 8275014 w 8275014"/>
              <a:gd name="connsiteY1" fmla="*/ 0 h 6858000"/>
              <a:gd name="connsiteX2" fmla="*/ 8275014 w 8275014"/>
              <a:gd name="connsiteY2" fmla="*/ 6858000 h 6858000"/>
              <a:gd name="connsiteX3" fmla="*/ 11 w 8275014"/>
              <a:gd name="connsiteY3" fmla="*/ 6858000 h 6858000"/>
              <a:gd name="connsiteX4" fmla="*/ 914823 w 8275014"/>
              <a:gd name="connsiteY4" fmla="*/ 4246880 h 6858000"/>
              <a:gd name="connsiteX5" fmla="*/ 11 w 8275014"/>
              <a:gd name="connsiteY5" fmla="*/ 0 h 6858000"/>
              <a:gd name="connsiteX0" fmla="*/ 0 w 8972172"/>
              <a:gd name="connsiteY0" fmla="*/ 0 h 6858000"/>
              <a:gd name="connsiteX1" fmla="*/ 8972172 w 8972172"/>
              <a:gd name="connsiteY1" fmla="*/ 0 h 6858000"/>
              <a:gd name="connsiteX2" fmla="*/ 8972172 w 8972172"/>
              <a:gd name="connsiteY2" fmla="*/ 6858000 h 6858000"/>
              <a:gd name="connsiteX3" fmla="*/ 697169 w 8972172"/>
              <a:gd name="connsiteY3" fmla="*/ 6858000 h 6858000"/>
              <a:gd name="connsiteX4" fmla="*/ 1611981 w 8972172"/>
              <a:gd name="connsiteY4" fmla="*/ 4246880 h 6858000"/>
              <a:gd name="connsiteX5" fmla="*/ 0 w 8972172"/>
              <a:gd name="connsiteY5" fmla="*/ 0 h 6858000"/>
              <a:gd name="connsiteX0" fmla="*/ 0 w 8972172"/>
              <a:gd name="connsiteY0" fmla="*/ 0 h 6858000"/>
              <a:gd name="connsiteX1" fmla="*/ 8972172 w 8972172"/>
              <a:gd name="connsiteY1" fmla="*/ 0 h 6858000"/>
              <a:gd name="connsiteX2" fmla="*/ 8972172 w 8972172"/>
              <a:gd name="connsiteY2" fmla="*/ 6858000 h 6858000"/>
              <a:gd name="connsiteX3" fmla="*/ 697169 w 8972172"/>
              <a:gd name="connsiteY3" fmla="*/ 6858000 h 6858000"/>
              <a:gd name="connsiteX4" fmla="*/ 1611981 w 8972172"/>
              <a:gd name="connsiteY4" fmla="*/ 4246880 h 6858000"/>
              <a:gd name="connsiteX5" fmla="*/ 0 w 8972172"/>
              <a:gd name="connsiteY5" fmla="*/ 0 h 6858000"/>
              <a:gd name="connsiteX0" fmla="*/ 0 w 9287331"/>
              <a:gd name="connsiteY0" fmla="*/ 0 h 6868160"/>
              <a:gd name="connsiteX1" fmla="*/ 9287331 w 9287331"/>
              <a:gd name="connsiteY1" fmla="*/ 10160 h 6868160"/>
              <a:gd name="connsiteX2" fmla="*/ 9287331 w 9287331"/>
              <a:gd name="connsiteY2" fmla="*/ 6868160 h 6868160"/>
              <a:gd name="connsiteX3" fmla="*/ 1012328 w 9287331"/>
              <a:gd name="connsiteY3" fmla="*/ 6868160 h 6868160"/>
              <a:gd name="connsiteX4" fmla="*/ 1927140 w 9287331"/>
              <a:gd name="connsiteY4" fmla="*/ 4257040 h 6868160"/>
              <a:gd name="connsiteX5" fmla="*/ 0 w 9287331"/>
              <a:gd name="connsiteY5" fmla="*/ 0 h 6868160"/>
              <a:gd name="connsiteX0" fmla="*/ 0 w 9287331"/>
              <a:gd name="connsiteY0" fmla="*/ 0 h 6868160"/>
              <a:gd name="connsiteX1" fmla="*/ 9287331 w 9287331"/>
              <a:gd name="connsiteY1" fmla="*/ 10160 h 6868160"/>
              <a:gd name="connsiteX2" fmla="*/ 9287331 w 9287331"/>
              <a:gd name="connsiteY2" fmla="*/ 6868160 h 6868160"/>
              <a:gd name="connsiteX3" fmla="*/ 1012328 w 9287331"/>
              <a:gd name="connsiteY3" fmla="*/ 6868160 h 6868160"/>
              <a:gd name="connsiteX4" fmla="*/ 1927140 w 9287331"/>
              <a:gd name="connsiteY4" fmla="*/ 4257040 h 6868160"/>
              <a:gd name="connsiteX5" fmla="*/ 0 w 9287331"/>
              <a:gd name="connsiteY5" fmla="*/ 0 h 6868160"/>
              <a:gd name="connsiteX0" fmla="*/ 0 w 9688442"/>
              <a:gd name="connsiteY0" fmla="*/ 0 h 6868160"/>
              <a:gd name="connsiteX1" fmla="*/ 9688442 w 9688442"/>
              <a:gd name="connsiteY1" fmla="*/ 10160 h 6868160"/>
              <a:gd name="connsiteX2" fmla="*/ 9688442 w 9688442"/>
              <a:gd name="connsiteY2" fmla="*/ 6868160 h 6868160"/>
              <a:gd name="connsiteX3" fmla="*/ 1413439 w 9688442"/>
              <a:gd name="connsiteY3" fmla="*/ 6868160 h 6868160"/>
              <a:gd name="connsiteX4" fmla="*/ 2328251 w 9688442"/>
              <a:gd name="connsiteY4" fmla="*/ 4257040 h 6868160"/>
              <a:gd name="connsiteX5" fmla="*/ 0 w 9688442"/>
              <a:gd name="connsiteY5" fmla="*/ 0 h 6868160"/>
              <a:gd name="connsiteX0" fmla="*/ 0 w 9688442"/>
              <a:gd name="connsiteY0" fmla="*/ 0 h 6868160"/>
              <a:gd name="connsiteX1" fmla="*/ 9688442 w 9688442"/>
              <a:gd name="connsiteY1" fmla="*/ 10160 h 6868160"/>
              <a:gd name="connsiteX2" fmla="*/ 9688442 w 9688442"/>
              <a:gd name="connsiteY2" fmla="*/ 6868160 h 6868160"/>
              <a:gd name="connsiteX3" fmla="*/ 1413439 w 9688442"/>
              <a:gd name="connsiteY3" fmla="*/ 6868160 h 6868160"/>
              <a:gd name="connsiteX4" fmla="*/ 2328251 w 9688442"/>
              <a:gd name="connsiteY4" fmla="*/ 4257040 h 6868160"/>
              <a:gd name="connsiteX5" fmla="*/ 0 w 9688442"/>
              <a:gd name="connsiteY5" fmla="*/ 0 h 6868160"/>
              <a:gd name="connsiteX0" fmla="*/ 0 w 9688442"/>
              <a:gd name="connsiteY0" fmla="*/ 0 h 6868160"/>
              <a:gd name="connsiteX1" fmla="*/ 9688442 w 9688442"/>
              <a:gd name="connsiteY1" fmla="*/ 10160 h 6868160"/>
              <a:gd name="connsiteX2" fmla="*/ 9688442 w 9688442"/>
              <a:gd name="connsiteY2" fmla="*/ 6868160 h 6868160"/>
              <a:gd name="connsiteX3" fmla="*/ 1413439 w 9688442"/>
              <a:gd name="connsiteY3" fmla="*/ 6868160 h 6868160"/>
              <a:gd name="connsiteX4" fmla="*/ 2328251 w 9688442"/>
              <a:gd name="connsiteY4" fmla="*/ 4257040 h 6868160"/>
              <a:gd name="connsiteX5" fmla="*/ 0 w 9688442"/>
              <a:gd name="connsiteY5" fmla="*/ 0 h 6868160"/>
              <a:gd name="connsiteX0" fmla="*/ 0 w 9688442"/>
              <a:gd name="connsiteY0" fmla="*/ 0 h 6868160"/>
              <a:gd name="connsiteX1" fmla="*/ 9688442 w 9688442"/>
              <a:gd name="connsiteY1" fmla="*/ 10160 h 6868160"/>
              <a:gd name="connsiteX2" fmla="*/ 9688442 w 9688442"/>
              <a:gd name="connsiteY2" fmla="*/ 6868160 h 6868160"/>
              <a:gd name="connsiteX3" fmla="*/ 1413439 w 9688442"/>
              <a:gd name="connsiteY3" fmla="*/ 6868160 h 6868160"/>
              <a:gd name="connsiteX4" fmla="*/ 3410994 w 9688442"/>
              <a:gd name="connsiteY4" fmla="*/ 4084320 h 6868160"/>
              <a:gd name="connsiteX5" fmla="*/ 0 w 9688442"/>
              <a:gd name="connsiteY5" fmla="*/ 0 h 6868160"/>
              <a:gd name="connsiteX0" fmla="*/ 0 w 9688442"/>
              <a:gd name="connsiteY0" fmla="*/ 0 h 6868160"/>
              <a:gd name="connsiteX1" fmla="*/ 9688442 w 9688442"/>
              <a:gd name="connsiteY1" fmla="*/ 10160 h 6868160"/>
              <a:gd name="connsiteX2" fmla="*/ 9688442 w 9688442"/>
              <a:gd name="connsiteY2" fmla="*/ 6868160 h 6868160"/>
              <a:gd name="connsiteX3" fmla="*/ 1413439 w 9688442"/>
              <a:gd name="connsiteY3" fmla="*/ 6868160 h 6868160"/>
              <a:gd name="connsiteX4" fmla="*/ 3410994 w 9688442"/>
              <a:gd name="connsiteY4" fmla="*/ 4084320 h 6868160"/>
              <a:gd name="connsiteX5" fmla="*/ 0 w 9688442"/>
              <a:gd name="connsiteY5" fmla="*/ 0 h 6868160"/>
              <a:gd name="connsiteX0" fmla="*/ 0 w 9688442"/>
              <a:gd name="connsiteY0" fmla="*/ 0 h 6868160"/>
              <a:gd name="connsiteX1" fmla="*/ 9688442 w 9688442"/>
              <a:gd name="connsiteY1" fmla="*/ 10160 h 6868160"/>
              <a:gd name="connsiteX2" fmla="*/ 9688442 w 9688442"/>
              <a:gd name="connsiteY2" fmla="*/ 6868160 h 6868160"/>
              <a:gd name="connsiteX3" fmla="*/ 1413439 w 9688442"/>
              <a:gd name="connsiteY3" fmla="*/ 6868160 h 6868160"/>
              <a:gd name="connsiteX4" fmla="*/ 3410994 w 9688442"/>
              <a:gd name="connsiteY4" fmla="*/ 4084320 h 6868160"/>
              <a:gd name="connsiteX5" fmla="*/ 0 w 9688442"/>
              <a:gd name="connsiteY5" fmla="*/ 0 h 6868160"/>
              <a:gd name="connsiteX0" fmla="*/ 0 w 10686816"/>
              <a:gd name="connsiteY0" fmla="*/ 10160 h 6858000"/>
              <a:gd name="connsiteX1" fmla="*/ 10686816 w 10686816"/>
              <a:gd name="connsiteY1" fmla="*/ 0 h 6858000"/>
              <a:gd name="connsiteX2" fmla="*/ 10686816 w 10686816"/>
              <a:gd name="connsiteY2" fmla="*/ 6858000 h 6858000"/>
              <a:gd name="connsiteX3" fmla="*/ 2411813 w 10686816"/>
              <a:gd name="connsiteY3" fmla="*/ 6858000 h 6858000"/>
              <a:gd name="connsiteX4" fmla="*/ 4409368 w 10686816"/>
              <a:gd name="connsiteY4" fmla="*/ 4074160 h 6858000"/>
              <a:gd name="connsiteX5" fmla="*/ 0 w 10686816"/>
              <a:gd name="connsiteY5" fmla="*/ 10160 h 6858000"/>
              <a:gd name="connsiteX0" fmla="*/ 0 w 10686816"/>
              <a:gd name="connsiteY0" fmla="*/ 10160 h 6858000"/>
              <a:gd name="connsiteX1" fmla="*/ 10686816 w 10686816"/>
              <a:gd name="connsiteY1" fmla="*/ 0 h 6858000"/>
              <a:gd name="connsiteX2" fmla="*/ 10686816 w 10686816"/>
              <a:gd name="connsiteY2" fmla="*/ 6858000 h 6858000"/>
              <a:gd name="connsiteX3" fmla="*/ 2411813 w 10686816"/>
              <a:gd name="connsiteY3" fmla="*/ 6858000 h 6858000"/>
              <a:gd name="connsiteX4" fmla="*/ 4409368 w 10686816"/>
              <a:gd name="connsiteY4" fmla="*/ 4074160 h 6858000"/>
              <a:gd name="connsiteX5" fmla="*/ 0 w 10686816"/>
              <a:gd name="connsiteY5" fmla="*/ 10160 h 6858000"/>
              <a:gd name="connsiteX0" fmla="*/ 0 w 10686816"/>
              <a:gd name="connsiteY0" fmla="*/ 10160 h 6858000"/>
              <a:gd name="connsiteX1" fmla="*/ 10686816 w 10686816"/>
              <a:gd name="connsiteY1" fmla="*/ 0 h 6858000"/>
              <a:gd name="connsiteX2" fmla="*/ 10686816 w 10686816"/>
              <a:gd name="connsiteY2" fmla="*/ 6858000 h 6858000"/>
              <a:gd name="connsiteX3" fmla="*/ 2411813 w 10686816"/>
              <a:gd name="connsiteY3" fmla="*/ 6858000 h 6858000"/>
              <a:gd name="connsiteX4" fmla="*/ 4296875 w 10686816"/>
              <a:gd name="connsiteY4" fmla="*/ 3982720 h 6858000"/>
              <a:gd name="connsiteX5" fmla="*/ 0 w 10686816"/>
              <a:gd name="connsiteY5" fmla="*/ 101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86816" h="6858000">
                <a:moveTo>
                  <a:pt x="0" y="10160"/>
                </a:moveTo>
                <a:lnTo>
                  <a:pt x="10686816" y="0"/>
                </a:lnTo>
                <a:lnTo>
                  <a:pt x="10686816" y="6858000"/>
                </a:lnTo>
                <a:lnTo>
                  <a:pt x="2411813" y="6858000"/>
                </a:lnTo>
                <a:cubicBezTo>
                  <a:pt x="2408427" y="5764107"/>
                  <a:pt x="4604093" y="7321973"/>
                  <a:pt x="4296875" y="3982720"/>
                </a:cubicBezTo>
                <a:cubicBezTo>
                  <a:pt x="2712324" y="1893147"/>
                  <a:pt x="2016327" y="1388533"/>
                  <a:pt x="0" y="10160"/>
                </a:cubicBezTo>
                <a:close/>
              </a:path>
            </a:pathLst>
          </a:cu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Paralelogramo 20"/>
          <p:cNvSpPr/>
          <p:nvPr/>
        </p:nvSpPr>
        <p:spPr>
          <a:xfrm flipH="1">
            <a:off x="0" y="5744682"/>
            <a:ext cx="5624424" cy="1113318"/>
          </a:xfrm>
          <a:custGeom>
            <a:avLst/>
            <a:gdLst>
              <a:gd name="connsiteX0" fmla="*/ 0 w 12012706"/>
              <a:gd name="connsiteY0" fmla="*/ 892017 h 892017"/>
              <a:gd name="connsiteX1" fmla="*/ 442904 w 12012706"/>
              <a:gd name="connsiteY1" fmla="*/ 0 h 892017"/>
              <a:gd name="connsiteX2" fmla="*/ 12012706 w 12012706"/>
              <a:gd name="connsiteY2" fmla="*/ 0 h 892017"/>
              <a:gd name="connsiteX3" fmla="*/ 11569802 w 12012706"/>
              <a:gd name="connsiteY3" fmla="*/ 892017 h 892017"/>
              <a:gd name="connsiteX4" fmla="*/ 0 w 12012706"/>
              <a:gd name="connsiteY4" fmla="*/ 892017 h 892017"/>
              <a:gd name="connsiteX0" fmla="*/ 0 w 11573435"/>
              <a:gd name="connsiteY0" fmla="*/ 892017 h 892017"/>
              <a:gd name="connsiteX1" fmla="*/ 442904 w 11573435"/>
              <a:gd name="connsiteY1" fmla="*/ 0 h 892017"/>
              <a:gd name="connsiteX2" fmla="*/ 11573435 w 11573435"/>
              <a:gd name="connsiteY2" fmla="*/ 8964 h 892017"/>
              <a:gd name="connsiteX3" fmla="*/ 11569802 w 11573435"/>
              <a:gd name="connsiteY3" fmla="*/ 892017 h 892017"/>
              <a:gd name="connsiteX4" fmla="*/ 0 w 11573435"/>
              <a:gd name="connsiteY4" fmla="*/ 892017 h 892017"/>
              <a:gd name="connsiteX0" fmla="*/ 0 w 11573435"/>
              <a:gd name="connsiteY0" fmla="*/ 883053 h 883053"/>
              <a:gd name="connsiteX1" fmla="*/ 749162 w 11573435"/>
              <a:gd name="connsiteY1" fmla="*/ 2927 h 883053"/>
              <a:gd name="connsiteX2" fmla="*/ 11573435 w 11573435"/>
              <a:gd name="connsiteY2" fmla="*/ 0 h 883053"/>
              <a:gd name="connsiteX3" fmla="*/ 11569802 w 11573435"/>
              <a:gd name="connsiteY3" fmla="*/ 883053 h 883053"/>
              <a:gd name="connsiteX4" fmla="*/ 0 w 11573435"/>
              <a:gd name="connsiteY4" fmla="*/ 883053 h 883053"/>
              <a:gd name="connsiteX0" fmla="*/ 0 w 13413242"/>
              <a:gd name="connsiteY0" fmla="*/ 883053 h 883053"/>
              <a:gd name="connsiteX1" fmla="*/ 2588969 w 13413242"/>
              <a:gd name="connsiteY1" fmla="*/ 2927 h 883053"/>
              <a:gd name="connsiteX2" fmla="*/ 13413242 w 13413242"/>
              <a:gd name="connsiteY2" fmla="*/ 0 h 883053"/>
              <a:gd name="connsiteX3" fmla="*/ 13409609 w 13413242"/>
              <a:gd name="connsiteY3" fmla="*/ 883053 h 883053"/>
              <a:gd name="connsiteX4" fmla="*/ 0 w 13413242"/>
              <a:gd name="connsiteY4" fmla="*/ 883053 h 88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13242" h="883053">
                <a:moveTo>
                  <a:pt x="0" y="883053"/>
                </a:moveTo>
                <a:lnTo>
                  <a:pt x="2588969" y="2927"/>
                </a:lnTo>
                <a:lnTo>
                  <a:pt x="13413242" y="0"/>
                </a:lnTo>
                <a:lnTo>
                  <a:pt x="13409609" y="883053"/>
                </a:lnTo>
                <a:lnTo>
                  <a:pt x="0" y="883053"/>
                </a:lnTo>
                <a:close/>
              </a:path>
            </a:pathLst>
          </a:custGeom>
          <a:solidFill>
            <a:srgbClr val="0040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s-CO" sz="2800" dirty="0" smtClean="0">
                <a:solidFill>
                  <a:srgbClr val="58267E"/>
                </a:solidFill>
                <a:latin typeface="Gotham" pitchFamily="50" charset="0"/>
              </a:rPr>
              <a:t>	</a:t>
            </a:r>
            <a:endParaRPr lang="es-CO" sz="240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1500"/>
                    </a14:imgEffect>
                    <a14:imgEffect>
                      <a14:saturation sat="40000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82" y="5902979"/>
            <a:ext cx="348557" cy="348557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99" y="6433917"/>
            <a:ext cx="313327" cy="313327"/>
          </a:xfrm>
          <a:prstGeom prst="rect">
            <a:avLst/>
          </a:prstGeom>
        </p:spPr>
      </p:pic>
      <p:sp>
        <p:nvSpPr>
          <p:cNvPr id="11" name="Marco 10"/>
          <p:cNvSpPr/>
          <p:nvPr/>
        </p:nvSpPr>
        <p:spPr>
          <a:xfrm>
            <a:off x="928794" y="4107792"/>
            <a:ext cx="4281319" cy="1226492"/>
          </a:xfrm>
          <a:prstGeom prst="frame">
            <a:avLst>
              <a:gd name="adj1" fmla="val 18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061044"/>
              </p:ext>
            </p:extLst>
          </p:nvPr>
        </p:nvGraphicFramePr>
        <p:xfrm>
          <a:off x="1064658" y="4259809"/>
          <a:ext cx="4025931" cy="101346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2463352">
                  <a:extLst>
                    <a:ext uri="{9D8B030D-6E8A-4147-A177-3AD203B41FA5}">
                      <a16:colId xmlns="" xmlns:a16="http://schemas.microsoft.com/office/drawing/2014/main" val="2474534205"/>
                    </a:ext>
                  </a:extLst>
                </a:gridCol>
                <a:gridCol w="1562579">
                  <a:extLst>
                    <a:ext uri="{9D8B030D-6E8A-4147-A177-3AD203B41FA5}">
                      <a16:colId xmlns="" xmlns:a16="http://schemas.microsoft.com/office/drawing/2014/main" val="3464880621"/>
                    </a:ext>
                  </a:extLst>
                </a:gridCol>
              </a:tblGrid>
              <a:tr h="222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6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cs typeface="Arial"/>
                        </a:rPr>
                        <a:t>Completed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44450" marR="4445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419" sz="16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</a:rPr>
                        <a:t>24.313</a:t>
                      </a:r>
                      <a:endParaRPr lang="es-419" sz="16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42599880"/>
                  </a:ext>
                </a:extLst>
              </a:tr>
              <a:tr h="222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6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cs typeface="Arial"/>
                        </a:rPr>
                        <a:t>Current</a:t>
                      </a:r>
                      <a:r>
                        <a:rPr lang="es-CO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cs typeface="Arial"/>
                        </a:rPr>
                        <a:t> in </a:t>
                      </a:r>
                      <a:r>
                        <a:rPr lang="es-CO" sz="16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cs typeface="Arial"/>
                        </a:rPr>
                        <a:t>process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44450" marR="4445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419" sz="16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</a:rPr>
                        <a:t>   5.868</a:t>
                      </a:r>
                      <a:endParaRPr lang="es-419" sz="16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45210512"/>
                  </a:ext>
                </a:extLst>
              </a:tr>
              <a:tr h="135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6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cs typeface="Arial"/>
                        </a:rPr>
                        <a:t>Absent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44450" marR="4445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419" sz="16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</a:rPr>
                        <a:t>  2.958</a:t>
                      </a:r>
                      <a:endParaRPr lang="es-419" sz="16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42942917"/>
                  </a:ext>
                </a:extLst>
              </a:tr>
              <a:tr h="2240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/>
                        </a:rPr>
                        <a:t> </a:t>
                      </a:r>
                      <a:r>
                        <a:rPr lang="es-CO" sz="16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/>
                        </a:rPr>
                        <a:t>Out</a:t>
                      </a:r>
                      <a:r>
                        <a:rPr lang="es-CO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/>
                        </a:rPr>
                        <a:t> of </a:t>
                      </a:r>
                      <a:r>
                        <a:rPr lang="es-CO" sz="16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/>
                        </a:rPr>
                        <a:t>the</a:t>
                      </a:r>
                      <a:r>
                        <a:rPr lang="es-CO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/>
                        </a:rPr>
                        <a:t> </a:t>
                      </a:r>
                      <a:r>
                        <a:rPr lang="es-CO" sz="16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/>
                        </a:rPr>
                        <a:t>process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44450" marR="4445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419" sz="16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/>
                        </a:rPr>
                        <a:t>17.887</a:t>
                      </a:r>
                      <a:endParaRPr lang="es-419" sz="16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39878096"/>
                  </a:ext>
                </a:extLst>
              </a:tr>
            </a:tbl>
          </a:graphicData>
        </a:graphic>
      </p:graphicFrame>
      <p:grpSp>
        <p:nvGrpSpPr>
          <p:cNvPr id="16" name="Grupo 15"/>
          <p:cNvGrpSpPr/>
          <p:nvPr/>
        </p:nvGrpSpPr>
        <p:grpSpPr>
          <a:xfrm>
            <a:off x="1720408" y="1025352"/>
            <a:ext cx="2749992" cy="3082440"/>
            <a:chOff x="3118303" y="1086145"/>
            <a:chExt cx="2749992" cy="3082440"/>
          </a:xfrm>
        </p:grpSpPr>
        <p:sp>
          <p:nvSpPr>
            <p:cNvPr id="17" name="Flecha abajo 16"/>
            <p:cNvSpPr/>
            <p:nvPr/>
          </p:nvSpPr>
          <p:spPr>
            <a:xfrm>
              <a:off x="4459661" y="3410707"/>
              <a:ext cx="91774" cy="757878"/>
            </a:xfrm>
            <a:prstGeom prst="downArrow">
              <a:avLst>
                <a:gd name="adj1" fmla="val 100000"/>
                <a:gd name="adj2" fmla="val 3935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solidFill>
                  <a:schemeClr val="tx1"/>
                </a:solidFill>
              </a:endParaRPr>
            </a:p>
          </p:txBody>
        </p:sp>
        <p:grpSp>
          <p:nvGrpSpPr>
            <p:cNvPr id="18" name="Grupo 17"/>
            <p:cNvGrpSpPr/>
            <p:nvPr/>
          </p:nvGrpSpPr>
          <p:grpSpPr>
            <a:xfrm>
              <a:off x="3118303" y="1086145"/>
              <a:ext cx="2749992" cy="2703501"/>
              <a:chOff x="3118303" y="1086145"/>
              <a:chExt cx="2749992" cy="2703501"/>
            </a:xfrm>
          </p:grpSpPr>
          <p:sp>
            <p:nvSpPr>
              <p:cNvPr id="19" name="Elipse 18"/>
              <p:cNvSpPr/>
              <p:nvPr/>
            </p:nvSpPr>
            <p:spPr>
              <a:xfrm>
                <a:off x="3164794" y="1086145"/>
                <a:ext cx="2703501" cy="27035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s-CO" sz="1200" b="1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s-CO" sz="3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</a:rPr>
                  <a:t>51.026</a:t>
                </a:r>
                <a:r>
                  <a:rPr lang="es-CO" sz="28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</a:rPr>
                  <a:t>*</a:t>
                </a:r>
                <a:endParaRPr lang="es-CO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0" name="CuadroTexto 19"/>
              <p:cNvSpPr txBox="1"/>
              <p:nvPr/>
            </p:nvSpPr>
            <p:spPr>
              <a:xfrm>
                <a:off x="3118303" y="2393107"/>
                <a:ext cx="2677340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O" b="1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Enter</a:t>
                </a:r>
                <a:r>
                  <a:rPr lang="es-CO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s-CO" b="1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</a:t>
                </a:r>
                <a:r>
                  <a:rPr lang="es-CO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s-CO" b="1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Reintegration</a:t>
                </a:r>
                <a:r>
                  <a:rPr lang="es-CO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s-CO" b="1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Process</a:t>
                </a:r>
                <a:r>
                  <a:rPr lang="es-CO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</a:p>
            </p:txBody>
          </p:sp>
        </p:grpSp>
      </p:grpSp>
      <p:sp>
        <p:nvSpPr>
          <p:cNvPr id="22" name="Anillo 21"/>
          <p:cNvSpPr/>
          <p:nvPr/>
        </p:nvSpPr>
        <p:spPr>
          <a:xfrm>
            <a:off x="1699628" y="948866"/>
            <a:ext cx="2896370" cy="2879747"/>
          </a:xfrm>
          <a:prstGeom prst="donut">
            <a:avLst>
              <a:gd name="adj" fmla="val 107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prstClr val="black"/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6910308" y="3947420"/>
            <a:ext cx="4075612" cy="53570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30" name="Flecha abajo 29"/>
          <p:cNvSpPr/>
          <p:nvPr/>
        </p:nvSpPr>
        <p:spPr>
          <a:xfrm>
            <a:off x="8725971" y="3091119"/>
            <a:ext cx="91774" cy="757878"/>
          </a:xfrm>
          <a:prstGeom prst="downArrow">
            <a:avLst>
              <a:gd name="adj1" fmla="val 100000"/>
              <a:gd name="adj2" fmla="val 39354"/>
            </a:avLst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31" name="Elipse 30"/>
          <p:cNvSpPr/>
          <p:nvPr/>
        </p:nvSpPr>
        <p:spPr>
          <a:xfrm>
            <a:off x="7465994" y="682114"/>
            <a:ext cx="2703501" cy="270350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s-CO" sz="1200" b="1" dirty="0" smtClean="0">
              <a:solidFill>
                <a:schemeClr val="tx1"/>
              </a:solidFill>
            </a:endParaRPr>
          </a:p>
          <a:p>
            <a:pPr algn="ctr"/>
            <a:r>
              <a:rPr lang="es-CO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13.190</a:t>
            </a:r>
            <a:endParaRPr lang="es-CO" sz="1300" b="1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7390804" y="2009148"/>
            <a:ext cx="293880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Enter</a:t>
            </a:r>
            <a:r>
              <a:rPr lang="es-CO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CO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es-CO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Reincorporation </a:t>
            </a:r>
            <a:r>
              <a:rPr lang="es-CO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Process</a:t>
            </a:r>
            <a:endParaRPr lang="es-CO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Anillo 34"/>
          <p:cNvSpPr/>
          <p:nvPr/>
        </p:nvSpPr>
        <p:spPr>
          <a:xfrm>
            <a:off x="7362966" y="590311"/>
            <a:ext cx="2896370" cy="2879747"/>
          </a:xfrm>
          <a:prstGeom prst="donut">
            <a:avLst>
              <a:gd name="adj" fmla="val 107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36" name="Marco 35"/>
          <p:cNvSpPr/>
          <p:nvPr/>
        </p:nvSpPr>
        <p:spPr>
          <a:xfrm>
            <a:off x="6774181" y="3892850"/>
            <a:ext cx="4312919" cy="771777"/>
          </a:xfrm>
          <a:prstGeom prst="frame">
            <a:avLst>
              <a:gd name="adj1" fmla="val 18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8402037" y="4021460"/>
            <a:ext cx="1180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24</a:t>
            </a:r>
            <a:r>
              <a:rPr lang="es-CO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ETCR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821" y="4021460"/>
            <a:ext cx="409061" cy="4090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5711" y="5703024"/>
            <a:ext cx="345923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CO" sz="2300" dirty="0" smtClean="0">
                <a:solidFill>
                  <a:schemeClr val="bg1"/>
                </a:solidFill>
                <a:latin typeface="Impact" panose="020B0806030902050204" pitchFamily="34" charset="0"/>
              </a:rPr>
              <a:t>40</a:t>
            </a:r>
            <a:r>
              <a:rPr lang="es-CO" sz="2000" dirty="0" smtClean="0">
                <a:solidFill>
                  <a:schemeClr val="bg1"/>
                </a:solidFill>
                <a:latin typeface="Gotham" pitchFamily="50" charset="0"/>
              </a:rPr>
              <a:t> </a:t>
            </a:r>
            <a:r>
              <a:rPr lang="es-CO" dirty="0" smtClean="0">
                <a:solidFill>
                  <a:schemeClr val="bg1"/>
                </a:solidFill>
                <a:latin typeface="Gotham" pitchFamily="50" charset="0"/>
              </a:rPr>
              <a:t> </a:t>
            </a:r>
            <a:r>
              <a:rPr lang="es-CO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r>
              <a:rPr lang="es-CO" sz="1200" dirty="0">
                <a:solidFill>
                  <a:schemeClr val="bg1"/>
                </a:solidFill>
                <a:latin typeface="Arial"/>
                <a:cs typeface="Arial"/>
              </a:rPr>
              <a:t>37 </a:t>
            </a:r>
            <a:r>
              <a:rPr lang="es-CO" sz="1200" dirty="0" smtClean="0">
                <a:solidFill>
                  <a:schemeClr val="bg1"/>
                </a:solidFill>
                <a:latin typeface="Arial"/>
                <a:cs typeface="Arial"/>
              </a:rPr>
              <a:t>Regional </a:t>
            </a:r>
            <a:r>
              <a:rPr lang="es-CO" sz="1200" dirty="0" err="1" smtClean="0">
                <a:solidFill>
                  <a:schemeClr val="bg1"/>
                </a:solidFill>
                <a:latin typeface="Arial"/>
                <a:cs typeface="Arial"/>
              </a:rPr>
              <a:t>offices</a:t>
            </a:r>
            <a:r>
              <a:rPr lang="es-CO" sz="1200" dirty="0" smtClean="0">
                <a:solidFill>
                  <a:schemeClr val="bg1"/>
                </a:solidFill>
                <a:latin typeface="Arial"/>
                <a:cs typeface="Arial"/>
              </a:rPr>
              <a:t> y </a:t>
            </a:r>
            <a:r>
              <a:rPr lang="es-CO" sz="1200" dirty="0">
                <a:solidFill>
                  <a:schemeClr val="bg1"/>
                </a:solidFill>
                <a:latin typeface="Arial"/>
                <a:cs typeface="Arial"/>
              </a:rPr>
              <a:t>3 </a:t>
            </a:r>
            <a:r>
              <a:rPr lang="es-CO" sz="1200" dirty="0" err="1" smtClean="0">
                <a:solidFill>
                  <a:schemeClr val="bg1"/>
                </a:solidFill>
                <a:latin typeface="Arial"/>
                <a:cs typeface="Arial"/>
              </a:rPr>
              <a:t>national</a:t>
            </a:r>
            <a:r>
              <a:rPr lang="es-CO" sz="12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CO" sz="1200" dirty="0" err="1" smtClean="0">
                <a:solidFill>
                  <a:schemeClr val="bg1"/>
                </a:solidFill>
                <a:latin typeface="Arial"/>
                <a:cs typeface="Arial"/>
              </a:rPr>
              <a:t>offices</a:t>
            </a:r>
            <a:endParaRPr lang="es-CO" sz="1200" dirty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s-CO" sz="2300" dirty="0" smtClean="0">
                <a:solidFill>
                  <a:schemeClr val="bg1"/>
                </a:solidFill>
                <a:latin typeface="Impact" panose="020B0806030902050204" pitchFamily="34" charset="0"/>
              </a:rPr>
              <a:t>919</a:t>
            </a:r>
            <a:r>
              <a:rPr lang="es-CO" sz="2000" dirty="0" smtClean="0">
                <a:solidFill>
                  <a:schemeClr val="bg1"/>
                </a:solidFill>
                <a:latin typeface="Gotham Light" pitchFamily="50" charset="0"/>
              </a:rPr>
              <a:t> </a:t>
            </a:r>
            <a:r>
              <a:rPr lang="es-CO" dirty="0" smtClean="0">
                <a:solidFill>
                  <a:schemeClr val="bg1"/>
                </a:solidFill>
                <a:latin typeface="Gotham Light" pitchFamily="50" charset="0"/>
              </a:rPr>
              <a:t> </a:t>
            </a:r>
            <a:r>
              <a:rPr lang="es-CO" dirty="0" err="1" smtClean="0">
                <a:solidFill>
                  <a:schemeClr val="bg1"/>
                </a:solidFill>
                <a:cs typeface="Arial"/>
              </a:rPr>
              <a:t>municipalities</a:t>
            </a:r>
            <a:endParaRPr lang="es-CO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174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/>
          <p:nvPr/>
        </p:nvSpPr>
        <p:spPr>
          <a:xfrm>
            <a:off x="6928700" y="2931736"/>
            <a:ext cx="4845377" cy="1093509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adroTexto 20"/>
          <p:cNvSpPr txBox="1"/>
          <p:nvPr/>
        </p:nvSpPr>
        <p:spPr>
          <a:xfrm>
            <a:off x="7078647" y="3041430"/>
            <a:ext cx="4602959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01.Reintegration</a:t>
            </a:r>
          </a:p>
        </p:txBody>
      </p:sp>
    </p:spTree>
    <p:extLst>
      <p:ext uri="{BB962C8B-B14F-4D97-AF65-F5344CB8AC3E}">
        <p14:creationId xmlns:p14="http://schemas.microsoft.com/office/powerpoint/2010/main" val="218082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1974850" ty="-297815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671513" y="1571625"/>
            <a:ext cx="11187112" cy="4600575"/>
          </a:xfrm>
          <a:prstGeom prst="rect">
            <a:avLst/>
          </a:prstGeom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545"/>
            <a:ext cx="12192000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308" y="-253039"/>
            <a:ext cx="4238284" cy="1689171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0120310" y="2600550"/>
            <a:ext cx="126076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chemeClr val="tx1"/>
                </a:solidFill>
                <a:latin typeface="Agency FB" panose="020B0503020202020204" pitchFamily="34" charset="0"/>
              </a:rPr>
              <a:t>PRODUCTIVE</a:t>
            </a:r>
            <a:endParaRPr lang="es-CO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096000" y="2600550"/>
            <a:ext cx="114343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chemeClr val="tx1"/>
                </a:solidFill>
                <a:latin typeface="Agency FB" panose="020B0503020202020204" pitchFamily="34" charset="0"/>
              </a:rPr>
              <a:t>SECURITY</a:t>
            </a:r>
            <a:endParaRPr lang="es-CO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65390" y="4033630"/>
            <a:ext cx="13023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Agency FB" panose="020B0503020202020204" pitchFamily="34" charset="0"/>
              </a:rPr>
              <a:t>CITIZENSHIP</a:t>
            </a:r>
            <a:endParaRPr lang="es-CO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540450" y="4218296"/>
            <a:ext cx="94297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Agency FB" panose="020B0503020202020204" pitchFamily="34" charset="0"/>
              </a:rPr>
              <a:t>FAMILY</a:t>
            </a:r>
            <a:endParaRPr lang="es-CO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8894617" y="5434444"/>
            <a:ext cx="86547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Agency FB" panose="020B0503020202020204" pitchFamily="34" charset="0"/>
              </a:rPr>
              <a:t>HEALTH</a:t>
            </a:r>
            <a:endParaRPr lang="es-CO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937108" y="5619110"/>
            <a:ext cx="13023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Agency FB" panose="020B0503020202020204" pitchFamily="34" charset="0"/>
              </a:rPr>
              <a:t>EDUCATION</a:t>
            </a:r>
            <a:endParaRPr lang="es-CO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0769853" y="5635563"/>
            <a:ext cx="100889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Agency FB" panose="020B0503020202020204" pitchFamily="34" charset="0"/>
              </a:rPr>
              <a:t>HABITAT</a:t>
            </a:r>
            <a:endParaRPr lang="es-CO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71513" y="646422"/>
            <a:ext cx="7282203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latin typeface="Agency FB" panose="020B0503020202020204" pitchFamily="34" charset="0"/>
              </a:rPr>
              <a:t>MULTIDIMENSIONAL ROUTE</a:t>
            </a:r>
            <a:endParaRPr lang="es-CO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8931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93614" y="1018437"/>
            <a:ext cx="3026535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</a:rPr>
              <a:t>1. </a:t>
            </a:r>
            <a:r>
              <a:rPr lang="es-CO" dirty="0" err="1" smtClean="0">
                <a:solidFill>
                  <a:schemeClr val="bg1"/>
                </a:solidFill>
              </a:rPr>
              <a:t>Comprehensive</a:t>
            </a:r>
            <a:r>
              <a:rPr lang="es-CO" dirty="0" smtClean="0">
                <a:solidFill>
                  <a:schemeClr val="bg1"/>
                </a:solidFill>
              </a:rPr>
              <a:t> rural </a:t>
            </a:r>
            <a:r>
              <a:rPr lang="es-CO" dirty="0" err="1" smtClean="0">
                <a:solidFill>
                  <a:schemeClr val="bg1"/>
                </a:solidFill>
              </a:rPr>
              <a:t>reform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95989" y="1934845"/>
            <a:ext cx="3734873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</a:rPr>
              <a:t>2. </a:t>
            </a:r>
            <a:r>
              <a:rPr lang="es-CO" dirty="0" err="1" smtClean="0">
                <a:solidFill>
                  <a:schemeClr val="bg1"/>
                </a:solidFill>
              </a:rPr>
              <a:t>Political</a:t>
            </a:r>
            <a:r>
              <a:rPr lang="es-CO" dirty="0" smtClean="0">
                <a:solidFill>
                  <a:schemeClr val="bg1"/>
                </a:solidFill>
              </a:rPr>
              <a:t> </a:t>
            </a:r>
            <a:r>
              <a:rPr lang="es-CO" dirty="0" err="1" smtClean="0">
                <a:solidFill>
                  <a:schemeClr val="bg1"/>
                </a:solidFill>
              </a:rPr>
              <a:t>Participation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436318" y="3549247"/>
            <a:ext cx="4018208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3.End of </a:t>
            </a:r>
            <a:r>
              <a:rPr lang="es-CO" dirty="0" err="1" smtClean="0">
                <a:solidFill>
                  <a:schemeClr val="bg1"/>
                </a:solidFill>
              </a:rPr>
              <a:t>the</a:t>
            </a:r>
            <a:r>
              <a:rPr lang="es-CO" dirty="0" smtClean="0">
                <a:solidFill>
                  <a:schemeClr val="bg1"/>
                </a:solidFill>
              </a:rPr>
              <a:t> </a:t>
            </a:r>
            <a:r>
              <a:rPr lang="es-CO" dirty="0" err="1" smtClean="0">
                <a:solidFill>
                  <a:schemeClr val="bg1"/>
                </a:solidFill>
              </a:rPr>
              <a:t>conflict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982869" y="5030361"/>
            <a:ext cx="3400022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4. </a:t>
            </a:r>
            <a:r>
              <a:rPr lang="es-CO" dirty="0" err="1" smtClean="0">
                <a:solidFill>
                  <a:schemeClr val="bg1"/>
                </a:solidFill>
              </a:rPr>
              <a:t>Solution</a:t>
            </a:r>
            <a:r>
              <a:rPr lang="es-CO" dirty="0" smtClean="0">
                <a:solidFill>
                  <a:schemeClr val="bg1"/>
                </a:solidFill>
              </a:rPr>
              <a:t> to </a:t>
            </a:r>
            <a:r>
              <a:rPr lang="es-CO" dirty="0" err="1" smtClean="0">
                <a:solidFill>
                  <a:schemeClr val="bg1"/>
                </a:solidFill>
              </a:rPr>
              <a:t>the</a:t>
            </a:r>
            <a:r>
              <a:rPr lang="es-CO" dirty="0" smtClean="0">
                <a:solidFill>
                  <a:schemeClr val="bg1"/>
                </a:solidFill>
              </a:rPr>
              <a:t> problema of </a:t>
            </a:r>
            <a:r>
              <a:rPr lang="es-CO" dirty="0" err="1" smtClean="0">
                <a:solidFill>
                  <a:schemeClr val="bg1"/>
                </a:solidFill>
              </a:rPr>
              <a:t>illicit</a:t>
            </a:r>
            <a:r>
              <a:rPr lang="es-CO" dirty="0" smtClean="0">
                <a:solidFill>
                  <a:schemeClr val="bg1"/>
                </a:solidFill>
              </a:rPr>
              <a:t> </a:t>
            </a:r>
            <a:r>
              <a:rPr lang="es-CO" dirty="0" err="1" smtClean="0">
                <a:solidFill>
                  <a:schemeClr val="bg1"/>
                </a:solidFill>
              </a:rPr>
              <a:t>drugs</a:t>
            </a:r>
            <a:r>
              <a:rPr lang="es-CO" dirty="0" smtClean="0">
                <a:solidFill>
                  <a:schemeClr val="bg1"/>
                </a:solidFill>
              </a:rPr>
              <a:t> 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969619" y="5553412"/>
            <a:ext cx="2060620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5.Victims of </a:t>
            </a:r>
            <a:r>
              <a:rPr lang="es-CO" dirty="0" err="1" smtClean="0">
                <a:solidFill>
                  <a:schemeClr val="bg1"/>
                </a:solidFill>
              </a:rPr>
              <a:t>the</a:t>
            </a:r>
            <a:r>
              <a:rPr lang="es-CO" dirty="0" smtClean="0">
                <a:solidFill>
                  <a:schemeClr val="bg1"/>
                </a:solidFill>
              </a:rPr>
              <a:t> </a:t>
            </a:r>
            <a:r>
              <a:rPr lang="es-CO" dirty="0" err="1" smtClean="0">
                <a:solidFill>
                  <a:schemeClr val="bg1"/>
                </a:solidFill>
              </a:rPr>
              <a:t>conflict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880228" y="5414128"/>
            <a:ext cx="3255625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6. </a:t>
            </a:r>
            <a:r>
              <a:rPr lang="es-CO" dirty="0" err="1" smtClean="0">
                <a:solidFill>
                  <a:schemeClr val="bg1"/>
                </a:solidFill>
              </a:rPr>
              <a:t>Implementation</a:t>
            </a:r>
            <a:r>
              <a:rPr lang="es-CO" dirty="0" smtClean="0">
                <a:solidFill>
                  <a:schemeClr val="bg1"/>
                </a:solidFill>
              </a:rPr>
              <a:t> and </a:t>
            </a:r>
            <a:r>
              <a:rPr lang="es-CO" dirty="0" err="1" smtClean="0">
                <a:solidFill>
                  <a:schemeClr val="bg1"/>
                </a:solidFill>
              </a:rPr>
              <a:t>verification</a:t>
            </a:r>
            <a:r>
              <a:rPr lang="es-CO" dirty="0" smtClean="0">
                <a:solidFill>
                  <a:schemeClr val="bg1"/>
                </a:solidFill>
              </a:rPr>
              <a:t> </a:t>
            </a:r>
            <a:r>
              <a:rPr lang="es-CO" dirty="0" err="1" smtClean="0">
                <a:solidFill>
                  <a:schemeClr val="bg1"/>
                </a:solidFill>
              </a:rPr>
              <a:t>mechanisms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44617" y="2552101"/>
            <a:ext cx="2466145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s-CO" sz="36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  <a:cs typeface="Impact"/>
              </a:rPr>
              <a:t>Colombia´s</a:t>
            </a:r>
            <a:r>
              <a:rPr lang="es-CO" sz="3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  <a:cs typeface="Impact"/>
              </a:rPr>
              <a:t> </a:t>
            </a:r>
            <a:r>
              <a:rPr lang="es-CO" sz="36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  <a:cs typeface="Impact"/>
              </a:rPr>
              <a:t>Agreement</a:t>
            </a:r>
            <a:r>
              <a:rPr lang="es-CO" sz="3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  <a:cs typeface="Impact"/>
              </a:rPr>
              <a:t>- </a:t>
            </a:r>
            <a:r>
              <a:rPr lang="es-CO" sz="36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  <a:cs typeface="Impact"/>
              </a:rPr>
              <a:t>Main</a:t>
            </a:r>
            <a:r>
              <a:rPr lang="es-CO" sz="3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  <a:cs typeface="Impact"/>
              </a:rPr>
              <a:t> </a:t>
            </a:r>
            <a:r>
              <a:rPr lang="es-CO" sz="36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  <a:cs typeface="Impact"/>
              </a:rPr>
              <a:t>Topics</a:t>
            </a:r>
            <a:endParaRPr lang="es-CO" sz="3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/>
              <a:cs typeface="Impact"/>
            </a:endParaRPr>
          </a:p>
          <a:p>
            <a:endParaRPr lang="en-US" sz="3600" dirty="0">
              <a:solidFill>
                <a:srgbClr val="FFFFFF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696793" y="1454821"/>
            <a:ext cx="1" cy="591791"/>
          </a:xfrm>
          <a:prstGeom prst="line">
            <a:avLst/>
          </a:prstGeom>
          <a:ln>
            <a:solidFill>
              <a:srgbClr val="FFFF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4229438" y="2453469"/>
            <a:ext cx="542551" cy="172606"/>
          </a:xfrm>
          <a:prstGeom prst="line">
            <a:avLst/>
          </a:prstGeom>
          <a:ln>
            <a:solidFill>
              <a:srgbClr val="FFFF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3427940" y="3557141"/>
            <a:ext cx="986457" cy="166214"/>
          </a:xfrm>
          <a:prstGeom prst="line">
            <a:avLst/>
          </a:prstGeom>
          <a:ln>
            <a:solidFill>
              <a:srgbClr val="FFFF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007484" y="4524739"/>
            <a:ext cx="813828" cy="579462"/>
          </a:xfrm>
          <a:prstGeom prst="line">
            <a:avLst/>
          </a:prstGeom>
          <a:ln>
            <a:solidFill>
              <a:srgbClr val="FFFF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102495" y="4722003"/>
            <a:ext cx="320599" cy="567133"/>
          </a:xfrm>
          <a:prstGeom prst="line">
            <a:avLst/>
          </a:prstGeom>
          <a:ln>
            <a:solidFill>
              <a:srgbClr val="FFFF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487171" y="4598713"/>
            <a:ext cx="0" cy="72741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41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14722</TotalTime>
  <Words>230</Words>
  <Application>Microsoft Office PowerPoint</Application>
  <PresentationFormat>Panorámica</PresentationFormat>
  <Paragraphs>82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3" baseType="lpstr">
      <vt:lpstr>Gotham</vt:lpstr>
      <vt:lpstr>Agency FB</vt:lpstr>
      <vt:lpstr>Calibri</vt:lpstr>
      <vt:lpstr>Impact</vt:lpstr>
      <vt:lpstr>Arial</vt:lpstr>
      <vt:lpstr>Gotham Black</vt:lpstr>
      <vt:lpstr>Gotham Light</vt:lpstr>
      <vt:lpstr>Franklin Gothic Book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Andres Rodriguez Serna</dc:creator>
  <cp:lastModifiedBy>Alejandro Garzon Lopez</cp:lastModifiedBy>
  <cp:revision>529</cp:revision>
  <cp:lastPrinted>2018-09-14T22:01:24Z</cp:lastPrinted>
  <dcterms:created xsi:type="dcterms:W3CDTF">2018-06-14T23:09:32Z</dcterms:created>
  <dcterms:modified xsi:type="dcterms:W3CDTF">2019-05-15T13:38:32Z</dcterms:modified>
</cp:coreProperties>
</file>