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660" r:id="rId3"/>
  </p:sldMasterIdLst>
  <p:notesMasterIdLst>
    <p:notesMasterId r:id="rId11"/>
  </p:notesMasterIdLst>
  <p:handoutMasterIdLst>
    <p:handoutMasterId r:id="rId12"/>
  </p:handoutMasterIdLst>
  <p:sldIdLst>
    <p:sldId id="257" r:id="rId4"/>
    <p:sldId id="260" r:id="rId5"/>
    <p:sldId id="261" r:id="rId6"/>
    <p:sldId id="263" r:id="rId7"/>
    <p:sldId id="259" r:id="rId8"/>
    <p:sldId id="262" r:id="rId9"/>
    <p:sldId id="264" r:id="rId10"/>
  </p:sldIdLst>
  <p:sldSz cx="9144000" cy="6858000" type="screen4x3"/>
  <p:notesSz cx="67818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dkinson, James" initials="HJ" lastIdx="0" clrIdx="0">
    <p:extLst>
      <p:ext uri="{19B8F6BF-5375-455C-9EA6-DF929625EA0E}">
        <p15:presenceInfo xmlns:p15="http://schemas.microsoft.com/office/powerpoint/2012/main" userId="" providerId="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5D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5788" autoAdjust="0"/>
    <p:restoredTop sz="90975"/>
  </p:normalViewPr>
  <p:slideViewPr>
    <p:cSldViewPr showGuides="1">
      <p:cViewPr varScale="1">
        <p:scale>
          <a:sx n="76" d="100"/>
          <a:sy n="76" d="100"/>
        </p:scale>
        <p:origin x="208" y="4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commentAuthors" Target="commentAuthor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471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471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8819A2C5-D425-418A-813C-D2056631D7C5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7919462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6387" name="Rectangle 2051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8196" name="Rectangle 205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16389" name="Rectangle 205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720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/>
              <a:t>Click to edit Master text styles</a:t>
            </a:r>
          </a:p>
          <a:p>
            <a:pPr lvl="1"/>
            <a:r>
              <a:rPr lang="en-GB" altLang="en-US" noProof="0"/>
              <a:t>Second level</a:t>
            </a:r>
          </a:p>
          <a:p>
            <a:pPr lvl="2"/>
            <a:r>
              <a:rPr lang="en-GB" altLang="en-US" noProof="0"/>
              <a:t>Third level</a:t>
            </a:r>
          </a:p>
          <a:p>
            <a:pPr lvl="3"/>
            <a:r>
              <a:rPr lang="en-GB" altLang="en-US" noProof="0"/>
              <a:t>Fourth level</a:t>
            </a:r>
          </a:p>
          <a:p>
            <a:pPr lvl="4"/>
            <a:r>
              <a:rPr lang="en-GB" altLang="en-US" noProof="0"/>
              <a:t>Fifth level</a:t>
            </a:r>
          </a:p>
        </p:txBody>
      </p:sp>
      <p:sp>
        <p:nvSpPr>
          <p:cNvPr id="16390" name="Rectangle 205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384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6391" name="Rectangle 205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10700"/>
            <a:ext cx="29384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74F9E15A-2DDD-48A4-81E6-2EDEC1199FAA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51094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jp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pointBackground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7504" y="5013175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  <p:pic>
        <p:nvPicPr>
          <p:cNvPr id="2" name="Picture 1" descr="PowerpointBackgrounds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51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A786-226B-42DD-93E8-A1CF6097432C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762999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48C52-FFFD-49F6-B265-F7E72DF156E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605378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5EEF6-EF9C-46E6-8B5F-3F5CA92D3B8D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090899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9723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1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0586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8980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89514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49776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2720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pointBackgrounds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91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1520" y="2780928"/>
            <a:ext cx="7056784" cy="1296144"/>
          </a:xfrm>
        </p:spPr>
        <p:txBody>
          <a:bodyPr/>
          <a:lstStyle>
            <a:lvl1pPr>
              <a:defRPr sz="4000"/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 dirty="0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9432" y="4045917"/>
            <a:ext cx="6400800" cy="1327299"/>
          </a:xfrm>
        </p:spPr>
        <p:txBody>
          <a:bodyPr/>
          <a:lstStyle>
            <a:lvl1pPr marL="0" indent="0" algn="l">
              <a:buFontTx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1872389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8947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16336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21346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84978-FF33-4943-AA93-CA0F6CF72124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35740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D4E8-1442-4A26-862E-F7A1A3386CB3}" type="datetimeFigureOut">
              <a:rPr lang="en-GB"/>
              <a:pPr>
                <a:defRPr/>
              </a:pPr>
              <a:t>10/10/2017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8AA0D-06A5-4A03-86AF-FCD31649C8B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24885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0FB6-9916-4744-A588-88582159FB2B}" type="datetimeFigureOut">
              <a:rPr lang="en-GB"/>
              <a:pPr>
                <a:defRPr/>
              </a:pPr>
              <a:t>10/10/2017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5FE55-7890-4B92-8DAC-E9A4D1B5458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06457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owerpointBackgrounds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568" y="2564904"/>
            <a:ext cx="7772400" cy="3204071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A2E35-467A-4B59-82DC-CA561B91D6DD}" type="datetimeFigureOut">
              <a:rPr lang="en-GB"/>
              <a:pPr>
                <a:defRPr/>
              </a:pPr>
              <a:t>10/10/2017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0FB9F-F625-4E59-ABB6-F6A9692E428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96369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7B15-667E-4BCF-8B3A-A77556EB54EA}" type="datetimeFigureOut">
              <a:rPr lang="en-GB"/>
              <a:pPr>
                <a:defRPr/>
              </a:pPr>
              <a:t>10/10/2017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46B6B-B495-4202-9733-F50C9C7FB74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4436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AC0FC-96BA-4D10-9D73-BF78231C6B28}" type="datetimeFigureOut">
              <a:rPr lang="en-GB"/>
              <a:pPr>
                <a:defRPr/>
              </a:pPr>
              <a:t>10/10/2017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AD48-89ED-4225-9717-C63FF82E123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3877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EE57-8035-41DD-9C26-3C6F5DAA7CFD}" type="datetimeFigureOut">
              <a:rPr lang="en-GB"/>
              <a:pPr>
                <a:defRPr/>
              </a:pPr>
              <a:t>10/10/2017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80DCE-CC63-41F3-B3BF-2DC7C1BD5F8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1917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0D8804-937B-40C3-8369-0CF62D082B6D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48784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DAF2E-DC61-4E6E-94AB-B60AED80656E}" type="datetimeFigureOut">
              <a:rPr lang="en-GB"/>
              <a:pPr>
                <a:defRPr/>
              </a:pPr>
              <a:t>10/10/2017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71BE9-486E-45C4-86CB-5A5F3C3951A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05449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898C3-4A5E-46F2-8CA9-97065EF60EB5}" type="datetimeFigureOut">
              <a:rPr lang="en-GB"/>
              <a:pPr>
                <a:defRPr/>
              </a:pPr>
              <a:t>10/10/2017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27412-71D6-44C2-A9F5-635BC276356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754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78D83-690E-44A6-9615-6E3773D09219}" type="datetimeFigureOut">
              <a:rPr lang="en-GB"/>
              <a:pPr>
                <a:defRPr/>
              </a:pPr>
              <a:t>10/10/2017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233AE-E9D9-464A-AA2D-6B972A04F9A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45338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34E77-4970-41AE-8E37-D8248A576885}" type="datetimeFigureOut">
              <a:rPr lang="en-GB"/>
              <a:pPr>
                <a:defRPr/>
              </a:pPr>
              <a:t>10/10/2017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CED2-2637-4A41-9192-F691BFD70E7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13368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B04DF-1EF5-402B-A3AD-220EAF3DB805}" type="datetimeFigureOut">
              <a:rPr lang="en-GB"/>
              <a:pPr>
                <a:defRPr/>
              </a:pPr>
              <a:t>10/10/2017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84ABD-F176-4BF4-91E7-E32687AA688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987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owerpointBackgrounds3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0" y="5661248"/>
            <a:ext cx="9154649" cy="100811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1550979"/>
            <a:ext cx="7772400" cy="1362075"/>
          </a:xfrm>
        </p:spPr>
        <p:txBody>
          <a:bodyPr anchor="t"/>
          <a:lstStyle>
            <a:lvl1pPr algn="l">
              <a:defRPr sz="4000" b="1" cap="none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8B94E-925D-4A32-90AE-A4FAA5B8065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04711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6B3E9-7FF0-4902-80F9-E8997D5A0E30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045283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03937-7804-4435-8F73-564F70BF0477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24697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CFF8C-A83F-461F-AEDD-249687053BE5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47081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DD0086-8934-43DE-AB7F-FE2D8ACF740C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37906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78CB3-4A42-4C7D-9227-6531CAA8D3E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9416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werpointBackgrounds4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5562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5562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B2FC1F5-3F11-4F4C-98D3-E04A951B33C5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7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FontTx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owerpointBackgrounds3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84978-FF33-4943-AA93-CA0F6CF72124}" type="datetimeFigureOut">
              <a:rPr lang="en-GB" smtClean="0"/>
              <a:t>10/10/2017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35110-1EFC-4265-8B99-12D554FCCDA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5919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FADD070-3693-41F0-BADB-35FB541A71E6}" type="datetimeFigureOut">
              <a:rPr lang="en-GB"/>
              <a:pPr>
                <a:defRPr/>
              </a:pPr>
              <a:t>10/10/2017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191FB2FD-B962-4662-80C0-9F11CBA062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G"/><Relationship Id="rId5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2276872"/>
            <a:ext cx="7056784" cy="1152128"/>
          </a:xfrm>
        </p:spPr>
        <p:txBody>
          <a:bodyPr/>
          <a:lstStyle/>
          <a:p>
            <a:r>
              <a:rPr lang="en-US" dirty="0" smtClean="0"/>
              <a:t>Two Chairs Creative Writing Competition, 2017-18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892" y="3573016"/>
            <a:ext cx="8775595" cy="309634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92" y="3555383"/>
            <a:ext cx="5292080" cy="3085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692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24744"/>
            <a:ext cx="7200800" cy="1362075"/>
          </a:xfrm>
        </p:spPr>
        <p:txBody>
          <a:bodyPr/>
          <a:lstStyle/>
          <a:p>
            <a:r>
              <a:rPr lang="en-US" sz="3200" dirty="0" smtClean="0"/>
              <a:t>This monument is in Weimar </a:t>
            </a:r>
            <a:r>
              <a:rPr lang="en-US" sz="3200" smtClean="0"/>
              <a:t>in Germany</a:t>
            </a:r>
            <a:endParaRPr lang="en-US" sz="3200" dirty="0"/>
          </a:p>
        </p:txBody>
      </p:sp>
      <p:pic>
        <p:nvPicPr>
          <p:cNvPr id="4" name="Picture 3" descr="Hafis-Goethe-Denkmal_in_Weimar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00" y="1944245"/>
            <a:ext cx="5779232" cy="43344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09626" y="1944245"/>
            <a:ext cx="286172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Two separate chairs, but connected </a:t>
            </a:r>
            <a:r>
              <a:rPr lang="mr-IN" dirty="0" smtClean="0">
                <a:latin typeface="+mj-lt"/>
              </a:rPr>
              <a:t>…</a:t>
            </a:r>
            <a:r>
              <a:rPr lang="en-GB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cut from the same stone.</a:t>
            </a:r>
          </a:p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What do they mean?</a:t>
            </a:r>
          </a:p>
          <a:p>
            <a:endParaRPr lang="en-US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A meeting of two different cultures -</a:t>
            </a:r>
          </a:p>
          <a:p>
            <a:r>
              <a:rPr lang="en-GB" dirty="0">
                <a:latin typeface="+mj-lt"/>
              </a:rPr>
              <a:t>s</a:t>
            </a:r>
            <a:r>
              <a:rPr lang="en-GB" dirty="0" smtClean="0">
                <a:latin typeface="+mj-lt"/>
              </a:rPr>
              <a:t>trange yet familiar.</a:t>
            </a:r>
          </a:p>
          <a:p>
            <a:endParaRPr lang="en-GB" dirty="0" smtClean="0">
              <a:latin typeface="+mj-lt"/>
            </a:endParaRPr>
          </a:p>
          <a:p>
            <a:r>
              <a:rPr lang="en-GB" dirty="0" smtClean="0">
                <a:latin typeface="+mj-lt"/>
              </a:rPr>
              <a:t>Dialogue, exploring new </a:t>
            </a:r>
            <a:r>
              <a:rPr lang="en-GB" dirty="0" err="1" smtClean="0">
                <a:latin typeface="+mj-lt"/>
              </a:rPr>
              <a:t>realtionships</a:t>
            </a:r>
            <a:r>
              <a:rPr lang="en-GB" dirty="0" smtClean="0">
                <a:latin typeface="+mj-lt"/>
              </a:rPr>
              <a:t>?</a:t>
            </a:r>
          </a:p>
          <a:p>
            <a:endParaRPr lang="en-GB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29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987" y="1484784"/>
            <a:ext cx="7772400" cy="1362075"/>
          </a:xfrm>
        </p:spPr>
        <p:txBody>
          <a:bodyPr/>
          <a:lstStyle/>
          <a:p>
            <a:r>
              <a:rPr lang="en-US" dirty="0" smtClean="0"/>
              <a:t>Relate this to an experience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2336246"/>
            <a:ext cx="5758408" cy="1500187"/>
          </a:xfrm>
        </p:spPr>
        <p:txBody>
          <a:bodyPr/>
          <a:lstStyle/>
          <a:p>
            <a:pPr marL="457200" indent="-457200">
              <a:buFont typeface="Arial" charset="0"/>
              <a:buChar char="•"/>
            </a:pPr>
            <a:r>
              <a:rPr lang="en-US" sz="2800" dirty="0" smtClean="0"/>
              <a:t>A meeting, an encounter, a relationship with another culture.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/>
              <a:t>Personal or fictional? 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/>
              <a:t>Travel, meeting, chance encounter?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/>
              <a:t>How did you/ the people involve feel at first? 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/>
              <a:t>Did things change? How?</a:t>
            </a:r>
          </a:p>
          <a:p>
            <a:pPr marL="457200" indent="-457200">
              <a:buFont typeface="Arial" charset="0"/>
              <a:buChar char="•"/>
            </a:pPr>
            <a:endParaRPr lang="en-US" dirty="0" smtClean="0"/>
          </a:p>
          <a:p>
            <a:pPr marL="457200" indent="-457200">
              <a:buFont typeface="Arial" charset="0"/>
              <a:buChar char="•"/>
            </a:pPr>
            <a:endParaRPr lang="en-US" dirty="0" smtClean="0"/>
          </a:p>
          <a:p>
            <a:pPr marL="457200" indent="-457200">
              <a:buFont typeface="Arial" charset="0"/>
              <a:buChar char="•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513" y="2492896"/>
            <a:ext cx="2913783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99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Was it difficult </a:t>
            </a:r>
            <a:r>
              <a:rPr lang="mr-IN" dirty="0" smtClean="0"/>
              <a:t>–</a:t>
            </a:r>
            <a:r>
              <a:rPr lang="en-US" dirty="0" smtClean="0"/>
              <a:t> or easy?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Macintosh HD:Users:jameshodkinson:Downloads:ATX87X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312" y="2348880"/>
            <a:ext cx="4136231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Macintosh HD:Users:jameshodkinson:Desktop:sadiq-khan-146276644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8291" y="2348880"/>
            <a:ext cx="3962170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2198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Imagine a piece of writing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520" y="2564904"/>
            <a:ext cx="7128792" cy="1500187"/>
          </a:xfrm>
        </p:spPr>
        <p:txBody>
          <a:bodyPr/>
          <a:lstStyle/>
          <a:p>
            <a:pPr marL="457200" indent="-457200">
              <a:buFont typeface="Arial" charset="0"/>
              <a:buChar char="•"/>
            </a:pPr>
            <a:r>
              <a:rPr lang="en-US" dirty="0" smtClean="0"/>
              <a:t>A imaginative reworking piece of coursework, describing another person or culture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A piece of imaginative writing </a:t>
            </a:r>
            <a:r>
              <a:rPr lang="mr-IN" dirty="0" smtClean="0"/>
              <a:t>–</a:t>
            </a:r>
            <a:r>
              <a:rPr lang="en-US" dirty="0" smtClean="0"/>
              <a:t> a poem, short story, diary entry doing the same </a:t>
            </a:r>
            <a:r>
              <a:rPr lang="mr-IN" dirty="0" smtClean="0"/>
              <a:t>–</a:t>
            </a:r>
            <a:r>
              <a:rPr lang="en-US" dirty="0" smtClean="0"/>
              <a:t> based on the ideas of the two chairs.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In English </a:t>
            </a:r>
            <a:r>
              <a:rPr lang="mr-IN" dirty="0" smtClean="0"/>
              <a:t>–</a:t>
            </a:r>
            <a:r>
              <a:rPr lang="en-US" dirty="0" smtClean="0"/>
              <a:t> or in German.</a:t>
            </a:r>
          </a:p>
        </p:txBody>
      </p:sp>
    </p:spTree>
    <p:extLst>
      <p:ext uri="{BB962C8B-B14F-4D97-AF65-F5344CB8AC3E}">
        <p14:creationId xmlns:p14="http://schemas.microsoft.com/office/powerpoint/2010/main" val="154908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412776"/>
            <a:ext cx="7772400" cy="1362075"/>
          </a:xfrm>
        </p:spPr>
        <p:txBody>
          <a:bodyPr/>
          <a:lstStyle/>
          <a:p>
            <a:r>
              <a:rPr lang="en-US" dirty="0" smtClean="0"/>
              <a:t>Enter the competition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2564904"/>
            <a:ext cx="8712967" cy="1500187"/>
          </a:xfrm>
        </p:spPr>
        <p:txBody>
          <a:bodyPr/>
          <a:lstStyle/>
          <a:p>
            <a:pPr marL="457200" indent="-457200">
              <a:buFont typeface="Arial" charset="0"/>
              <a:buChar char="•"/>
            </a:pPr>
            <a:r>
              <a:rPr lang="en-US" dirty="0" smtClean="0"/>
              <a:t>Enter by March 2, 2018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Under 18’s or over 18’s categories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Win a £250 prize and </a:t>
            </a:r>
            <a:r>
              <a:rPr lang="mr-IN" dirty="0" smtClean="0"/>
              <a:t>…</a:t>
            </a:r>
            <a:r>
              <a:rPr lang="en-GB" dirty="0" smtClean="0"/>
              <a:t>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177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519" y="1172472"/>
            <a:ext cx="7772400" cy="1362075"/>
          </a:xfrm>
        </p:spPr>
        <p:txBody>
          <a:bodyPr/>
          <a:lstStyle/>
          <a:p>
            <a:r>
              <a:rPr lang="mr-IN" dirty="0" smtClean="0"/>
              <a:t>…</a:t>
            </a:r>
            <a:r>
              <a:rPr lang="en-US" dirty="0" smtClean="0"/>
              <a:t> a day in Oxford with the</a:t>
            </a:r>
            <a:br>
              <a:rPr lang="en-US" dirty="0" smtClean="0"/>
            </a:br>
            <a:r>
              <a:rPr lang="en-US" dirty="0" smtClean="0"/>
              <a:t>competition judges (May 2018)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1744" y="5013176"/>
            <a:ext cx="7772400" cy="1500187"/>
          </a:xfrm>
        </p:spPr>
        <p:txBody>
          <a:bodyPr/>
          <a:lstStyle/>
          <a:p>
            <a:pPr marL="457200" indent="-457200">
              <a:buFont typeface="Arial" charset="0"/>
              <a:buChar char="•"/>
            </a:pPr>
            <a:r>
              <a:rPr lang="en-US" sz="2800" dirty="0" smtClean="0"/>
              <a:t>Poets Ian McMillan, </a:t>
            </a:r>
            <a:r>
              <a:rPr lang="en-US" sz="2800" dirty="0" err="1" smtClean="0"/>
              <a:t>Hanan</a:t>
            </a:r>
            <a:r>
              <a:rPr lang="en-US" sz="2800" dirty="0" smtClean="0"/>
              <a:t> </a:t>
            </a:r>
            <a:r>
              <a:rPr lang="en-US" sz="2800" dirty="0" err="1" smtClean="0"/>
              <a:t>Issa</a:t>
            </a:r>
            <a:r>
              <a:rPr lang="en-US" sz="2800" dirty="0" smtClean="0"/>
              <a:t>, </a:t>
            </a:r>
            <a:r>
              <a:rPr lang="en-US" sz="2800" dirty="0" err="1" smtClean="0"/>
              <a:t>Momtaza</a:t>
            </a:r>
            <a:r>
              <a:rPr lang="en-US" sz="2800" dirty="0" smtClean="0"/>
              <a:t> </a:t>
            </a:r>
            <a:r>
              <a:rPr lang="en-US" sz="2800" dirty="0" err="1" smtClean="0"/>
              <a:t>Mehri</a:t>
            </a:r>
            <a:r>
              <a:rPr lang="en-US" sz="2800" dirty="0" smtClean="0"/>
              <a:t> and Professor Karen Leeder</a:t>
            </a:r>
          </a:p>
          <a:p>
            <a:pPr marL="457200" indent="-457200">
              <a:buFont typeface="Arial" charset="0"/>
              <a:buChar char="•"/>
            </a:pPr>
            <a:r>
              <a:rPr lang="en-US" sz="2800" dirty="0" smtClean="0"/>
              <a:t>Performances and workshops!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627958"/>
            <a:ext cx="1797968" cy="21375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1027" y="2649805"/>
            <a:ext cx="1584176" cy="21422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1172" y="2627958"/>
            <a:ext cx="2000547" cy="21392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99123" y="2649805"/>
            <a:ext cx="1421904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665401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Warwick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Template_Warwick</Template>
  <TotalTime>1443</TotalTime>
  <Words>199</Words>
  <Application>Microsoft Macintosh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Mangal</vt:lpstr>
      <vt:lpstr>Times New Roman</vt:lpstr>
      <vt:lpstr>Arial</vt:lpstr>
      <vt:lpstr>Template_Warwick</vt:lpstr>
      <vt:lpstr>1_Custom Design</vt:lpstr>
      <vt:lpstr>Custom Design</vt:lpstr>
      <vt:lpstr>Two Chairs Creative Writing Competition, 2017-18</vt:lpstr>
      <vt:lpstr>This monument is in Weimar in Germany</vt:lpstr>
      <vt:lpstr>Relate this to an experience</vt:lpstr>
      <vt:lpstr>Was it difficult – or easy?</vt:lpstr>
      <vt:lpstr>Imagine a piece of writing</vt:lpstr>
      <vt:lpstr>Enter the competition</vt:lpstr>
      <vt:lpstr>… a day in Oxford with the competition judges (May 2018)</vt:lpstr>
    </vt:vector>
  </TitlesOfParts>
  <Company>University of Warwick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Huber, Keira</dc:creator>
  <cp:lastModifiedBy>Hodkinson, James</cp:lastModifiedBy>
  <cp:revision>100</cp:revision>
  <cp:lastPrinted>2001-12-07T16:14:49Z</cp:lastPrinted>
  <dcterms:created xsi:type="dcterms:W3CDTF">2015-05-13T11:12:00Z</dcterms:created>
  <dcterms:modified xsi:type="dcterms:W3CDTF">2017-10-10T19:27:00Z</dcterms:modified>
</cp:coreProperties>
</file>