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6" r:id="rId3"/>
    <p:sldId id="282" r:id="rId4"/>
    <p:sldId id="270" r:id="rId5"/>
    <p:sldId id="279" r:id="rId6"/>
    <p:sldId id="283" r:id="rId7"/>
    <p:sldId id="257" r:id="rId8"/>
    <p:sldId id="271" r:id="rId9"/>
    <p:sldId id="259" r:id="rId10"/>
    <p:sldId id="261" r:id="rId11"/>
    <p:sldId id="262" r:id="rId12"/>
    <p:sldId id="263" r:id="rId13"/>
    <p:sldId id="284" r:id="rId14"/>
    <p:sldId id="264" r:id="rId15"/>
    <p:sldId id="265" r:id="rId16"/>
    <p:sldId id="266" r:id="rId17"/>
    <p:sldId id="275" r:id="rId18"/>
    <p:sldId id="273" r:id="rId19"/>
    <p:sldId id="280" r:id="rId20"/>
    <p:sldId id="274" r:id="rId21"/>
    <p:sldId id="272" r:id="rId22"/>
    <p:sldId id="26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7" autoAdjust="0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11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Morning! Before we start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</a:t>
            </a:r>
            <a:r>
              <a:rPr lang="en-US" dirty="0" smtClean="0"/>
              <a:t>lease take time to fill in the questionnaires: </a:t>
            </a:r>
          </a:p>
          <a:p>
            <a:pPr marL="0" indent="0">
              <a:buNone/>
            </a:pPr>
            <a:r>
              <a:rPr lang="en-US" dirty="0" smtClean="0"/>
              <a:t>Please fill in </a:t>
            </a:r>
            <a:r>
              <a:rPr lang="en-US" dirty="0" smtClean="0">
                <a:solidFill>
                  <a:srgbClr val="F1D792"/>
                </a:solidFill>
              </a:rPr>
              <a:t>parts 1a and 1b before </a:t>
            </a:r>
            <a:r>
              <a:rPr lang="en-US" dirty="0" smtClean="0"/>
              <a:t>the event, and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part 2 at the end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Please think and answer for yourself.</a:t>
            </a:r>
          </a:p>
          <a:p>
            <a:pPr marL="0" indent="0">
              <a:buNone/>
            </a:pPr>
            <a:r>
              <a:rPr lang="en-US" dirty="0" smtClean="0"/>
              <a:t>This will help me in my research. </a:t>
            </a:r>
            <a:r>
              <a:rPr lang="en-US" dirty="0" smtClean="0">
                <a:solidFill>
                  <a:srgbClr val="F1D792"/>
                </a:solidFill>
              </a:rPr>
              <a:t>Thank you!</a:t>
            </a:r>
            <a:endParaRPr lang="en-US" dirty="0">
              <a:solidFill>
                <a:srgbClr val="F1D7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4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666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venir Book"/>
                <a:cs typeface="Avenir Book"/>
              </a:rPr>
              <a:t>Europe’s “other” Faith?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223" y="1140385"/>
            <a:ext cx="8825024" cy="1752600"/>
          </a:xfrm>
        </p:spPr>
        <p:txBody>
          <a:bodyPr/>
          <a:lstStyle/>
          <a:p>
            <a:r>
              <a:rPr lang="en-US" sz="2400" b="1" dirty="0">
                <a:latin typeface="Avenir Book"/>
                <a:cs typeface="Avenir Book"/>
              </a:rPr>
              <a:t>Islam in German History and its </a:t>
            </a:r>
            <a:r>
              <a:rPr lang="en-US" sz="2400" b="1" dirty="0" smtClean="0">
                <a:latin typeface="Avenir Book"/>
                <a:cs typeface="Avenir Book"/>
              </a:rPr>
              <a:t>Implications </a:t>
            </a:r>
            <a:r>
              <a:rPr lang="en-US" sz="2400" b="1" dirty="0">
                <a:latin typeface="Avenir Book"/>
                <a:cs typeface="Avenir Book"/>
              </a:rPr>
              <a:t>for Britain today. </a:t>
            </a:r>
            <a:endParaRPr lang="en-US" sz="2400" dirty="0">
              <a:latin typeface="Avenir Book"/>
              <a:cs typeface="Avenir Book"/>
            </a:endParaRPr>
          </a:p>
          <a:p>
            <a:endParaRPr lang="en-US" dirty="0"/>
          </a:p>
        </p:txBody>
      </p:sp>
      <p:pic>
        <p:nvPicPr>
          <p:cNvPr id="7" name="Content Placeholder 7" descr="transnationalizing_faith_web_banner_2 copy.jpg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794" b="-35794"/>
          <a:stretch>
            <a:fillRect/>
          </a:stretch>
        </p:blipFill>
        <p:spPr>
          <a:xfrm>
            <a:off x="957774" y="1281672"/>
            <a:ext cx="7228451" cy="39168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9198" y="4844624"/>
            <a:ext cx="5105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venir Next" charset="0"/>
                <a:ea typeface="Avenir Next" charset="0"/>
                <a:cs typeface="Avenir Next" charset="0"/>
              </a:rPr>
              <a:t>Dr. James Hodkinson, Warwick University.</a:t>
            </a:r>
          </a:p>
          <a:p>
            <a:pPr algn="ctr"/>
            <a:r>
              <a:rPr lang="en-US" sz="2000" dirty="0" smtClean="0">
                <a:latin typeface="Avenir Next" charset="0"/>
                <a:ea typeface="Avenir Next" charset="0"/>
                <a:cs typeface="Avenir Next" charset="0"/>
              </a:rPr>
              <a:t>St Catherine’s, </a:t>
            </a:r>
            <a:r>
              <a:rPr lang="en-US" sz="2000" dirty="0" err="1" smtClean="0">
                <a:latin typeface="Avenir Next" charset="0"/>
                <a:ea typeface="Avenir Next" charset="0"/>
                <a:cs typeface="Avenir Next" charset="0"/>
              </a:rPr>
              <a:t>Bramley</a:t>
            </a:r>
            <a:r>
              <a:rPr lang="en-US" sz="2000" dirty="0" smtClean="0">
                <a:latin typeface="Avenir Next" charset="0"/>
                <a:ea typeface="Avenir Next" charset="0"/>
                <a:cs typeface="Avenir Next" charset="0"/>
              </a:rPr>
              <a:t>.</a:t>
            </a:r>
            <a:endParaRPr lang="en-US" sz="2000" dirty="0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41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Islam and Germany: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126" y="1366284"/>
            <a:ext cx="5091474" cy="3133215"/>
          </a:xfrm>
        </p:spPr>
      </p:pic>
      <p:sp>
        <p:nvSpPr>
          <p:cNvPr id="5" name="TextBox 4"/>
          <p:cNvSpPr txBox="1"/>
          <p:nvPr/>
        </p:nvSpPr>
        <p:spPr>
          <a:xfrm>
            <a:off x="1456661" y="5034219"/>
            <a:ext cx="6549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venir Next" charset="0"/>
                <a:ea typeface="Avenir Next" charset="0"/>
                <a:cs typeface="Avenir Next" charset="0"/>
              </a:rPr>
              <a:t>What do these terms make us think of?</a:t>
            </a:r>
            <a:endParaRPr lang="en-US" sz="2800" dirty="0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 and Merkel’s fortunes?</a:t>
            </a:r>
            <a:endParaRPr lang="en-US" dirty="0"/>
          </a:p>
        </p:txBody>
      </p:sp>
      <p:pic>
        <p:nvPicPr>
          <p:cNvPr id="4" name="Content Placeholder 3" descr="141212_merkel_burka_groc39f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5" r="-40915"/>
          <a:stretch>
            <a:fillRect/>
          </a:stretch>
        </p:blipFill>
        <p:spPr>
          <a:xfrm>
            <a:off x="2561772" y="1749679"/>
            <a:ext cx="8229600" cy="4636605"/>
          </a:xfrm>
        </p:spPr>
      </p:pic>
      <p:pic>
        <p:nvPicPr>
          <p:cNvPr id="3" name="Picture 2" descr="Screen Shot 2016-04-30 at 06.34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28" y="1749679"/>
            <a:ext cx="3406359" cy="463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0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P.E.G.I.D.A?</a:t>
            </a:r>
            <a:endParaRPr lang="en-US" dirty="0"/>
          </a:p>
        </p:txBody>
      </p:sp>
      <p:pic>
        <p:nvPicPr>
          <p:cNvPr id="4" name="Content Placeholder 3" descr="Screen Shot 2016-05-03 at 15.36.3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58" r="-17858"/>
          <a:stretch>
            <a:fillRect/>
          </a:stretch>
        </p:blipFill>
        <p:spPr>
          <a:xfrm>
            <a:off x="457200" y="1504507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46688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complicated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0739"/>
            <a:ext cx="8229600" cy="5906387"/>
          </a:xfrm>
        </p:spPr>
        <p:txBody>
          <a:bodyPr/>
          <a:lstStyle/>
          <a:p>
            <a:r>
              <a:rPr lang="mr-IN" dirty="0" smtClean="0"/>
              <a:t>…</a:t>
            </a:r>
            <a:r>
              <a:rPr lang="en-GB" dirty="0" smtClean="0"/>
              <a:t> with a long history. </a:t>
            </a:r>
          </a:p>
          <a:p>
            <a:r>
              <a:rPr lang="en-GB" dirty="0" smtClean="0"/>
              <a:t>A </a:t>
            </a:r>
            <a:r>
              <a:rPr lang="en-GB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different</a:t>
            </a:r>
            <a:r>
              <a:rPr lang="en-GB" dirty="0" smtClean="0"/>
              <a:t> history to other ‘multi-cultural’ European nations (France, Britain).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48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venir Book"/>
                <a:cs typeface="Avenir Book"/>
              </a:rPr>
              <a:t>Islam as the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venir Book"/>
                <a:cs typeface="Avenir Book"/>
              </a:rPr>
              <a:t>“</a:t>
            </a:r>
            <a:r>
              <a:rPr lang="en-US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venir Book"/>
                <a:cs typeface="Avenir Book"/>
              </a:rPr>
              <a:t>other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venir Book"/>
                <a:cs typeface="Avenir Book"/>
              </a:rPr>
              <a:t>” </a:t>
            </a:r>
            <a:r>
              <a:rPr lang="en-US" dirty="0" smtClean="0">
                <a:latin typeface="Avenir Book"/>
                <a:cs typeface="Avenir Book"/>
              </a:rPr>
              <a:t>in Europe</a:t>
            </a:r>
            <a:endParaRPr lang="en-US" dirty="0">
              <a:latin typeface="Avenir Book"/>
              <a:cs typeface="Avenir Book"/>
            </a:endParaRPr>
          </a:p>
        </p:txBody>
      </p:sp>
      <p:pic>
        <p:nvPicPr>
          <p:cNvPr id="4" name="Content Placeholder 3" descr="Screen Shot 2016-04-15 at 15.19.24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0" r="410"/>
          <a:stretch/>
        </p:blipFill>
        <p:spPr>
          <a:xfrm>
            <a:off x="5845132" y="1600200"/>
            <a:ext cx="3137648" cy="4525963"/>
          </a:xfrm>
        </p:spPr>
      </p:pic>
      <p:sp>
        <p:nvSpPr>
          <p:cNvPr id="5" name="TextBox 4"/>
          <p:cNvSpPr txBox="1"/>
          <p:nvPr/>
        </p:nvSpPr>
        <p:spPr>
          <a:xfrm>
            <a:off x="186797" y="1585686"/>
            <a:ext cx="54950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venir Book"/>
                <a:cs typeface="Avenir Book"/>
              </a:rPr>
              <a:t>Edward Said </a:t>
            </a:r>
            <a:r>
              <a:rPr lang="en-US" sz="2800" i="1" dirty="0" smtClean="0">
                <a:latin typeface="Avenir Book"/>
                <a:cs typeface="Avenir Book"/>
              </a:rPr>
              <a:t>Orientalism</a:t>
            </a:r>
            <a:r>
              <a:rPr lang="en-US" sz="2800" dirty="0" smtClean="0">
                <a:latin typeface="Avenir Book"/>
                <a:cs typeface="Avenir Book"/>
              </a:rPr>
              <a:t> (1977):</a:t>
            </a:r>
          </a:p>
          <a:p>
            <a:endParaRPr lang="en-US" sz="2800" dirty="0" smtClean="0">
              <a:latin typeface="Avenir Book"/>
              <a:cs typeface="Avenir Book"/>
            </a:endParaRPr>
          </a:p>
          <a:p>
            <a:pPr algn="just"/>
            <a:r>
              <a:rPr lang="en-US" sz="2800" dirty="0" smtClean="0">
                <a:latin typeface="Avenir Book"/>
                <a:cs typeface="Avenir Book"/>
              </a:rPr>
              <a:t>The Muslim became</a:t>
            </a:r>
          </a:p>
          <a:p>
            <a:pPr algn="just"/>
            <a:endParaRPr lang="en-US" sz="2800" dirty="0" smtClean="0">
              <a:latin typeface="Avenir Book"/>
              <a:cs typeface="Avenir Book"/>
            </a:endParaRPr>
          </a:p>
          <a:p>
            <a:pPr algn="just"/>
            <a:r>
              <a:rPr lang="en-US" sz="2800" dirty="0" smtClean="0">
                <a:latin typeface="Avenir Book"/>
                <a:cs typeface="Avenir Book"/>
              </a:rPr>
              <a:t>“</a:t>
            </a:r>
            <a:r>
              <a:rPr lang="en-US" sz="2800" dirty="0" smtClean="0"/>
              <a:t>the </a:t>
            </a:r>
            <a:r>
              <a:rPr lang="en-US" sz="2800" dirty="0"/>
              <a:t>very epitome of an </a:t>
            </a:r>
            <a:r>
              <a:rPr lang="en-US" sz="2800" dirty="0" smtClean="0"/>
              <a:t>outsider, </a:t>
            </a:r>
            <a:r>
              <a:rPr lang="en-US" sz="2800" dirty="0"/>
              <a:t>against which the whole of European civilization from the Middle Ages on was founded.” </a:t>
            </a:r>
            <a:endParaRPr lang="en-US" sz="2800" dirty="0" smtClean="0"/>
          </a:p>
          <a:p>
            <a:pPr algn="just"/>
            <a:endParaRPr lang="en-US" sz="2800" dirty="0" smtClean="0">
              <a:latin typeface="Avenir Book"/>
              <a:cs typeface="Avenir Book"/>
            </a:endParaRPr>
          </a:p>
          <a:p>
            <a:pPr algn="just"/>
            <a:r>
              <a:rPr lang="en-US" sz="2800" dirty="0" smtClean="0">
                <a:latin typeface="Avenir Book"/>
                <a:cs typeface="Avenir Book"/>
              </a:rPr>
              <a:t>Does this idea fit for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venir Book"/>
                <a:cs typeface="Avenir Book"/>
              </a:rPr>
              <a:t>Germany</a:t>
            </a:r>
            <a:r>
              <a:rPr lang="en-US" sz="2800" dirty="0" smtClean="0">
                <a:latin typeface="Avenir Book"/>
                <a:cs typeface="Avenir Book"/>
              </a:rPr>
              <a:t>?</a:t>
            </a:r>
            <a:endParaRPr lang="en-US" sz="28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94222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0542"/>
            <a:ext cx="8229600" cy="1143000"/>
          </a:xfrm>
        </p:spPr>
        <p:txBody>
          <a:bodyPr/>
          <a:lstStyle/>
          <a:p>
            <a:r>
              <a:rPr lang="en-US" dirty="0" smtClean="0"/>
              <a:t>Germany and Enlightenment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1045830"/>
            <a:ext cx="384265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smtClean="0"/>
              <a:t>Germany in the late 18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century: politically fragmented.</a:t>
            </a:r>
          </a:p>
          <a:p>
            <a:pPr algn="just"/>
            <a:endParaRPr lang="en-US" sz="2200" dirty="0" smtClean="0"/>
          </a:p>
          <a:p>
            <a:r>
              <a:rPr lang="en-US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Enlightenment movement </a:t>
            </a:r>
            <a:r>
              <a:rPr lang="en-US" sz="2200" dirty="0" smtClean="0"/>
              <a:t>growth of a national culture and academia.</a:t>
            </a:r>
          </a:p>
          <a:p>
            <a:endParaRPr lang="en-US" sz="2200" dirty="0"/>
          </a:p>
          <a:p>
            <a:r>
              <a:rPr lang="en-US" sz="2200" dirty="0" smtClean="0"/>
              <a:t>The culture of </a:t>
            </a:r>
            <a:r>
              <a:rPr lang="en-US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reason</a:t>
            </a:r>
            <a:r>
              <a:rPr lang="en-US" sz="2200" dirty="0" smtClean="0"/>
              <a:t> and Islam. Different possibilities:</a:t>
            </a:r>
          </a:p>
          <a:p>
            <a:endParaRPr lang="en-US" sz="2200" dirty="0" smtClean="0"/>
          </a:p>
          <a:p>
            <a:pPr marL="342900" indent="-342900">
              <a:buAutoNum type="arabicPeriod"/>
            </a:pPr>
            <a:r>
              <a:rPr lang="en-US" sz="2200" dirty="0" smtClean="0"/>
              <a:t>Religion subject to reasoned criticism: Islam’s ‘failings’</a:t>
            </a:r>
          </a:p>
          <a:p>
            <a:pPr marL="342900" indent="-342900">
              <a:buAutoNum type="arabicPeriod"/>
            </a:pPr>
            <a:r>
              <a:rPr lang="en-US" sz="2200" dirty="0" smtClean="0"/>
              <a:t>Possibility of non-colonial outlook, a nation of culture relating </a:t>
            </a:r>
            <a:r>
              <a:rPr lang="en-US" sz="2200" i="1" dirty="0" smtClean="0"/>
              <a:t>differently</a:t>
            </a:r>
            <a:r>
              <a:rPr lang="en-US" sz="2200" dirty="0" smtClean="0"/>
              <a:t> to the (Islamic) world </a:t>
            </a:r>
            <a:endParaRPr lang="en-US" sz="2200" dirty="0"/>
          </a:p>
        </p:txBody>
      </p:sp>
      <p:pic>
        <p:nvPicPr>
          <p:cNvPr id="8" name="Content Placeholder 7" descr="Screen Shot 2016-05-03 at 13.20.4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429" r="-78429"/>
          <a:stretch>
            <a:fillRect/>
          </a:stretch>
        </p:blipFill>
        <p:spPr>
          <a:xfrm>
            <a:off x="-1963311" y="1152156"/>
            <a:ext cx="8696285" cy="4782622"/>
          </a:xfrm>
        </p:spPr>
      </p:pic>
    </p:spTree>
    <p:extLst>
      <p:ext uri="{BB962C8B-B14F-4D97-AF65-F5344CB8AC3E}">
        <p14:creationId xmlns:p14="http://schemas.microsoft.com/office/powerpoint/2010/main" val="226910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 and </a:t>
            </a:r>
            <a:r>
              <a:rPr lang="en-US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Similarity</a:t>
            </a:r>
            <a:endParaRPr lang="en-US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72" y="1440712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New approaches to look at mutual similarities in intercultural encounters</a:t>
            </a:r>
          </a:p>
          <a:p>
            <a:r>
              <a:rPr lang="en-US" sz="2800" dirty="0" smtClean="0"/>
              <a:t>Shared values and traditions</a:t>
            </a:r>
          </a:p>
          <a:p>
            <a:r>
              <a:rPr lang="en-US" sz="2800" dirty="0" smtClean="0"/>
              <a:t>Difference not always bound up with negative values</a:t>
            </a:r>
          </a:p>
          <a:p>
            <a:r>
              <a:rPr lang="en-US" sz="2800" dirty="0" smtClean="0"/>
              <a:t>Similarity not always positive – enforced uniformity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190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venir Book"/>
                <a:cs typeface="Avenir Book"/>
              </a:rPr>
              <a:t>D.F </a:t>
            </a:r>
            <a:r>
              <a:rPr lang="en-US" dirty="0" err="1" smtClean="0">
                <a:latin typeface="Avenir Book"/>
                <a:cs typeface="Avenir Book"/>
              </a:rPr>
              <a:t>Megerlin’s</a:t>
            </a:r>
            <a:r>
              <a:rPr lang="en-US" dirty="0" smtClean="0">
                <a:latin typeface="Avenir Book"/>
                <a:cs typeface="Avenir Book"/>
              </a:rPr>
              <a:t> German Koran</a:t>
            </a:r>
            <a:endParaRPr lang="en-US" dirty="0">
              <a:latin typeface="Avenir Book"/>
              <a:cs typeface="Avenir Book"/>
            </a:endParaRPr>
          </a:p>
        </p:txBody>
      </p:sp>
      <p:pic>
        <p:nvPicPr>
          <p:cNvPr id="4" name="Content Placeholder 3" descr="Screen Shot 2016-04-28 at 18.29.44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" r="-4314" b="13919"/>
          <a:stretch/>
        </p:blipFill>
        <p:spPr>
          <a:xfrm>
            <a:off x="248682" y="1572711"/>
            <a:ext cx="3276029" cy="4525963"/>
          </a:xfrm>
        </p:spPr>
      </p:pic>
      <p:sp>
        <p:nvSpPr>
          <p:cNvPr id="3" name="TextBox 2"/>
          <p:cNvSpPr txBox="1"/>
          <p:nvPr/>
        </p:nvSpPr>
        <p:spPr>
          <a:xfrm>
            <a:off x="3524711" y="1313121"/>
            <a:ext cx="550233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The ‘Turkish Bible’ (1772) (direct from Arabic to German)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Mohammed as the false Prophet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Islam as religion of lies, half truths, </a:t>
            </a:r>
          </a:p>
          <a:p>
            <a:r>
              <a:rPr lang="en-US" sz="2400" dirty="0" smtClean="0"/>
              <a:t>drawing on other traditions;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similarity</a:t>
            </a:r>
            <a:r>
              <a:rPr lang="en-US" sz="2400" dirty="0" smtClean="0"/>
              <a:t> as threat.</a:t>
            </a:r>
          </a:p>
          <a:p>
            <a:endParaRPr lang="en-US" sz="2400" dirty="0"/>
          </a:p>
          <a:p>
            <a:r>
              <a:rPr lang="en-US" sz="2400" dirty="0" err="1" smtClean="0"/>
              <a:t>Megerlin</a:t>
            </a:r>
            <a:r>
              <a:rPr lang="en-US" sz="2400" dirty="0" smtClean="0"/>
              <a:t> on the Koran: </a:t>
            </a:r>
          </a:p>
          <a:p>
            <a:endParaRPr lang="en-US" sz="2400" dirty="0" smtClean="0"/>
          </a:p>
          <a:p>
            <a:r>
              <a:rPr lang="en-US" sz="2400" dirty="0" smtClean="0"/>
              <a:t>“here </a:t>
            </a:r>
            <a:r>
              <a:rPr lang="en-US" sz="2400" dirty="0"/>
              <a:t>and there </a:t>
            </a:r>
            <a:r>
              <a:rPr lang="en-US" sz="2400" dirty="0" smtClean="0"/>
              <a:t>good </a:t>
            </a:r>
            <a:r>
              <a:rPr lang="en-US" sz="2400" dirty="0"/>
              <a:t>and less vexing </a:t>
            </a:r>
            <a:endParaRPr lang="en-US" sz="2400" dirty="0" smtClean="0"/>
          </a:p>
          <a:p>
            <a:r>
              <a:rPr lang="en-US" sz="2400" dirty="0" smtClean="0"/>
              <a:t>passages can also be found</a:t>
            </a:r>
            <a:r>
              <a:rPr lang="en-US" sz="2400" dirty="0"/>
              <a:t>, </a:t>
            </a:r>
            <a:r>
              <a:rPr lang="en-US" sz="2400" dirty="0" smtClean="0"/>
              <a:t>which anyone </a:t>
            </a:r>
          </a:p>
          <a:p>
            <a:r>
              <a:rPr lang="en-US" sz="2400" dirty="0" smtClean="0"/>
              <a:t>might </a:t>
            </a:r>
            <a:r>
              <a:rPr lang="en-US" sz="2400" dirty="0"/>
              <a:t>read and use </a:t>
            </a:r>
            <a:r>
              <a:rPr lang="en-US" sz="2400" dirty="0" smtClean="0"/>
              <a:t>to edify themselves.”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323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Goethe’s Islamic Poems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95" y="1959428"/>
            <a:ext cx="5379871" cy="4493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Goethe’s </a:t>
            </a:r>
            <a:r>
              <a:rPr lang="en-US" sz="2800" i="1" dirty="0"/>
              <a:t>West-eastern </a:t>
            </a:r>
            <a:r>
              <a:rPr lang="en-US" sz="2800" i="1" dirty="0" smtClean="0"/>
              <a:t>Divan </a:t>
            </a:r>
            <a:r>
              <a:rPr lang="en-US" sz="2800" dirty="0" smtClean="0"/>
              <a:t>(1819)</a:t>
            </a:r>
          </a:p>
          <a:p>
            <a:endParaRPr lang="en-US" i="1" dirty="0"/>
          </a:p>
          <a:p>
            <a:endParaRPr lang="en-US" sz="2200" i="1" dirty="0" smtClean="0"/>
          </a:p>
          <a:p>
            <a:r>
              <a:rPr lang="en-US" sz="2200" i="1" dirty="0" err="1"/>
              <a:t>Wenn</a:t>
            </a:r>
            <a:r>
              <a:rPr lang="en-US" sz="2200" i="1" dirty="0"/>
              <a:t> Islam "</a:t>
            </a:r>
            <a:r>
              <a:rPr lang="en-US" sz="2200" i="1" dirty="0" err="1"/>
              <a:t>Gott</a:t>
            </a:r>
            <a:r>
              <a:rPr lang="en-US" sz="2200" i="1" dirty="0"/>
              <a:t> </a:t>
            </a:r>
            <a:r>
              <a:rPr lang="en-US" sz="2200" i="1" dirty="0" err="1"/>
              <a:t>ergeben</a:t>
            </a:r>
            <a:r>
              <a:rPr lang="en-US" sz="2200" i="1" dirty="0"/>
              <a:t>" </a:t>
            </a:r>
            <a:r>
              <a:rPr lang="en-US" sz="2200" i="1" dirty="0" err="1"/>
              <a:t>heißt</a:t>
            </a:r>
            <a:r>
              <a:rPr lang="en-US" sz="2200" i="1" dirty="0"/>
              <a:t>,</a:t>
            </a:r>
            <a:endParaRPr lang="en-US" sz="2200" dirty="0"/>
          </a:p>
          <a:p>
            <a:r>
              <a:rPr lang="en-US" sz="2200" i="1" dirty="0"/>
              <a:t>In Islam </a:t>
            </a:r>
            <a:r>
              <a:rPr lang="en-US" sz="2200" i="1" dirty="0" err="1"/>
              <a:t>leben</a:t>
            </a:r>
            <a:r>
              <a:rPr lang="en-US" sz="2200" i="1" dirty="0"/>
              <a:t> und </a:t>
            </a:r>
            <a:r>
              <a:rPr lang="en-US" sz="2200" i="1" dirty="0" err="1"/>
              <a:t>sterben</a:t>
            </a:r>
            <a:r>
              <a:rPr lang="en-US" sz="2200" i="1" dirty="0"/>
              <a:t> </a:t>
            </a:r>
            <a:r>
              <a:rPr lang="en-US" sz="2200" i="1" dirty="0" err="1"/>
              <a:t>wir</a:t>
            </a:r>
            <a:r>
              <a:rPr lang="en-US" sz="2200" i="1" dirty="0"/>
              <a:t> </a:t>
            </a:r>
            <a:r>
              <a:rPr lang="en-US" sz="2200" i="1" dirty="0" err="1"/>
              <a:t>alle</a:t>
            </a:r>
            <a:r>
              <a:rPr lang="en-US" sz="2200" i="1" dirty="0"/>
              <a:t>.</a:t>
            </a:r>
            <a:endParaRPr lang="en-US" sz="2200" dirty="0"/>
          </a:p>
          <a:p>
            <a:r>
              <a:rPr lang="en-US" sz="2200" i="1" dirty="0"/>
              <a:t> </a:t>
            </a:r>
            <a:endParaRPr lang="en-US" sz="2200" dirty="0"/>
          </a:p>
          <a:p>
            <a:r>
              <a:rPr lang="en-US" sz="2200" dirty="0"/>
              <a:t>If Islam means surrender to God,</a:t>
            </a:r>
          </a:p>
          <a:p>
            <a:r>
              <a:rPr lang="en-US" sz="2200" dirty="0"/>
              <a:t>Then we all live and die in Islam.</a:t>
            </a:r>
          </a:p>
          <a:p>
            <a:endParaRPr lang="en-US" sz="2400" i="1" dirty="0"/>
          </a:p>
          <a:p>
            <a:r>
              <a:rPr lang="en-US" sz="2200" dirty="0" smtClean="0"/>
              <a:t>‘</a:t>
            </a:r>
            <a:r>
              <a:rPr lang="en-US" sz="2200" dirty="0" err="1" smtClean="0"/>
              <a:t>Hikmet</a:t>
            </a:r>
            <a:r>
              <a:rPr lang="en-US" sz="2200" dirty="0" smtClean="0"/>
              <a:t> </a:t>
            </a:r>
            <a:r>
              <a:rPr lang="en-US" sz="2200" dirty="0" err="1" smtClean="0"/>
              <a:t>Nameh</a:t>
            </a:r>
            <a:r>
              <a:rPr lang="en-US" sz="2200" dirty="0" smtClean="0"/>
              <a:t>’ </a:t>
            </a:r>
            <a:r>
              <a:rPr lang="en-US" sz="2200" i="1" dirty="0" smtClean="0"/>
              <a:t> (‘</a:t>
            </a:r>
            <a:r>
              <a:rPr lang="en-US" sz="2200" dirty="0" smtClean="0"/>
              <a:t>Book of Sayings’)</a:t>
            </a:r>
          </a:p>
          <a:p>
            <a:endParaRPr lang="en-US" sz="2200" dirty="0"/>
          </a:p>
          <a:p>
            <a:r>
              <a:rPr lang="en-US" sz="2200" dirty="0" smtClean="0"/>
              <a:t>Experiment; empathy and imagination</a:t>
            </a:r>
          </a:p>
          <a:p>
            <a:endParaRPr lang="en-US" i="1" dirty="0"/>
          </a:p>
        </p:txBody>
      </p:sp>
      <p:pic>
        <p:nvPicPr>
          <p:cNvPr id="5" name="Picture 4" descr="Screen Shot 2016-05-03 at 13.44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474" y="2140857"/>
            <a:ext cx="3238611" cy="38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venir Book"/>
                <a:cs typeface="Avenir Book"/>
              </a:rPr>
              <a:t>Two chairs: The </a:t>
            </a:r>
            <a:r>
              <a:rPr lang="en-US" sz="4000" dirty="0" err="1" smtClean="0">
                <a:latin typeface="Avenir Book"/>
                <a:cs typeface="Avenir Book"/>
              </a:rPr>
              <a:t>Hafis</a:t>
            </a:r>
            <a:r>
              <a:rPr lang="en-US" sz="4000" dirty="0" smtClean="0">
                <a:latin typeface="Avenir Book"/>
                <a:cs typeface="Avenir Book"/>
              </a:rPr>
              <a:t> Monument</a:t>
            </a:r>
            <a:endParaRPr lang="en-US" sz="4000" dirty="0">
              <a:latin typeface="Avenir Book"/>
              <a:cs typeface="Avenir Book"/>
            </a:endParaRPr>
          </a:p>
        </p:txBody>
      </p:sp>
      <p:pic>
        <p:nvPicPr>
          <p:cNvPr id="8" name="Content Placeholder 7" descr="Screen Shot 2016-04-15 at 15.52.36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95" r="-16195"/>
          <a:stretch>
            <a:fillRect/>
          </a:stretch>
        </p:blipFill>
        <p:spPr>
          <a:xfrm>
            <a:off x="843757" y="1387549"/>
            <a:ext cx="7456486" cy="3896832"/>
          </a:xfrm>
        </p:spPr>
      </p:pic>
      <p:sp>
        <p:nvSpPr>
          <p:cNvPr id="3" name="TextBox 2"/>
          <p:cNvSpPr txBox="1"/>
          <p:nvPr/>
        </p:nvSpPr>
        <p:spPr>
          <a:xfrm>
            <a:off x="457200" y="5568399"/>
            <a:ext cx="7182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	a form of dialogue, but more than that, </a:t>
            </a:r>
          </a:p>
          <a:p>
            <a:r>
              <a:rPr lang="en-US" dirty="0" smtClean="0"/>
              <a:t>			similar, yet distinct.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15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Times change 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819" y="1403498"/>
            <a:ext cx="5389229" cy="4116609"/>
          </a:xfrm>
        </p:spPr>
      </p:pic>
      <p:sp>
        <p:nvSpPr>
          <p:cNvPr id="5" name="TextBox 4"/>
          <p:cNvSpPr txBox="1"/>
          <p:nvPr/>
        </p:nvSpPr>
        <p:spPr>
          <a:xfrm>
            <a:off x="1800819" y="5858540"/>
            <a:ext cx="5358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1871 </a:t>
            </a:r>
            <a:r>
              <a:rPr lang="mr-IN" sz="2800" dirty="0" smtClean="0"/>
              <a:t>…</a:t>
            </a:r>
            <a:r>
              <a:rPr lang="en-US" sz="2800" dirty="0" smtClean="0"/>
              <a:t> 1884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914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914" y="457200"/>
            <a:ext cx="8229600" cy="1143000"/>
          </a:xfrm>
        </p:spPr>
        <p:txBody>
          <a:bodyPr/>
          <a:lstStyle/>
          <a:p>
            <a:r>
              <a:rPr lang="en-US" dirty="0" smtClean="0"/>
              <a:t>Learning about Islam: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0" y="1621971"/>
            <a:ext cx="3897086" cy="4525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Screen Shot 2015-10-16 at 15.59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470" y="1817006"/>
            <a:ext cx="3430816" cy="41115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2857" y="1600200"/>
            <a:ext cx="4572000" cy="40626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dirty="0" err="1" smtClean="0"/>
              <a:t>Ignaz</a:t>
            </a:r>
            <a:r>
              <a:rPr lang="en-US" sz="2400" dirty="0" smtClean="0"/>
              <a:t> </a:t>
            </a:r>
            <a:r>
              <a:rPr lang="en-US" sz="2400" dirty="0" err="1" smtClean="0"/>
              <a:t>Goldziher</a:t>
            </a:r>
            <a:r>
              <a:rPr lang="en-US" sz="2400" dirty="0" smtClean="0"/>
              <a:t> (1850-1921)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“In </a:t>
            </a:r>
            <a:r>
              <a:rPr lang="en-US" dirty="0"/>
              <a:t>those weeks, I truly entered into the spirit of Islam to such an extent that ultimately I became inwardly convinced that I myself was a Muslim, and judiciously discovered that this was the only religion, which, even in its doctrinal and official formulation, can satisfy philosophical minds. My ideal was to elevate Judaism to a similar rational level. Islam, as my experience taught me, is the only religion, in which superstitious and heathen ingredients are not frowned upon by rationalism, but by orthodox doctrine</a:t>
            </a:r>
            <a:r>
              <a:rPr lang="en-US" dirty="0" smtClean="0"/>
              <a:t>.”             </a:t>
            </a:r>
            <a:r>
              <a:rPr lang="en-US" i="1" dirty="0" smtClean="0"/>
              <a:t>Oriental Diary </a:t>
            </a:r>
            <a:r>
              <a:rPr lang="en-US" dirty="0" smtClean="0"/>
              <a:t>(1874)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08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about Islam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2737" y="1600200"/>
            <a:ext cx="3788228" cy="4525963"/>
          </a:xfrm>
        </p:spPr>
        <p:txBody>
          <a:bodyPr/>
          <a:lstStyle/>
          <a:p>
            <a:endParaRPr lang="en-US" dirty="0" smtClean="0"/>
          </a:p>
        </p:txBody>
      </p:sp>
      <p:pic>
        <p:nvPicPr>
          <p:cNvPr id="4" name="Picture 3" descr="Screen Shot 2015-10-16 at 15.12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225" y="1630047"/>
            <a:ext cx="3234249" cy="36255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3857" y="22315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7248" y="1630047"/>
            <a:ext cx="5215595" cy="44319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Carl Heinrich Becker (</a:t>
            </a:r>
            <a:r>
              <a:rPr lang="en-US" sz="2400" dirty="0"/>
              <a:t>1876-1933 </a:t>
            </a:r>
            <a:r>
              <a:rPr lang="en-US" sz="2400" dirty="0" smtClean="0"/>
              <a:t>)</a:t>
            </a:r>
          </a:p>
          <a:p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Modern sociological view of religion: </a:t>
            </a:r>
          </a:p>
          <a:p>
            <a:r>
              <a:rPr lang="en-US" sz="2000" dirty="0"/>
              <a:t>f</a:t>
            </a:r>
            <a:r>
              <a:rPr lang="en-US" sz="2000" dirty="0" smtClean="0"/>
              <a:t>aiths contained within secular society</a:t>
            </a:r>
          </a:p>
          <a:p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Essay</a:t>
            </a:r>
            <a:r>
              <a:rPr lang="en-US" sz="2000" i="1" dirty="0" smtClean="0"/>
              <a:t>: Islam </a:t>
            </a:r>
            <a:r>
              <a:rPr lang="en-US" sz="2000" i="1" dirty="0"/>
              <a:t>as a Problem</a:t>
            </a:r>
            <a:r>
              <a:rPr lang="en-US" sz="2000" dirty="0"/>
              <a:t> (1910) </a:t>
            </a:r>
            <a:r>
              <a:rPr lang="en-US" sz="2000" dirty="0" smtClean="0"/>
              <a:t>:the </a:t>
            </a:r>
          </a:p>
          <a:p>
            <a:r>
              <a:rPr lang="en-US" sz="2000" dirty="0" smtClean="0"/>
              <a:t>need to “remove Islam’s threat to Europe”</a:t>
            </a:r>
          </a:p>
          <a:p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Educational </a:t>
            </a:r>
            <a:r>
              <a:rPr lang="en-US" sz="2000" dirty="0" err="1" smtClean="0"/>
              <a:t>programmes</a:t>
            </a:r>
            <a:r>
              <a:rPr lang="en-US" sz="2000" dirty="0" smtClean="0"/>
              <a:t> and propaganda </a:t>
            </a:r>
          </a:p>
          <a:p>
            <a:r>
              <a:rPr lang="en-US" sz="2000" dirty="0" smtClean="0"/>
              <a:t>for Muslims living in/ near to German colonies </a:t>
            </a:r>
          </a:p>
          <a:p>
            <a:r>
              <a:rPr lang="en-US" sz="2000" dirty="0" smtClean="0"/>
              <a:t>in Africa</a:t>
            </a:r>
          </a:p>
          <a:p>
            <a:endParaRPr lang="en-US" sz="2000" dirty="0"/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Make Muslims similar (more like)  Europeans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36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Kaiser Wilhelm in Damascus</a:t>
            </a:r>
            <a:endParaRPr lang="en-US" dirty="0"/>
          </a:p>
        </p:txBody>
      </p:sp>
      <p:pic>
        <p:nvPicPr>
          <p:cNvPr id="4" name="Content Placeholder 3" descr="Screen Shot 2016-05-02 at 16.55.5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46" r="-8846"/>
          <a:stretch>
            <a:fillRect/>
          </a:stretch>
        </p:blipFill>
        <p:spPr>
          <a:xfrm>
            <a:off x="330200" y="160020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66986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Kaiser’s ‘</a:t>
            </a:r>
            <a:r>
              <a:rPr lang="en-US" dirty="0" err="1" smtClean="0"/>
              <a:t>Kranz</a:t>
            </a:r>
            <a:r>
              <a:rPr lang="en-US" dirty="0" smtClean="0"/>
              <a:t>’</a:t>
            </a:r>
            <a:endParaRPr lang="en-US" dirty="0"/>
          </a:p>
        </p:txBody>
      </p:sp>
      <p:pic>
        <p:nvPicPr>
          <p:cNvPr id="6" name="Content Placeholder 5" descr="Screen Shot 2016-05-02 at 17.03.5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839" r="-54839"/>
          <a:stretch>
            <a:fillRect/>
          </a:stretch>
        </p:blipFill>
        <p:spPr>
          <a:xfrm>
            <a:off x="-1883228" y="1563915"/>
            <a:ext cx="8229600" cy="4525963"/>
          </a:xfrm>
        </p:spPr>
      </p:pic>
      <p:sp>
        <p:nvSpPr>
          <p:cNvPr id="4" name="Rectangle 3"/>
          <p:cNvSpPr/>
          <p:nvPr/>
        </p:nvSpPr>
        <p:spPr>
          <a:xfrm>
            <a:off x="4408714" y="160522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‘This </a:t>
            </a:r>
            <a:r>
              <a:rPr lang="en-US" sz="2400" dirty="0"/>
              <a:t>crown was presented by His Majesty, the Emperor of Germany his presence Wilhelm the Second in memory of his pilgrimage to the tomb of his presence Salah el Din el </a:t>
            </a:r>
            <a:r>
              <a:rPr lang="en-US" sz="2400" dirty="0" err="1"/>
              <a:t>Ajubi</a:t>
            </a:r>
            <a:r>
              <a:rPr lang="en-US" sz="2400" dirty="0" smtClean="0"/>
              <a:t>.’ </a:t>
            </a:r>
          </a:p>
          <a:p>
            <a:endParaRPr lang="en-US" sz="2400" dirty="0" smtClean="0"/>
          </a:p>
          <a:p>
            <a:r>
              <a:rPr lang="en-US" sz="2400" dirty="0" smtClean="0"/>
              <a:t>Inscription in Arabic (Damascus, 1898)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As WWI approaches: a family of nations</a:t>
            </a:r>
            <a:endParaRPr lang="en-US" sz="3600" dirty="0"/>
          </a:p>
        </p:txBody>
      </p:sp>
      <p:pic>
        <p:nvPicPr>
          <p:cNvPr id="4" name="Content Placeholder 3" descr="3838125776_404ca08744_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6" b="60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617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Still afraid of Muslims </a:t>
            </a:r>
            <a:r>
              <a:rPr lang="is-IS" dirty="0" smtClean="0"/>
              <a:t>…</a:t>
            </a:r>
            <a:endParaRPr lang="en-US" dirty="0"/>
          </a:p>
        </p:txBody>
      </p:sp>
      <p:pic>
        <p:nvPicPr>
          <p:cNvPr id="6" name="Content Placeholder 5" descr="Screen Shot 2016-05-03 at 16.45.2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95" r="-77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7950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Half Moon Camp</a:t>
            </a:r>
            <a:endParaRPr lang="en-US" dirty="0"/>
          </a:p>
        </p:txBody>
      </p:sp>
      <p:pic>
        <p:nvPicPr>
          <p:cNvPr id="5" name="Content Placeholder 4" descr="Screen Shot 2016-05-03 at 15.39.1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41" r="-7841"/>
          <a:stretch>
            <a:fillRect/>
          </a:stretch>
        </p:blipFill>
        <p:spPr>
          <a:xfrm>
            <a:off x="457200" y="1618343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51355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4" y="166915"/>
            <a:ext cx="8763000" cy="14296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Propaganda and </a:t>
            </a:r>
            <a:br>
              <a:rPr lang="en-US" dirty="0" smtClean="0"/>
            </a:br>
            <a:r>
              <a:rPr lang="en-US" dirty="0" smtClean="0"/>
              <a:t>‘friendship with Mohammedans’</a:t>
            </a:r>
            <a:endParaRPr lang="en-US" dirty="0"/>
          </a:p>
        </p:txBody>
      </p:sp>
      <p:pic>
        <p:nvPicPr>
          <p:cNvPr id="4" name="Content Placeholder 3" descr="11700515_897019293678542_7887246561484814586_o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" b="1216"/>
          <a:stretch>
            <a:fillRect/>
          </a:stretch>
        </p:blipFill>
        <p:spPr>
          <a:xfrm>
            <a:off x="457200" y="1763486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83301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Lessons from history: </a:t>
            </a:r>
            <a:br>
              <a:rPr lang="en-US" dirty="0" smtClean="0"/>
            </a:br>
            <a:r>
              <a:rPr lang="en-US" dirty="0" smtClean="0"/>
              <a:t>the UK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5627"/>
            <a:ext cx="8229600" cy="4525963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 smtClean="0"/>
              <a:t>images of </a:t>
            </a:r>
            <a:r>
              <a:rPr lang="en-US" sz="8000" dirty="0"/>
              <a:t>faith </a:t>
            </a:r>
            <a:r>
              <a:rPr lang="en-US" sz="8000" dirty="0" smtClean="0"/>
              <a:t>communities reflect on the </a:t>
            </a:r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culture producing </a:t>
            </a:r>
            <a:r>
              <a:rPr lang="en-US" sz="8000" dirty="0" smtClean="0"/>
              <a:t>them;</a:t>
            </a:r>
          </a:p>
          <a:p>
            <a:r>
              <a:rPr lang="en-US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difference and similarity</a:t>
            </a:r>
            <a:r>
              <a:rPr lang="en-US" sz="8000" dirty="0"/>
              <a:t>: difference not always negative, similarity not always positive; a balance needed for an integrated society</a:t>
            </a:r>
          </a:p>
          <a:p>
            <a:r>
              <a:rPr lang="en-US" sz="8000" dirty="0" smtClean="0"/>
              <a:t>the old problem </a:t>
            </a:r>
            <a:r>
              <a:rPr lang="en-US" sz="8000" dirty="0" smtClean="0"/>
              <a:t>of the </a:t>
            </a:r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acceptable vs. the unacceptable </a:t>
            </a:r>
            <a:r>
              <a:rPr lang="en-US" sz="8000" dirty="0" smtClean="0"/>
              <a:t>Muslim;</a:t>
            </a:r>
          </a:p>
          <a:p>
            <a:r>
              <a:rPr lang="en-US" sz="8000" dirty="0" smtClean="0"/>
              <a:t>importance </a:t>
            </a:r>
            <a:r>
              <a:rPr lang="en-US" sz="8000" dirty="0" smtClean="0"/>
              <a:t>of </a:t>
            </a:r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academia, education and the arts</a:t>
            </a:r>
            <a:r>
              <a:rPr lang="en-US" sz="8000" dirty="0" smtClean="0"/>
              <a:t>: </a:t>
            </a:r>
            <a:r>
              <a:rPr lang="en-US" sz="8000" dirty="0" smtClean="0"/>
              <a:t>resisting </a:t>
            </a:r>
            <a:r>
              <a:rPr lang="en-US" sz="8000" dirty="0"/>
              <a:t>the pull </a:t>
            </a:r>
            <a:r>
              <a:rPr lang="en-US" sz="8000" dirty="0" smtClean="0"/>
              <a:t>towards </a:t>
            </a:r>
            <a:r>
              <a:rPr lang="en-US" sz="8000" dirty="0"/>
              <a:t>black and white </a:t>
            </a:r>
            <a:r>
              <a:rPr lang="en-US" sz="8000" dirty="0" smtClean="0"/>
              <a:t>thinking; but </a:t>
            </a:r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not invulnerable</a:t>
            </a:r>
            <a:r>
              <a:rPr lang="en-US" sz="8000" dirty="0" smtClean="0"/>
              <a:t>.</a:t>
            </a:r>
          </a:p>
          <a:p>
            <a:r>
              <a:rPr lang="en-US" sz="8000" dirty="0" smtClean="0"/>
              <a:t>Politics shapes agendas </a:t>
            </a:r>
            <a:r>
              <a:rPr lang="mr-IN" sz="8000" dirty="0" smtClean="0"/>
              <a:t>–</a:t>
            </a:r>
            <a:r>
              <a:rPr lang="en-US" sz="8000" dirty="0" smtClean="0"/>
              <a:t> literature and scholarship not immune.</a:t>
            </a:r>
          </a:p>
          <a:p>
            <a:r>
              <a:rPr lang="en-US" sz="8000" smtClean="0"/>
              <a:t>The importance </a:t>
            </a:r>
            <a:r>
              <a:rPr lang="en-US" sz="8000" dirty="0" smtClean="0"/>
              <a:t>of self</a:t>
            </a:r>
            <a:r>
              <a:rPr lang="en-US" sz="8000" dirty="0"/>
              <a:t>-critical </a:t>
            </a:r>
            <a:r>
              <a:rPr lang="en-US" sz="8000" dirty="0" smtClean="0"/>
              <a:t>re-evaluation when </a:t>
            </a:r>
            <a:r>
              <a:rPr lang="en-US" sz="8000" dirty="0"/>
              <a:t>forming our understanding of </a:t>
            </a:r>
            <a:r>
              <a:rPr lang="en-US" sz="8000"/>
              <a:t>other </a:t>
            </a:r>
            <a:r>
              <a:rPr lang="en-US" sz="8000" smtClean="0"/>
              <a:t>faiths and cultures.</a:t>
            </a:r>
            <a:endParaRPr lang="en-US" sz="8000" dirty="0" smtClean="0"/>
          </a:p>
          <a:p>
            <a:endParaRPr lang="en-US" sz="6400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8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1572</TotalTime>
  <Words>716</Words>
  <Application>Microsoft Macintosh PowerPoint</Application>
  <PresentationFormat>On-screen Show (4:3)</PresentationFormat>
  <Paragraphs>104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Avenir Book</vt:lpstr>
      <vt:lpstr>Avenir Next</vt:lpstr>
      <vt:lpstr>Corbel</vt:lpstr>
      <vt:lpstr>Mangal</vt:lpstr>
      <vt:lpstr>Arial</vt:lpstr>
      <vt:lpstr>Twilight</vt:lpstr>
      <vt:lpstr>Good Morning! Before we start …</vt:lpstr>
      <vt:lpstr>Europe’s “other” Faith?  </vt:lpstr>
      <vt:lpstr>Islam and Germany:  </vt:lpstr>
      <vt:lpstr>Islam and Merkel’s fortunes?</vt:lpstr>
      <vt:lpstr>P.E.G.I.D.A?</vt:lpstr>
      <vt:lpstr>It’s complicated …</vt:lpstr>
      <vt:lpstr>Islam as the “other” in Europe</vt:lpstr>
      <vt:lpstr>Germany and Enlightenment</vt:lpstr>
      <vt:lpstr>Islam and Similarity</vt:lpstr>
      <vt:lpstr>D.F Megerlin’s German Koran</vt:lpstr>
      <vt:lpstr>Goethe’s Islamic Poems</vt:lpstr>
      <vt:lpstr>Two chairs: The Hafis Monument</vt:lpstr>
      <vt:lpstr>Times change …</vt:lpstr>
      <vt:lpstr>Learning about Islam: I</vt:lpstr>
      <vt:lpstr>Learning about Islam II</vt:lpstr>
      <vt:lpstr>Kaiser Wilhelm in Damascus</vt:lpstr>
      <vt:lpstr>The Kaiser’s ‘Kranz’</vt:lpstr>
      <vt:lpstr>As WWI approaches: a family of nations</vt:lpstr>
      <vt:lpstr>Still afraid of Muslims …</vt:lpstr>
      <vt:lpstr>The Half Moon Camp</vt:lpstr>
      <vt:lpstr>Propaganda and  ‘friendship with Mohammedans’</vt:lpstr>
      <vt:lpstr>Lessons from history:  the UK today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Europe’s “other” Faith?  </dc:title>
  <dc:creator>James Hodkinson</dc:creator>
  <cp:lastModifiedBy>Hodkinson, James</cp:lastModifiedBy>
  <cp:revision>56</cp:revision>
  <dcterms:created xsi:type="dcterms:W3CDTF">2016-04-15T14:14:59Z</dcterms:created>
  <dcterms:modified xsi:type="dcterms:W3CDTF">2016-11-09T09:34:17Z</dcterms:modified>
</cp:coreProperties>
</file>