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8" r:id="rId3"/>
    <p:sldId id="277" r:id="rId4"/>
    <p:sldId id="269" r:id="rId5"/>
    <p:sldId id="270" r:id="rId6"/>
    <p:sldId id="271" r:id="rId7"/>
    <p:sldId id="273" r:id="rId8"/>
    <p:sldId id="275" r:id="rId9"/>
    <p:sldId id="276"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42717"/>
    <p:restoredTop sz="81456" autoAdjust="0"/>
  </p:normalViewPr>
  <p:slideViewPr>
    <p:cSldViewPr snapToGrid="0" snapToObjects="1">
      <p:cViewPr>
        <p:scale>
          <a:sx n="86" d="100"/>
          <a:sy n="86" d="100"/>
        </p:scale>
        <p:origin x="144" y="53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GB"/>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US"/>
          </a:p>
        </p:txBody>
      </p:sp>
      <p:sp>
        <p:nvSpPr>
          <p:cNvPr id="4" name="Date Placeholder 3"/>
          <p:cNvSpPr>
            <a:spLocks noGrp="1"/>
          </p:cNvSpPr>
          <p:nvPr>
            <p:ph type="dt" sz="half" idx="10"/>
          </p:nvPr>
        </p:nvSpPr>
        <p:spPr/>
        <p:txBody>
          <a:bodyPr/>
          <a:lstStyle/>
          <a:p>
            <a:fld id="{6BFECD78-3C8E-49F2-8FAB-59489D168ABB}" type="datetimeFigureOut">
              <a:rPr lang="en-US" smtClean="0"/>
              <a:t>11/10/2016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27020199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6BFECD78-3C8E-49F2-8FAB-59489D168ABB}" type="datetimeFigureOut">
              <a:rPr lang="en-US" smtClean="0"/>
              <a:t>11/10/2016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22759333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6BFECD78-3C8E-49F2-8FAB-59489D168ABB}" type="datetimeFigureOut">
              <a:rPr lang="en-US" smtClean="0"/>
              <a:t>11/10/2016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17989526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p:cNvSpPr>
            <a:spLocks noGrp="1"/>
          </p:cNvSpPr>
          <p:nvPr>
            <p:ph type="dt" sz="half" idx="10"/>
          </p:nvPr>
        </p:nvSpPr>
        <p:spPr/>
        <p:txBody>
          <a:bodyPr/>
          <a:lstStyle/>
          <a:p>
            <a:fld id="{6BFECD78-3C8E-49F2-8FAB-59489D168ABB}" type="datetimeFigureOut">
              <a:rPr lang="en-US" smtClean="0"/>
              <a:t>11/10/2016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10343016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p:cNvSpPr>
            <a:spLocks noGrp="1"/>
          </p:cNvSpPr>
          <p:nvPr>
            <p:ph type="dt" sz="half" idx="10"/>
          </p:nvPr>
        </p:nvSpPr>
        <p:spPr/>
        <p:txBody>
          <a:bodyPr/>
          <a:lstStyle/>
          <a:p>
            <a:fld id="{6BFECD78-3C8E-49F2-8FAB-59489D168ABB}" type="datetimeFigureOut">
              <a:rPr lang="en-US" smtClean="0"/>
              <a:t>11/10/2016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14179409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Date Placeholder 2"/>
          <p:cNvSpPr>
            <a:spLocks noGrp="1"/>
          </p:cNvSpPr>
          <p:nvPr>
            <p:ph type="dt" sz="half" idx="10"/>
          </p:nvPr>
        </p:nvSpPr>
        <p:spPr/>
        <p:txBody>
          <a:bodyPr/>
          <a:lstStyle/>
          <a:p>
            <a:fld id="{6BFECD78-3C8E-49F2-8FAB-59489D168ABB}" type="datetimeFigureOut">
              <a:rPr lang="en-US" smtClean="0"/>
              <a:t>11/10/2016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6560677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BFECD78-3C8E-49F2-8FAB-59489D168ABB}" type="datetimeFigureOut">
              <a:rPr lang="en-US" smtClean="0"/>
              <a:t>11/10/2016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12491287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6BFECD78-3C8E-49F2-8FAB-59489D168ABB}" type="datetimeFigureOut">
              <a:rPr lang="en-US" smtClean="0"/>
              <a:t>11/10/2016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27301161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Drag picture to placeholder or click icon to add</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6BFECD78-3C8E-49F2-8FAB-59489D168ABB}" type="datetimeFigureOut">
              <a:rPr lang="en-US" smtClean="0"/>
              <a:t>11/10/2016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5065745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6BFECD78-3C8E-49F2-8FAB-59489D168ABB}" type="datetimeFigureOut">
              <a:rPr lang="en-US" smtClean="0"/>
              <a:t>11/10/2016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29494982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6BFECD78-3C8E-49F2-8FAB-59489D168ABB}" type="datetimeFigureOut">
              <a:rPr lang="en-US" smtClean="0"/>
              <a:t>11/10/2016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FB56013-B943-42BA-886F-6F9D4EB85E9D}" type="slidenum">
              <a:rPr lang="en-US" smtClean="0"/>
              <a:t>‹#›</a:t>
            </a:fld>
            <a:endParaRPr lang="en-US"/>
          </a:p>
        </p:txBody>
      </p:sp>
    </p:spTree>
    <p:extLst>
      <p:ext uri="{BB962C8B-B14F-4D97-AF65-F5344CB8AC3E}">
        <p14:creationId xmlns:p14="http://schemas.microsoft.com/office/powerpoint/2010/main" val="14279412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BFECD78-3C8E-49F2-8FAB-59489D168ABB}" type="datetimeFigureOut">
              <a:rPr lang="en-US" smtClean="0"/>
              <a:t>11/10/2016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FB56013-B943-42BA-886F-6F9D4EB85E9D}" type="slidenum">
              <a:rPr lang="en-US" smtClean="0"/>
              <a:t>‹#›</a:t>
            </a:fld>
            <a:endParaRPr lang="en-US"/>
          </a:p>
        </p:txBody>
      </p:sp>
    </p:spTree>
    <p:extLst>
      <p:ext uri="{BB962C8B-B14F-4D97-AF65-F5344CB8AC3E}">
        <p14:creationId xmlns:p14="http://schemas.microsoft.com/office/powerpoint/2010/main" val="2557711237"/>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Layout" Target="../slideLayouts/slideLayout2.xml"/><Relationship Id="rId5" Type="http://schemas.openxmlformats.org/officeDocument/2006/relationships/image" Target="../media/image7.jpg"/><Relationship Id="rId4" Type="http://schemas.openxmlformats.org/officeDocument/2006/relationships/image" Target="../media/image6.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Hafis-Goethe-Denkmal_in_Weimar.jp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1545187" y="1932479"/>
            <a:ext cx="5779232" cy="4334424"/>
          </a:xfrm>
          <a:prstGeom prst="rect">
            <a:avLst/>
          </a:prstGeom>
        </p:spPr>
      </p:pic>
      <p:sp>
        <p:nvSpPr>
          <p:cNvPr id="5" name="TextBox 4"/>
          <p:cNvSpPr txBox="1"/>
          <p:nvPr/>
        </p:nvSpPr>
        <p:spPr>
          <a:xfrm>
            <a:off x="822476" y="411237"/>
            <a:ext cx="7293429" cy="1323439"/>
          </a:xfrm>
          <a:prstGeom prst="rect">
            <a:avLst/>
          </a:prstGeom>
          <a:noFill/>
        </p:spPr>
        <p:txBody>
          <a:bodyPr wrap="square" rtlCol="0">
            <a:spAutoFit/>
          </a:bodyPr>
          <a:lstStyle/>
          <a:p>
            <a:pPr algn="ctr"/>
            <a:r>
              <a:rPr lang="en-US" sz="4400" dirty="0">
                <a:solidFill>
                  <a:srgbClr val="D99694"/>
                </a:solidFill>
                <a:latin typeface="Avenir Next Regular"/>
                <a:cs typeface="Avenir Next Regular"/>
              </a:rPr>
              <a:t>Two Chairs </a:t>
            </a:r>
            <a:r>
              <a:rPr lang="en-US" sz="4400" dirty="0">
                <a:latin typeface="Avenir Next Regular"/>
                <a:cs typeface="Avenir Next Regular"/>
              </a:rPr>
              <a:t>Exchange </a:t>
            </a:r>
          </a:p>
          <a:p>
            <a:pPr algn="ctr"/>
            <a:r>
              <a:rPr lang="en-US" sz="3600" dirty="0">
                <a:latin typeface="Avenir Next Regular"/>
                <a:cs typeface="Avenir Next Regular"/>
              </a:rPr>
              <a:t>For AQA RS GCSE RS</a:t>
            </a:r>
          </a:p>
        </p:txBody>
      </p:sp>
    </p:spTree>
    <p:extLst>
      <p:ext uri="{BB962C8B-B14F-4D97-AF65-F5344CB8AC3E}">
        <p14:creationId xmlns:p14="http://schemas.microsoft.com/office/powerpoint/2010/main" val="4261211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GB" sz="3200" dirty="0">
                <a:latin typeface="Avenir Next" charset="0"/>
                <a:ea typeface="Avenir Next" charset="0"/>
                <a:cs typeface="Avenir Next" charset="0"/>
              </a:rPr>
              <a:t>Lesson 4: Conflict, Peace and Resolution</a:t>
            </a:r>
            <a:br>
              <a:rPr lang="en-GB" sz="3600" dirty="0"/>
            </a:br>
            <a:endParaRPr lang="en-GB" sz="3600"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87076" y="1600200"/>
            <a:ext cx="6769847" cy="4525963"/>
          </a:xfrm>
        </p:spPr>
      </p:pic>
    </p:spTree>
    <p:extLst>
      <p:ext uri="{BB962C8B-B14F-4D97-AF65-F5344CB8AC3E}">
        <p14:creationId xmlns:p14="http://schemas.microsoft.com/office/powerpoint/2010/main" val="10113386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venir Next" charset="0"/>
                <a:ea typeface="Avenir Next" charset="0"/>
                <a:cs typeface="Avenir Next" charset="0"/>
              </a:rPr>
              <a:t>Starter I: </a:t>
            </a:r>
            <a:r>
              <a:rPr lang="en-US" dirty="0">
                <a:solidFill>
                  <a:schemeClr val="accent2">
                    <a:lumMod val="60000"/>
                    <a:lumOff val="40000"/>
                  </a:schemeClr>
                </a:solidFill>
                <a:latin typeface="Avenir Next" charset="0"/>
                <a:ea typeface="Avenir Next" charset="0"/>
                <a:cs typeface="Avenir Next" charset="0"/>
              </a:rPr>
              <a:t>Two Chairs </a:t>
            </a:r>
            <a:r>
              <a:rPr lang="en-US" dirty="0">
                <a:latin typeface="Avenir Next" charset="0"/>
                <a:ea typeface="Avenir Next" charset="0"/>
                <a:cs typeface="Avenir Next" charset="0"/>
              </a:rPr>
              <a:t>Exchange</a:t>
            </a:r>
          </a:p>
        </p:txBody>
      </p:sp>
      <p:sp>
        <p:nvSpPr>
          <p:cNvPr id="3" name="Content Placeholder 2"/>
          <p:cNvSpPr>
            <a:spLocks noGrp="1"/>
          </p:cNvSpPr>
          <p:nvPr>
            <p:ph idx="1"/>
          </p:nvPr>
        </p:nvSpPr>
        <p:spPr/>
        <p:txBody>
          <a:bodyPr/>
          <a:lstStyle/>
          <a:p>
            <a:pPr marL="0" indent="0">
              <a:buNone/>
            </a:pPr>
            <a:r>
              <a:rPr lang="en-US" dirty="0">
                <a:latin typeface="Avenir Next" charset="0"/>
                <a:ea typeface="Avenir Next" charset="0"/>
                <a:cs typeface="Avenir Next" charset="0"/>
              </a:rPr>
              <a:t>Review </a:t>
            </a:r>
            <a:r>
              <a:rPr lang="en-US" dirty="0">
                <a:solidFill>
                  <a:srgbClr val="D99694"/>
                </a:solidFill>
                <a:latin typeface="Avenir Next" charset="0"/>
                <a:ea typeface="Avenir Next" charset="0"/>
                <a:cs typeface="Avenir Next" charset="0"/>
              </a:rPr>
              <a:t>mind-map on </a:t>
            </a:r>
            <a:r>
              <a:rPr lang="en-US" dirty="0">
                <a:latin typeface="Avenir Next" charset="0"/>
                <a:ea typeface="Avenir Next" charset="0"/>
                <a:cs typeface="Avenir Next" charset="0"/>
              </a:rPr>
              <a:t>the core ideas of the </a:t>
            </a:r>
            <a:r>
              <a:rPr lang="en-US" dirty="0">
                <a:solidFill>
                  <a:srgbClr val="D99694"/>
                </a:solidFill>
                <a:latin typeface="Avenir Next" charset="0"/>
                <a:ea typeface="Avenir Next" charset="0"/>
                <a:cs typeface="Avenir Next" charset="0"/>
              </a:rPr>
              <a:t>Two Chairs </a:t>
            </a:r>
            <a:r>
              <a:rPr lang="en-US" dirty="0">
                <a:latin typeface="Avenir Next" charset="0"/>
                <a:ea typeface="Avenir Next" charset="0"/>
                <a:cs typeface="Avenir Next" charset="0"/>
              </a:rPr>
              <a:t>exchange</a:t>
            </a:r>
          </a:p>
        </p:txBody>
      </p:sp>
      <p:pic>
        <p:nvPicPr>
          <p:cNvPr id="4" name="Picture 3" descr="conversation.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68281" y="3033273"/>
            <a:ext cx="4579268" cy="2594919"/>
          </a:xfrm>
          <a:prstGeom prst="rect">
            <a:avLst/>
          </a:prstGeom>
        </p:spPr>
      </p:pic>
    </p:spTree>
    <p:extLst>
      <p:ext uri="{BB962C8B-B14F-4D97-AF65-F5344CB8AC3E}">
        <p14:creationId xmlns:p14="http://schemas.microsoft.com/office/powerpoint/2010/main" val="14944913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3593" y="269220"/>
            <a:ext cx="8229600" cy="1143000"/>
          </a:xfrm>
        </p:spPr>
        <p:txBody>
          <a:bodyPr>
            <a:normAutofit/>
          </a:bodyPr>
          <a:lstStyle/>
          <a:p>
            <a:r>
              <a:rPr lang="en-US" dirty="0">
                <a:latin typeface="Avenir Next" charset="0"/>
                <a:ea typeface="Avenir Next" charset="0"/>
                <a:cs typeface="Avenir Next" charset="0"/>
              </a:rPr>
              <a:t>Today we’ll ask:</a:t>
            </a:r>
            <a:endParaRPr lang="en-GB" dirty="0">
              <a:solidFill>
                <a:srgbClr val="D99694"/>
              </a:solidFill>
              <a:latin typeface="Avenir Next" charset="0"/>
              <a:ea typeface="Avenir Next" charset="0"/>
              <a:cs typeface="Avenir Next" charset="0"/>
            </a:endParaRPr>
          </a:p>
        </p:txBody>
      </p:sp>
      <p:sp>
        <p:nvSpPr>
          <p:cNvPr id="3" name="Content Placeholder 2"/>
          <p:cNvSpPr>
            <a:spLocks noGrp="1"/>
          </p:cNvSpPr>
          <p:nvPr>
            <p:ph idx="1"/>
          </p:nvPr>
        </p:nvSpPr>
        <p:spPr>
          <a:xfrm>
            <a:off x="444674" y="1261998"/>
            <a:ext cx="8229600" cy="4525963"/>
          </a:xfrm>
        </p:spPr>
        <p:txBody>
          <a:bodyPr>
            <a:normAutofit lnSpcReduction="10000"/>
          </a:bodyPr>
          <a:lstStyle/>
          <a:p>
            <a:pPr marL="0" indent="0">
              <a:buNone/>
            </a:pPr>
            <a:r>
              <a:rPr lang="en-US" dirty="0"/>
              <a:t> </a:t>
            </a:r>
          </a:p>
          <a:p>
            <a:pPr lvl="0"/>
            <a:r>
              <a:rPr lang="en-US" dirty="0">
                <a:latin typeface="Avenir Next" charset="0"/>
                <a:ea typeface="Avenir Next" charset="0"/>
                <a:cs typeface="Avenir Next" charset="0"/>
              </a:rPr>
              <a:t>Does Christianity view Islam view as </a:t>
            </a:r>
            <a:r>
              <a:rPr lang="en-US" dirty="0">
                <a:solidFill>
                  <a:schemeClr val="accent2">
                    <a:lumMod val="60000"/>
                    <a:lumOff val="40000"/>
                  </a:schemeClr>
                </a:solidFill>
                <a:latin typeface="Avenir Next" charset="0"/>
                <a:ea typeface="Avenir Next" charset="0"/>
                <a:cs typeface="Avenir Next" charset="0"/>
              </a:rPr>
              <a:t>barbaric </a:t>
            </a:r>
            <a:r>
              <a:rPr lang="en-US" dirty="0">
                <a:latin typeface="Avenir Next" charset="0"/>
                <a:ea typeface="Avenir Next" charset="0"/>
                <a:cs typeface="Avenir Next" charset="0"/>
              </a:rPr>
              <a:t>or </a:t>
            </a:r>
            <a:r>
              <a:rPr lang="en-US" dirty="0">
                <a:solidFill>
                  <a:schemeClr val="accent2">
                    <a:lumMod val="60000"/>
                    <a:lumOff val="40000"/>
                  </a:schemeClr>
                </a:solidFill>
                <a:latin typeface="Avenir Next" charset="0"/>
                <a:ea typeface="Avenir Next" charset="0"/>
                <a:cs typeface="Avenir Next" charset="0"/>
              </a:rPr>
              <a:t>peaceful</a:t>
            </a:r>
            <a:r>
              <a:rPr lang="en-US" dirty="0">
                <a:latin typeface="Avenir Next" charset="0"/>
                <a:ea typeface="Avenir Next" charset="0"/>
                <a:cs typeface="Avenir Next" charset="0"/>
              </a:rPr>
              <a:t>?</a:t>
            </a:r>
          </a:p>
          <a:p>
            <a:pPr lvl="0"/>
            <a:r>
              <a:rPr lang="en-US" dirty="0">
                <a:latin typeface="Avenir Next" charset="0"/>
                <a:ea typeface="Avenir Next" charset="0"/>
                <a:cs typeface="Avenir Next" charset="0"/>
              </a:rPr>
              <a:t>Does Islam view Christianity as </a:t>
            </a:r>
            <a:r>
              <a:rPr lang="en-US" dirty="0">
                <a:solidFill>
                  <a:schemeClr val="accent2">
                    <a:lumMod val="60000"/>
                    <a:lumOff val="40000"/>
                  </a:schemeClr>
                </a:solidFill>
                <a:latin typeface="Avenir Next" charset="0"/>
                <a:ea typeface="Avenir Next" charset="0"/>
                <a:cs typeface="Avenir Next" charset="0"/>
              </a:rPr>
              <a:t>barbaric</a:t>
            </a:r>
            <a:r>
              <a:rPr lang="en-US" dirty="0">
                <a:latin typeface="Avenir Next" charset="0"/>
                <a:ea typeface="Avenir Next" charset="0"/>
                <a:cs typeface="Avenir Next" charset="0"/>
              </a:rPr>
              <a:t> or </a:t>
            </a:r>
            <a:r>
              <a:rPr lang="en-US" dirty="0">
                <a:solidFill>
                  <a:schemeClr val="accent2">
                    <a:lumMod val="60000"/>
                    <a:lumOff val="40000"/>
                  </a:schemeClr>
                </a:solidFill>
                <a:latin typeface="Avenir Next" charset="0"/>
                <a:ea typeface="Avenir Next" charset="0"/>
                <a:cs typeface="Avenir Next" charset="0"/>
              </a:rPr>
              <a:t>peaceful</a:t>
            </a:r>
            <a:r>
              <a:rPr lang="en-US" dirty="0">
                <a:latin typeface="Avenir Next" charset="0"/>
                <a:ea typeface="Avenir Next" charset="0"/>
                <a:cs typeface="Avenir Next" charset="0"/>
              </a:rPr>
              <a:t>?</a:t>
            </a:r>
          </a:p>
          <a:p>
            <a:pPr lvl="0"/>
            <a:r>
              <a:rPr lang="en-US" dirty="0">
                <a:latin typeface="Avenir Next" charset="0"/>
                <a:ea typeface="Avenir Next" charset="0"/>
                <a:cs typeface="Avenir Next" charset="0"/>
              </a:rPr>
              <a:t>What teachings do both faiths offer on violence, war and peace?</a:t>
            </a:r>
          </a:p>
          <a:p>
            <a:pPr lvl="0"/>
            <a:r>
              <a:rPr lang="en-US" dirty="0">
                <a:latin typeface="Avenir Next" charset="0"/>
                <a:ea typeface="Avenir Next" charset="0"/>
                <a:cs typeface="Avenir Next" charset="0"/>
              </a:rPr>
              <a:t>How can </a:t>
            </a:r>
            <a:r>
              <a:rPr lang="en-US" dirty="0">
                <a:solidFill>
                  <a:schemeClr val="accent2">
                    <a:lumMod val="60000"/>
                    <a:lumOff val="40000"/>
                  </a:schemeClr>
                </a:solidFill>
                <a:latin typeface="Avenir Next" charset="0"/>
                <a:ea typeface="Avenir Next" charset="0"/>
                <a:cs typeface="Avenir Next" charset="0"/>
              </a:rPr>
              <a:t>Two Chairs </a:t>
            </a:r>
            <a:r>
              <a:rPr lang="en-US" dirty="0">
                <a:latin typeface="Avenir Next" charset="0"/>
                <a:ea typeface="Avenir Next" charset="0"/>
                <a:cs typeface="Avenir Next" charset="0"/>
              </a:rPr>
              <a:t>thinking help us discuss these issues?</a:t>
            </a:r>
          </a:p>
        </p:txBody>
      </p:sp>
    </p:spTree>
    <p:extLst>
      <p:ext uri="{BB962C8B-B14F-4D97-AF65-F5344CB8AC3E}">
        <p14:creationId xmlns:p14="http://schemas.microsoft.com/office/powerpoint/2010/main" val="17144460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8396"/>
            <a:ext cx="8229600" cy="1143000"/>
          </a:xfrm>
        </p:spPr>
        <p:txBody>
          <a:bodyPr>
            <a:normAutofit fontScale="90000"/>
          </a:bodyPr>
          <a:lstStyle/>
          <a:p>
            <a:r>
              <a:rPr lang="en-GB" dirty="0">
                <a:solidFill>
                  <a:srgbClr val="D99694"/>
                </a:solidFill>
                <a:latin typeface="Avenir Next Regular"/>
                <a:cs typeface="Avenir Next Regular"/>
              </a:rPr>
              <a:t>Starter II: </a:t>
            </a:r>
            <a:r>
              <a:rPr lang="en-GB" dirty="0">
                <a:latin typeface="Avenir Next Regular"/>
                <a:cs typeface="Avenir Next Regular"/>
              </a:rPr>
              <a:t>Responding to Images</a:t>
            </a:r>
          </a:p>
        </p:txBody>
      </p:sp>
      <p:sp>
        <p:nvSpPr>
          <p:cNvPr id="3" name="Content Placeholder 2"/>
          <p:cNvSpPr>
            <a:spLocks noGrp="1"/>
          </p:cNvSpPr>
          <p:nvPr>
            <p:ph idx="1"/>
          </p:nvPr>
        </p:nvSpPr>
        <p:spPr/>
        <p:txBody>
          <a:bodyPr>
            <a:normAutofit/>
          </a:bodyPr>
          <a:lstStyle/>
          <a:p>
            <a:pPr marL="0" indent="0">
              <a:buNone/>
            </a:pPr>
            <a:r>
              <a:rPr lang="en-US" dirty="0">
                <a:latin typeface="Avenir Next Regular"/>
                <a:cs typeface="Avenir Next Regular"/>
              </a:rPr>
              <a:t> </a:t>
            </a:r>
            <a:endParaRPr lang="en-GB"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1747" y="1969532"/>
            <a:ext cx="2840594" cy="2130446"/>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52897" y="1951400"/>
            <a:ext cx="3292158" cy="2148578"/>
          </a:xfrm>
          <a:prstGeom prst="rect">
            <a:avLst/>
          </a:prstGeom>
        </p:spPr>
      </p:pic>
      <p:sp>
        <p:nvSpPr>
          <p:cNvPr id="7" name="TextBox 6"/>
          <p:cNvSpPr txBox="1"/>
          <p:nvPr/>
        </p:nvSpPr>
        <p:spPr>
          <a:xfrm>
            <a:off x="129481" y="964911"/>
            <a:ext cx="9014519" cy="800219"/>
          </a:xfrm>
          <a:prstGeom prst="rect">
            <a:avLst/>
          </a:prstGeom>
          <a:noFill/>
        </p:spPr>
        <p:txBody>
          <a:bodyPr wrap="none" rtlCol="0">
            <a:spAutoFit/>
          </a:bodyPr>
          <a:lstStyle/>
          <a:p>
            <a:r>
              <a:rPr lang="en-US" sz="2800" dirty="0">
                <a:latin typeface="Avenir Next" charset="0"/>
                <a:ea typeface="Avenir Next" charset="0"/>
                <a:cs typeface="Avenir Next" charset="0"/>
              </a:rPr>
              <a:t>Mutual brutality. </a:t>
            </a:r>
          </a:p>
          <a:p>
            <a:r>
              <a:rPr lang="en-GB" dirty="0">
                <a:latin typeface="Avenir Next" charset="0"/>
                <a:ea typeface="Avenir Next" charset="0"/>
                <a:cs typeface="Avenir Next" charset="0"/>
              </a:rPr>
              <a:t>Left: </a:t>
            </a:r>
            <a:r>
              <a:rPr lang="en-US" dirty="0">
                <a:latin typeface="Avenir Next" charset="0"/>
                <a:ea typeface="Avenir Next" charset="0"/>
                <a:cs typeface="Avenir Next" charset="0"/>
              </a:rPr>
              <a:t>the Bosnian War (1990s).                     Right: the Syrian Civil Year (2011 to date</a:t>
            </a:r>
            <a:r>
              <a:rPr lang="mr-IN" dirty="0">
                <a:latin typeface="Avenir Next" charset="0"/>
                <a:ea typeface="Avenir Next" charset="0"/>
                <a:cs typeface="Avenir Next" charset="0"/>
              </a:rPr>
              <a:t>…</a:t>
            </a:r>
            <a:r>
              <a:rPr lang="en-GB" dirty="0">
                <a:latin typeface="Avenir Next" charset="0"/>
                <a:ea typeface="Avenir Next" charset="0"/>
                <a:cs typeface="Avenir Next" charset="0"/>
              </a:rPr>
              <a:t>)</a:t>
            </a:r>
            <a:endParaRPr lang="en-US" dirty="0">
              <a:latin typeface="Avenir Next" charset="0"/>
              <a:ea typeface="Avenir Next" charset="0"/>
              <a:cs typeface="Avenir Next" charset="0"/>
            </a:endParaRPr>
          </a:p>
        </p:txBody>
      </p:sp>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6169" y="4290529"/>
            <a:ext cx="2911749" cy="2204966"/>
          </a:xfrm>
          <a:prstGeom prst="rect">
            <a:avLst/>
          </a:prstGeom>
        </p:spPr>
      </p:pic>
      <p:pic>
        <p:nvPicPr>
          <p:cNvPr id="9" name="Picture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052897" y="4333086"/>
            <a:ext cx="3459854" cy="2162409"/>
          </a:xfrm>
          <a:prstGeom prst="rect">
            <a:avLst/>
          </a:prstGeom>
        </p:spPr>
      </p:pic>
    </p:spTree>
    <p:extLst>
      <p:ext uri="{BB962C8B-B14F-4D97-AF65-F5344CB8AC3E}">
        <p14:creationId xmlns:p14="http://schemas.microsoft.com/office/powerpoint/2010/main" val="14598110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solidFill>
                  <a:srgbClr val="D99694"/>
                </a:solidFill>
                <a:latin typeface="Avenir Next" charset="0"/>
                <a:ea typeface="Avenir Next" charset="0"/>
                <a:cs typeface="Avenir Next" charset="0"/>
              </a:rPr>
              <a:t>Research I: </a:t>
            </a:r>
            <a:r>
              <a:rPr lang="en-US" dirty="0">
                <a:latin typeface="Avenir Next" charset="0"/>
                <a:ea typeface="Avenir Next" charset="0"/>
                <a:cs typeface="Avenir Next" charset="0"/>
              </a:rPr>
              <a:t>Comparing scripture</a:t>
            </a:r>
            <a:br>
              <a:rPr lang="en-US" dirty="0">
                <a:solidFill>
                  <a:srgbClr val="D99694"/>
                </a:solidFill>
              </a:rPr>
            </a:br>
            <a:endParaRPr lang="en-GB" dirty="0">
              <a:solidFill>
                <a:srgbClr val="D99694"/>
              </a:solidFill>
            </a:endParaRPr>
          </a:p>
        </p:txBody>
      </p:sp>
      <p:sp>
        <p:nvSpPr>
          <p:cNvPr id="3" name="Content Placeholder 2"/>
          <p:cNvSpPr>
            <a:spLocks noGrp="1"/>
          </p:cNvSpPr>
          <p:nvPr>
            <p:ph idx="1"/>
          </p:nvPr>
        </p:nvSpPr>
        <p:spPr>
          <a:xfrm>
            <a:off x="306011" y="1263611"/>
            <a:ext cx="8644819" cy="4525963"/>
          </a:xfrm>
        </p:spPr>
        <p:txBody>
          <a:bodyPr vert="horz" lIns="91440" tIns="45720" rIns="91440" bIns="45720" rtlCol="0" anchor="t">
            <a:normAutofit/>
          </a:bodyPr>
          <a:lstStyle/>
          <a:p>
            <a:pPr marL="0" indent="0">
              <a:buNone/>
            </a:pPr>
            <a:r>
              <a:rPr lang="EN-US" dirty="0"/>
              <a:t> </a:t>
            </a:r>
            <a:r>
              <a:rPr lang="EN-US" dirty="0">
                <a:latin typeface="Avenir Next" charset="0"/>
                <a:ea typeface="Avenir Next" charset="0"/>
                <a:cs typeface="Avenir Next" charset="0"/>
              </a:rPr>
              <a:t>Christian teachings on violence and pacifism</a:t>
            </a:r>
          </a:p>
          <a:p>
            <a:r>
              <a:rPr lang="EN-US" dirty="0">
                <a:latin typeface="Avenir Next" charset="0"/>
                <a:ea typeface="Avenir Next" charset="0"/>
                <a:cs typeface="Avenir Next" charset="0"/>
              </a:rPr>
              <a:t>Jesus' teachings on pacifism</a:t>
            </a:r>
          </a:p>
          <a:p>
            <a:r>
              <a:rPr lang="EN-GB" dirty="0">
                <a:latin typeface="Avenir Next" charset="0"/>
                <a:ea typeface="Avenir Next" charset="0"/>
                <a:cs typeface="Avenir Next" charset="0"/>
              </a:rPr>
              <a:t>Just war theory? (see worksheet)</a:t>
            </a:r>
            <a:endParaRPr lang="en-GB" dirty="0">
              <a:latin typeface="Avenir Next" charset="0"/>
              <a:ea typeface="Avenir Next" charset="0"/>
              <a:cs typeface="Avenir Next" charset="0"/>
            </a:endParaRPr>
          </a:p>
          <a:p>
            <a:pPr marL="0" indent="0">
              <a:buNone/>
            </a:pPr>
            <a:endParaRPr lang="en-GB" dirty="0">
              <a:latin typeface="Avenir Next" charset="0"/>
              <a:ea typeface="Avenir Next" charset="0"/>
              <a:cs typeface="Avenir Next" charset="0"/>
            </a:endParaRPr>
          </a:p>
          <a:p>
            <a:pPr marL="0" indent="0">
              <a:buNone/>
            </a:pPr>
            <a:r>
              <a:rPr lang="EN-GB" dirty="0">
                <a:latin typeface="Avenir Next" charset="0"/>
                <a:ea typeface="Avenir Next" charset="0"/>
                <a:cs typeface="Avenir Next" charset="0"/>
              </a:rPr>
              <a:t>Muslim teachings on war</a:t>
            </a:r>
            <a:endParaRPr lang="en-GB" dirty="0">
              <a:latin typeface="Avenir Next" charset="0"/>
              <a:ea typeface="Avenir Next" charset="0"/>
              <a:cs typeface="Avenir Next" charset="0"/>
            </a:endParaRPr>
          </a:p>
          <a:p>
            <a:r>
              <a:rPr lang="EN-GB" dirty="0">
                <a:latin typeface="Avenir Next" charset="0"/>
                <a:ea typeface="Avenir Next" charset="0"/>
                <a:cs typeface="Avenir Next" charset="0"/>
              </a:rPr>
              <a:t>Quran and Hadith passages </a:t>
            </a:r>
            <a:endParaRPr lang="en-GB" dirty="0">
              <a:latin typeface="Avenir Next" charset="0"/>
              <a:ea typeface="Avenir Next" charset="0"/>
              <a:cs typeface="Avenir Next" charset="0"/>
            </a:endParaRPr>
          </a:p>
          <a:p>
            <a:r>
              <a:rPr lang="EN-GB" dirty="0">
                <a:latin typeface="Avenir Next" charset="0"/>
                <a:ea typeface="Avenir Next" charset="0"/>
                <a:cs typeface="Avenir Next" charset="0"/>
              </a:rPr>
              <a:t>Principles of </a:t>
            </a:r>
            <a:r>
              <a:rPr lang="EN-GB" i="1" dirty="0">
                <a:latin typeface="Avenir Next" charset="0"/>
                <a:ea typeface="Avenir Next" charset="0"/>
                <a:cs typeface="Avenir Next" charset="0"/>
              </a:rPr>
              <a:t>jihad </a:t>
            </a:r>
            <a:r>
              <a:rPr lang="EN-GB" dirty="0">
                <a:latin typeface="Avenir Next" charset="0"/>
                <a:ea typeface="Avenir Next" charset="0"/>
                <a:cs typeface="Avenir Next" charset="0"/>
              </a:rPr>
              <a:t>(see worksheet)</a:t>
            </a:r>
          </a:p>
          <a:p>
            <a:pPr marL="0" indent="0">
              <a:buNone/>
            </a:pPr>
            <a:endParaRPr lang="EN-GB" dirty="0">
              <a:latin typeface="Avenir Next" charset="0"/>
              <a:ea typeface="Avenir Next" charset="0"/>
              <a:cs typeface="Avenir Next" charset="0"/>
            </a:endParaRPr>
          </a:p>
        </p:txBody>
      </p:sp>
    </p:spTree>
    <p:extLst>
      <p:ext uri="{BB962C8B-B14F-4D97-AF65-F5344CB8AC3E}">
        <p14:creationId xmlns:p14="http://schemas.microsoft.com/office/powerpoint/2010/main" val="27851806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1895"/>
            <a:ext cx="8229600" cy="1143000"/>
          </a:xfrm>
        </p:spPr>
        <p:txBody>
          <a:bodyPr/>
          <a:lstStyle/>
          <a:p>
            <a:r>
              <a:rPr lang="en-GB" dirty="0">
                <a:solidFill>
                  <a:srgbClr val="D99694"/>
                </a:solidFill>
                <a:latin typeface="Avenir Next" charset="0"/>
                <a:ea typeface="Avenir Next" charset="0"/>
                <a:cs typeface="Avenir Next" charset="0"/>
              </a:rPr>
              <a:t>Class Discussion</a:t>
            </a:r>
          </a:p>
        </p:txBody>
      </p:sp>
      <p:sp>
        <p:nvSpPr>
          <p:cNvPr id="3" name="Content Placeholder 2"/>
          <p:cNvSpPr>
            <a:spLocks noGrp="1"/>
          </p:cNvSpPr>
          <p:nvPr>
            <p:ph idx="1"/>
          </p:nvPr>
        </p:nvSpPr>
        <p:spPr>
          <a:xfrm>
            <a:off x="229507" y="1178062"/>
            <a:ext cx="8797825" cy="5492519"/>
          </a:xfrm>
        </p:spPr>
        <p:txBody>
          <a:bodyPr>
            <a:normAutofit/>
          </a:bodyPr>
          <a:lstStyle/>
          <a:p>
            <a:r>
              <a:rPr lang="en-GB" dirty="0">
                <a:latin typeface="Avenir Next" charset="0"/>
                <a:ea typeface="Avenir Next" charset="0"/>
                <a:cs typeface="Avenir Next" charset="0"/>
              </a:rPr>
              <a:t>What would a Muslim say about Jesus’s teachings on violence, pacifism and justice? </a:t>
            </a:r>
          </a:p>
          <a:p>
            <a:endParaRPr lang="en-GB" dirty="0">
              <a:latin typeface="Avenir Next" charset="0"/>
              <a:ea typeface="Avenir Next" charset="0"/>
              <a:cs typeface="Avenir Next" charset="0"/>
            </a:endParaRPr>
          </a:p>
          <a:p>
            <a:r>
              <a:rPr lang="en-GB" dirty="0">
                <a:latin typeface="Avenir Next" charset="0"/>
                <a:ea typeface="Avenir Next" charset="0"/>
                <a:cs typeface="Avenir Next" charset="0"/>
              </a:rPr>
              <a:t>What would a Christian say about Muhammad’s teachings on violence, pacifism and justice?</a:t>
            </a:r>
          </a:p>
          <a:p>
            <a:endParaRPr lang="en-GB" dirty="0">
              <a:latin typeface="Avenir Next" charset="0"/>
              <a:ea typeface="Avenir Next" charset="0"/>
              <a:cs typeface="Avenir Next" charset="0"/>
            </a:endParaRPr>
          </a:p>
          <a:p>
            <a:r>
              <a:rPr lang="en-GB" dirty="0">
                <a:latin typeface="Avenir Next" charset="0"/>
                <a:ea typeface="Avenir Next" charset="0"/>
                <a:cs typeface="Avenir Next" charset="0"/>
              </a:rPr>
              <a:t>Are there more points of </a:t>
            </a:r>
            <a:r>
              <a:rPr lang="en-GB" dirty="0">
                <a:solidFill>
                  <a:schemeClr val="accent2">
                    <a:lumMod val="60000"/>
                    <a:lumOff val="40000"/>
                  </a:schemeClr>
                </a:solidFill>
                <a:latin typeface="Avenir Next" charset="0"/>
                <a:ea typeface="Avenir Next" charset="0"/>
                <a:cs typeface="Avenir Next" charset="0"/>
              </a:rPr>
              <a:t>similarity</a:t>
            </a:r>
            <a:r>
              <a:rPr lang="en-GB" dirty="0">
                <a:latin typeface="Avenir Next" charset="0"/>
                <a:ea typeface="Avenir Next" charset="0"/>
                <a:cs typeface="Avenir Next" charset="0"/>
              </a:rPr>
              <a:t> or </a:t>
            </a:r>
            <a:r>
              <a:rPr lang="en-GB" dirty="0">
                <a:solidFill>
                  <a:schemeClr val="accent2">
                    <a:lumMod val="60000"/>
                    <a:lumOff val="40000"/>
                  </a:schemeClr>
                </a:solidFill>
                <a:latin typeface="Avenir Next" charset="0"/>
                <a:ea typeface="Avenir Next" charset="0"/>
                <a:cs typeface="Avenir Next" charset="0"/>
              </a:rPr>
              <a:t>difference</a:t>
            </a:r>
            <a:r>
              <a:rPr lang="en-GB" dirty="0">
                <a:latin typeface="Avenir Next" charset="0"/>
                <a:ea typeface="Avenir Next" charset="0"/>
                <a:cs typeface="Avenir Next" charset="0"/>
              </a:rPr>
              <a:t> between the religion’s teachings on justice?</a:t>
            </a:r>
          </a:p>
          <a:p>
            <a:endParaRPr lang="en-GB" dirty="0">
              <a:latin typeface="Avenir Next Regular"/>
              <a:cs typeface="Avenir Next Regular"/>
            </a:endParaRPr>
          </a:p>
          <a:p>
            <a:endParaRPr lang="en-GB" dirty="0"/>
          </a:p>
        </p:txBody>
      </p:sp>
    </p:spTree>
    <p:extLst>
      <p:ext uri="{BB962C8B-B14F-4D97-AF65-F5344CB8AC3E}">
        <p14:creationId xmlns:p14="http://schemas.microsoft.com/office/powerpoint/2010/main" val="29532374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atin typeface="Avenir Next" charset="0"/>
                <a:ea typeface="Avenir Next" charset="0"/>
                <a:cs typeface="Avenir Next" charset="0"/>
              </a:rPr>
              <a:t>Pair work: Two </a:t>
            </a:r>
            <a:r>
              <a:rPr lang="EN-US" dirty="0">
                <a:solidFill>
                  <a:srgbClr val="D99694"/>
                </a:solidFill>
                <a:latin typeface="Avenir Next" charset="0"/>
                <a:ea typeface="Avenir Next" charset="0"/>
                <a:cs typeface="Avenir Next" charset="0"/>
              </a:rPr>
              <a:t>Chairs…</a:t>
            </a:r>
          </a:p>
        </p:txBody>
      </p:sp>
      <p:sp>
        <p:nvSpPr>
          <p:cNvPr id="3" name="Content Placeholder 2"/>
          <p:cNvSpPr>
            <a:spLocks noGrp="1"/>
          </p:cNvSpPr>
          <p:nvPr>
            <p:ph idx="1"/>
          </p:nvPr>
        </p:nvSpPr>
        <p:spPr>
          <a:xfrm>
            <a:off x="457200" y="1304144"/>
            <a:ext cx="8229600" cy="5081666"/>
          </a:xfrm>
        </p:spPr>
        <p:txBody>
          <a:bodyPr vert="horz" lIns="91440" tIns="45720" rIns="91440" bIns="45720" rtlCol="0" anchor="t">
            <a:normAutofit/>
          </a:bodyPr>
          <a:lstStyle/>
          <a:p>
            <a:pPr marL="0" indent="0">
              <a:buNone/>
            </a:pPr>
            <a:r>
              <a:rPr lang="EN-GB" sz="2800" dirty="0">
                <a:latin typeface="Avenir Next" charset="0"/>
                <a:ea typeface="Avenir Next" charset="0"/>
                <a:cs typeface="Avenir Next" charset="0"/>
              </a:rPr>
              <a:t>Proposition: ‘The goal of life is to seek peace and do good.’ How true of this of both religions?</a:t>
            </a:r>
            <a:endParaRPr lang="en-GB" sz="2800" dirty="0">
              <a:latin typeface="Avenir Next" charset="0"/>
              <a:ea typeface="Avenir Next" charset="0"/>
              <a:cs typeface="Avenir Next" charset="0"/>
            </a:endParaRPr>
          </a:p>
          <a:p>
            <a:pPr marL="0" indent="0">
              <a:buNone/>
            </a:pPr>
            <a:endParaRPr lang="en-US" sz="2800" dirty="0">
              <a:latin typeface="Avenir Next" charset="0"/>
              <a:ea typeface="Avenir Next" charset="0"/>
              <a:cs typeface="Avenir Next" charset="0"/>
            </a:endParaRPr>
          </a:p>
          <a:p>
            <a:pPr marL="0" indent="0">
              <a:buNone/>
            </a:pPr>
            <a:r>
              <a:rPr lang="EN-GB" sz="2800" dirty="0">
                <a:solidFill>
                  <a:srgbClr val="D99694"/>
                </a:solidFill>
                <a:latin typeface="Avenir Next" charset="0"/>
                <a:ea typeface="Avenir Next" charset="0"/>
                <a:cs typeface="Avenir Next" charset="0"/>
              </a:rPr>
              <a:t>In pairs, </a:t>
            </a:r>
            <a:r>
              <a:rPr lang="EN-GB" sz="2800" dirty="0">
                <a:solidFill>
                  <a:srgbClr val="FFFFFF"/>
                </a:solidFill>
                <a:latin typeface="Avenir Next" charset="0"/>
                <a:ea typeface="Avenir Next" charset="0"/>
                <a:cs typeface="Avenir Next" charset="0"/>
              </a:rPr>
              <a:t>use</a:t>
            </a:r>
            <a:r>
              <a:rPr lang="EN-GB" sz="2800" dirty="0">
                <a:solidFill>
                  <a:srgbClr val="D99694"/>
                </a:solidFill>
                <a:latin typeface="Avenir Next" charset="0"/>
                <a:ea typeface="Avenir Next" charset="0"/>
                <a:cs typeface="Avenir Next" charset="0"/>
              </a:rPr>
              <a:t> </a:t>
            </a:r>
            <a:r>
              <a:rPr lang="EN-GB" sz="2800" dirty="0">
                <a:latin typeface="Avenir Next" charset="0"/>
                <a:ea typeface="Avenir Next" charset="0"/>
                <a:cs typeface="Avenir Next" charset="0"/>
              </a:rPr>
              <a:t>the </a:t>
            </a:r>
            <a:r>
              <a:rPr lang="EN-GB" sz="2800" dirty="0">
                <a:solidFill>
                  <a:srgbClr val="D99694"/>
                </a:solidFill>
                <a:latin typeface="Avenir Next" charset="0"/>
                <a:ea typeface="Avenir Next" charset="0"/>
                <a:cs typeface="Avenir Next" charset="0"/>
              </a:rPr>
              <a:t>core principles </a:t>
            </a:r>
            <a:r>
              <a:rPr lang="EN-GB" sz="2800" dirty="0">
                <a:latin typeface="Avenir Next" charset="0"/>
                <a:ea typeface="Avenir Next" charset="0"/>
                <a:cs typeface="Avenir Next" charset="0"/>
              </a:rPr>
              <a:t>of the </a:t>
            </a:r>
            <a:r>
              <a:rPr lang="EN-GB" sz="2800" dirty="0">
                <a:solidFill>
                  <a:srgbClr val="D99694"/>
                </a:solidFill>
                <a:latin typeface="Avenir Next" charset="0"/>
                <a:ea typeface="Avenir Next" charset="0"/>
                <a:cs typeface="Avenir Next" charset="0"/>
              </a:rPr>
              <a:t>Two Chairs </a:t>
            </a:r>
            <a:r>
              <a:rPr lang="EN-GB" sz="2800" dirty="0">
                <a:solidFill>
                  <a:schemeClr val="accent2">
                    <a:lumMod val="60000"/>
                    <a:lumOff val="40000"/>
                  </a:schemeClr>
                </a:solidFill>
                <a:latin typeface="Avenir Next" charset="0"/>
                <a:ea typeface="Avenir Next" charset="0"/>
                <a:cs typeface="Avenir Next" charset="0"/>
              </a:rPr>
              <a:t>Exchange</a:t>
            </a:r>
            <a:r>
              <a:rPr lang="EN-GB" sz="2800" dirty="0">
                <a:solidFill>
                  <a:srgbClr val="FFFFFF"/>
                </a:solidFill>
                <a:latin typeface="Avenir Next" charset="0"/>
                <a:ea typeface="Avenir Next" charset="0"/>
                <a:cs typeface="Avenir Next" charset="0"/>
              </a:rPr>
              <a:t>  to answer the question above. Ask how true the statement is of both faiths, and try to reach a differentiated viewpoint about each.</a:t>
            </a:r>
            <a:endParaRPr lang="EN-GB" sz="2800" dirty="0">
              <a:latin typeface="Avenir Next" charset="0"/>
              <a:ea typeface="Avenir Next" charset="0"/>
              <a:cs typeface="Avenir Next" charset="0"/>
            </a:endParaRPr>
          </a:p>
          <a:p>
            <a:pPr marL="0" indent="0">
              <a:buNone/>
            </a:pPr>
            <a:endParaRPr lang="en-GB" sz="2800" dirty="0">
              <a:solidFill>
                <a:srgbClr val="D99694"/>
              </a:solidFill>
              <a:latin typeface="Avenir Next" charset="0"/>
              <a:ea typeface="Avenir Next" charset="0"/>
              <a:cs typeface="Avenir Next" charset="0"/>
            </a:endParaRPr>
          </a:p>
          <a:p>
            <a:pPr marL="0" indent="0">
              <a:buNone/>
            </a:pPr>
            <a:endParaRPr lang="en-GB" dirty="0">
              <a:latin typeface="Avenir Next" charset="0"/>
              <a:ea typeface="Avenir Next" charset="0"/>
              <a:cs typeface="Avenir Next" charset="0"/>
            </a:endParaRPr>
          </a:p>
        </p:txBody>
      </p:sp>
    </p:spTree>
    <p:extLst>
      <p:ext uri="{BB962C8B-B14F-4D97-AF65-F5344CB8AC3E}">
        <p14:creationId xmlns:p14="http://schemas.microsoft.com/office/powerpoint/2010/main" val="32146139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D99694"/>
                </a:solidFill>
              </a:rPr>
              <a:t>Essay title</a:t>
            </a:r>
            <a:endParaRPr lang="en-GB" dirty="0">
              <a:solidFill>
                <a:srgbClr val="D99694"/>
              </a:solidFill>
            </a:endParaRPr>
          </a:p>
        </p:txBody>
      </p:sp>
      <p:sp>
        <p:nvSpPr>
          <p:cNvPr id="3" name="Content Placeholder 2"/>
          <p:cNvSpPr>
            <a:spLocks noGrp="1"/>
          </p:cNvSpPr>
          <p:nvPr>
            <p:ph idx="1"/>
          </p:nvPr>
        </p:nvSpPr>
        <p:spPr>
          <a:xfrm>
            <a:off x="230415" y="1417638"/>
            <a:ext cx="8683170" cy="5039782"/>
          </a:xfrm>
        </p:spPr>
        <p:txBody>
          <a:bodyPr vert="horz" lIns="91440" tIns="45720" rIns="91440" bIns="45720" rtlCol="0" anchor="t">
            <a:normAutofit fontScale="40000" lnSpcReduction="20000"/>
          </a:bodyPr>
          <a:lstStyle/>
          <a:p>
            <a:pPr marL="0" indent="0">
              <a:buNone/>
            </a:pPr>
            <a:r>
              <a:rPr lang="EN-GB" sz="4400" b="1" dirty="0">
                <a:latin typeface="Avenir Next" charset="0"/>
                <a:ea typeface="Avenir Next" charset="0"/>
                <a:cs typeface="Avenir Next" charset="0"/>
              </a:rPr>
              <a:t>Assessment:</a:t>
            </a:r>
            <a:endParaRPr lang="EN-GB" sz="4400" dirty="0">
              <a:latin typeface="Avenir Next" charset="0"/>
              <a:ea typeface="Avenir Next" charset="0"/>
              <a:cs typeface="Avenir Next" charset="0"/>
            </a:endParaRPr>
          </a:p>
          <a:p>
            <a:pPr marL="0" indent="0">
              <a:buNone/>
            </a:pPr>
            <a:endParaRPr lang="en-US" sz="4400" dirty="0">
              <a:latin typeface="Avenir Next" charset="0"/>
              <a:ea typeface="Avenir Next" charset="0"/>
              <a:cs typeface="Avenir Next" charset="0"/>
            </a:endParaRPr>
          </a:p>
          <a:p>
            <a:pPr marL="0" indent="0">
              <a:buNone/>
            </a:pPr>
            <a:r>
              <a:rPr lang="EN-US" sz="4400" dirty="0">
                <a:latin typeface="Avenir Next" charset="0"/>
                <a:ea typeface="Avenir Next" charset="0"/>
                <a:cs typeface="Avenir Next" charset="0"/>
              </a:rPr>
              <a:t>‘Religion helps to bring about peace in the world.’ Evaluate this statement</a:t>
            </a:r>
          </a:p>
          <a:p>
            <a:pPr marL="0" indent="0">
              <a:buNone/>
            </a:pPr>
            <a:endParaRPr lang="en-GB" sz="4400" dirty="0">
              <a:latin typeface="Avenir Next" charset="0"/>
              <a:ea typeface="Avenir Next" charset="0"/>
              <a:cs typeface="Avenir Next" charset="0"/>
            </a:endParaRPr>
          </a:p>
          <a:p>
            <a:pPr marL="0" indent="0">
              <a:buNone/>
            </a:pPr>
            <a:r>
              <a:rPr lang="EN-GB" sz="4400" dirty="0">
                <a:latin typeface="Avenir Next" charset="0"/>
                <a:ea typeface="Avenir Next" charset="0"/>
                <a:cs typeface="Avenir Next" charset="0"/>
              </a:rPr>
              <a:t>In your answer you: </a:t>
            </a:r>
          </a:p>
          <a:p>
            <a:pPr marL="0" indent="0">
              <a:buNone/>
            </a:pPr>
            <a:endParaRPr lang="en-GB" sz="4400" dirty="0">
              <a:latin typeface="Avenir Next" charset="0"/>
              <a:ea typeface="Avenir Next" charset="0"/>
              <a:cs typeface="Avenir Next" charset="0"/>
            </a:endParaRPr>
          </a:p>
          <a:p>
            <a:r>
              <a:rPr lang="EN-GB" sz="4400" dirty="0">
                <a:latin typeface="Avenir Next" charset="0"/>
                <a:ea typeface="Avenir Next" charset="0"/>
                <a:cs typeface="Avenir Next" charset="0"/>
              </a:rPr>
              <a:t>should give reasoned arguments in support of this statement </a:t>
            </a:r>
          </a:p>
          <a:p>
            <a:r>
              <a:rPr lang="EN-GB" sz="4400" dirty="0">
                <a:latin typeface="Avenir Next" charset="0"/>
                <a:ea typeface="Avenir Next" charset="0"/>
                <a:cs typeface="Avenir Next" charset="0"/>
              </a:rPr>
              <a:t>should give reasoned arguments to support a different point of view </a:t>
            </a:r>
          </a:p>
          <a:p>
            <a:r>
              <a:rPr lang="EN-GB" sz="4400" dirty="0">
                <a:latin typeface="Avenir Next" charset="0"/>
                <a:ea typeface="Avenir Next" charset="0"/>
                <a:cs typeface="Avenir Next" charset="0"/>
              </a:rPr>
              <a:t>should refer to differing religious arguments </a:t>
            </a:r>
          </a:p>
          <a:p>
            <a:r>
              <a:rPr lang="EN-GB" sz="4400" dirty="0">
                <a:latin typeface="Avenir Next" charset="0"/>
                <a:ea typeface="Avenir Next" charset="0"/>
                <a:cs typeface="Avenir Next" charset="0"/>
              </a:rPr>
              <a:t>may refer to non-religious arguments </a:t>
            </a:r>
          </a:p>
          <a:p>
            <a:r>
              <a:rPr lang="EN-GB" sz="4400" dirty="0">
                <a:latin typeface="Avenir Next" charset="0"/>
                <a:ea typeface="Avenir Next" charset="0"/>
                <a:cs typeface="Avenir Next" charset="0"/>
              </a:rPr>
              <a:t>should reach a justified conclusion. </a:t>
            </a:r>
          </a:p>
          <a:p>
            <a:endParaRPr lang="en-GB" sz="4400" dirty="0">
              <a:latin typeface="Avenir Next" charset="0"/>
              <a:ea typeface="Avenir Next" charset="0"/>
              <a:cs typeface="Avenir Next" charset="0"/>
            </a:endParaRPr>
          </a:p>
          <a:p>
            <a:pPr marL="0" indent="0">
              <a:buNone/>
            </a:pPr>
            <a:r>
              <a:rPr lang="EN-GB" sz="4400" dirty="0">
                <a:latin typeface="Avenir Next" charset="0"/>
                <a:ea typeface="Avenir Next" charset="0"/>
                <a:cs typeface="Avenir Next" charset="0"/>
              </a:rPr>
              <a:t>Without referring to the Two Chairs idea directly, try to bring out </a:t>
            </a:r>
            <a:r>
              <a:rPr lang="EN-GB" sz="4400" dirty="0">
                <a:solidFill>
                  <a:srgbClr val="D99694"/>
                </a:solidFill>
                <a:latin typeface="Avenir Next" charset="0"/>
                <a:ea typeface="Avenir Next" charset="0"/>
                <a:cs typeface="Avenir Next" charset="0"/>
              </a:rPr>
              <a:t>differences</a:t>
            </a:r>
            <a:r>
              <a:rPr lang="EN-GB" sz="4400" dirty="0">
                <a:latin typeface="Avenir Next" charset="0"/>
                <a:ea typeface="Avenir Next" charset="0"/>
                <a:cs typeface="Avenir Next" charset="0"/>
              </a:rPr>
              <a:t> and </a:t>
            </a:r>
            <a:r>
              <a:rPr lang="EN-GB" sz="4400" dirty="0">
                <a:solidFill>
                  <a:srgbClr val="D99694"/>
                </a:solidFill>
                <a:latin typeface="Avenir Next" charset="0"/>
                <a:ea typeface="Avenir Next" charset="0"/>
                <a:cs typeface="Avenir Next" charset="0"/>
              </a:rPr>
              <a:t>similarities</a:t>
            </a:r>
            <a:r>
              <a:rPr lang="EN-GB" sz="4400" dirty="0">
                <a:latin typeface="Avenir Next" charset="0"/>
                <a:ea typeface="Avenir Next" charset="0"/>
                <a:cs typeface="Avenir Next" charset="0"/>
              </a:rPr>
              <a:t> between Christianity and Islam. Try to compare and contrast what you have found out about how the two faiths teach on violence, justice and peace to help you answer the question.</a:t>
            </a:r>
          </a:p>
          <a:p>
            <a:pPr marL="0" indent="0">
              <a:buNone/>
            </a:pPr>
            <a:endParaRPr lang="en-GB" sz="4400" dirty="0">
              <a:latin typeface="Avenir Next" charset="0"/>
              <a:ea typeface="Avenir Next" charset="0"/>
              <a:cs typeface="Avenir Next" charset="0"/>
            </a:endParaRPr>
          </a:p>
          <a:p>
            <a:pPr marL="0" indent="0">
              <a:buNone/>
            </a:pPr>
            <a:r>
              <a:rPr lang="EN-GB" sz="4400" dirty="0">
                <a:solidFill>
                  <a:srgbClr val="D99694"/>
                </a:solidFill>
                <a:latin typeface="Avenir Next" charset="0"/>
                <a:ea typeface="Avenir Next" charset="0"/>
                <a:cs typeface="Avenir Next" charset="0"/>
              </a:rPr>
              <a:t>12 marks</a:t>
            </a:r>
          </a:p>
          <a:p>
            <a:endParaRPr lang="en-GB" dirty="0"/>
          </a:p>
        </p:txBody>
      </p:sp>
    </p:spTree>
    <p:extLst>
      <p:ext uri="{BB962C8B-B14F-4D97-AF65-F5344CB8AC3E}">
        <p14:creationId xmlns:p14="http://schemas.microsoft.com/office/powerpoint/2010/main" val="18825317"/>
      </p:ext>
    </p:extLst>
  </p:cSld>
  <p:clrMapOvr>
    <a:masterClrMapping/>
  </p:clrMapOvr>
</p:sld>
</file>

<file path=ppt/theme/theme1.xml><?xml version="1.0" encoding="utf-8"?>
<a:theme xmlns:a="http://schemas.openxmlformats.org/drawingml/2006/main" name=" Black ">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Black .thmx</Template>
  <TotalTime>370</TotalTime>
  <Words>282</Words>
  <Application>Microsoft Office PowerPoint</Application>
  <PresentationFormat>On-screen Show (4:3)</PresentationFormat>
  <Paragraphs>59</Paragraphs>
  <Slides>9</Slides>
  <Notes>0</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 Black </vt:lpstr>
      <vt:lpstr>PowerPoint Presentation</vt:lpstr>
      <vt:lpstr>Lesson 4: Conflict, Peace and Resolution </vt:lpstr>
      <vt:lpstr>Starter I: Two Chairs Exchange</vt:lpstr>
      <vt:lpstr>Today we’ll ask:</vt:lpstr>
      <vt:lpstr>Starter II: Responding to Images</vt:lpstr>
      <vt:lpstr>Research I: Comparing scripture </vt:lpstr>
      <vt:lpstr>Class Discussion</vt:lpstr>
      <vt:lpstr>Pair work: Two Chairs…</vt:lpstr>
      <vt:lpstr>Essay title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James Hodkinson</dc:creator>
  <cp:lastModifiedBy>Hodkinson, James</cp:lastModifiedBy>
  <cp:revision>47</cp:revision>
  <dcterms:created xsi:type="dcterms:W3CDTF">2016-04-26T08:02:28Z</dcterms:created>
  <dcterms:modified xsi:type="dcterms:W3CDTF">2016-11-10T12:26:50Z</dcterms:modified>
</cp:coreProperties>
</file>