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5" r:id="rId1"/>
    <p:sldMasterId id="2147483660" r:id="rId2"/>
  </p:sldMasterIdLst>
  <p:notesMasterIdLst>
    <p:notesMasterId r:id="rId20"/>
  </p:notesMasterIdLst>
  <p:handoutMasterIdLst>
    <p:handoutMasterId r:id="rId21"/>
  </p:handoutMasterIdLst>
  <p:sldIdLst>
    <p:sldId id="269" r:id="rId3"/>
    <p:sldId id="270" r:id="rId4"/>
    <p:sldId id="292" r:id="rId5"/>
    <p:sldId id="294" r:id="rId6"/>
    <p:sldId id="295" r:id="rId7"/>
    <p:sldId id="296" r:id="rId8"/>
    <p:sldId id="304" r:id="rId9"/>
    <p:sldId id="305" r:id="rId10"/>
    <p:sldId id="306" r:id="rId11"/>
    <p:sldId id="288" r:id="rId12"/>
    <p:sldId id="290" r:id="rId13"/>
    <p:sldId id="291" r:id="rId14"/>
    <p:sldId id="307" r:id="rId15"/>
    <p:sldId id="300" r:id="rId16"/>
    <p:sldId id="301" r:id="rId17"/>
    <p:sldId id="303" r:id="rId18"/>
    <p:sldId id="299" r:id="rId19"/>
  </p:sldIdLst>
  <p:sldSz cx="9144000" cy="6858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51" autoAdjust="0"/>
    <p:restoredTop sz="94280" autoAdjust="0"/>
  </p:normalViewPr>
  <p:slideViewPr>
    <p:cSldViewPr showGuides="1">
      <p:cViewPr varScale="1">
        <p:scale>
          <a:sx n="72" d="100"/>
          <a:sy n="72" d="100"/>
        </p:scale>
        <p:origin x="106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01/10/2017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01/10/2017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01/10/2017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01/10/2017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01/10/2017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01/10/2017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01/10/2017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01/10/2017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01/10/2017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01/10/2017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01/10/2017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01/10/2017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01/10/2017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01/10/2017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01/10/2017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01/10/2017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01/10/2017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01/10/2017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01/10/2017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go.warwick.ac.uk/mymail" TargetMode="Externa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2.warwick.ac.uk/services/its/servicessupport/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rwicksu.com/societies/nightline/" TargetMode="External"/><Relationship Id="rId2" Type="http://schemas.openxmlformats.org/officeDocument/2006/relationships/hyperlink" Target="https://www2.warwick.ac.uk/services/student-support-services" TargetMode="Externa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/Erasmus+-region2@warwick.ac.uk" TargetMode="External"/><Relationship Id="rId2" Type="http://schemas.openxmlformats.org/officeDocument/2006/relationships/hyperlink" Target="mailto:erasmus+-region1@warwick.ac.uk" TargetMode="Externa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971600" y="2996952"/>
            <a:ext cx="7056784" cy="1296144"/>
          </a:xfrm>
        </p:spPr>
        <p:txBody>
          <a:bodyPr/>
          <a:lstStyle/>
          <a:p>
            <a:r>
              <a:rPr lang="en-GB" altLang="en-US" dirty="0"/>
              <a:t>Welcome meeting for Erasmus students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299592" y="4509120"/>
            <a:ext cx="6400800" cy="1327299"/>
          </a:xfrm>
        </p:spPr>
        <p:txBody>
          <a:bodyPr/>
          <a:lstStyle/>
          <a:p>
            <a:r>
              <a:rPr lang="en-GB" altLang="en-US" dirty="0"/>
              <a:t>School of Modern Languages and Cultures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alpha val="90000"/>
            </a:schemeClr>
          </a:solidFill>
        </p:spPr>
        <p:txBody>
          <a:bodyPr/>
          <a:lstStyle/>
          <a:p>
            <a:r>
              <a:rPr lang="en-GB" b="1" dirty="0"/>
              <a:t>IT @ Warwick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25963"/>
          </a:xfrm>
          <a:solidFill>
            <a:schemeClr val="bg1">
              <a:alpha val="90000"/>
            </a:schemeClr>
          </a:solidFill>
        </p:spPr>
        <p:txBody>
          <a:bodyPr>
            <a:normAutofit/>
          </a:bodyPr>
          <a:lstStyle/>
          <a:p>
            <a:r>
              <a:rPr lang="en-GB" dirty="0"/>
              <a:t>Tabula – timetable, registration status, personal tutor information</a:t>
            </a:r>
          </a:p>
          <a:p>
            <a:r>
              <a:rPr lang="en-GB" dirty="0"/>
              <a:t>Moodle – teaching and learning resources, assessed work submission and feedback</a:t>
            </a:r>
          </a:p>
          <a:p>
            <a:r>
              <a:rPr lang="en-GB" dirty="0"/>
              <a:t>Software – available on managed computers and personal computers</a:t>
            </a:r>
          </a:p>
          <a:p>
            <a:r>
              <a:rPr lang="en-GB" dirty="0"/>
              <a:t>Central University Resources – remote access drive, help, advice and training </a:t>
            </a:r>
          </a:p>
        </p:txBody>
      </p:sp>
    </p:spTree>
    <p:extLst>
      <p:ext uri="{BB962C8B-B14F-4D97-AF65-F5344CB8AC3E}">
        <p14:creationId xmlns:p14="http://schemas.microsoft.com/office/powerpoint/2010/main" val="414528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326956" y="1434548"/>
            <a:ext cx="4382882" cy="1271360"/>
          </a:xfrm>
          <a:solidFill>
            <a:schemeClr val="bg1">
              <a:alpha val="70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GB" sz="3200" b="1" dirty="0"/>
              <a:t>Webmail</a:t>
            </a:r>
            <a:br>
              <a:rPr lang="en-GB" sz="3200" b="1" dirty="0">
                <a:hlinkClick r:id="rId2"/>
              </a:rPr>
            </a:br>
            <a:r>
              <a:rPr lang="en-GB" sz="2400" b="1" dirty="0">
                <a:hlinkClick r:id="rId2"/>
              </a:rPr>
              <a:t>http://go.warwick.ac.uk/mymail</a:t>
            </a:r>
            <a:endParaRPr lang="en-GB" sz="2000" dirty="0"/>
          </a:p>
        </p:txBody>
      </p:sp>
      <p:sp>
        <p:nvSpPr>
          <p:cNvPr id="3" name="Rectangle 2"/>
          <p:cNvSpPr/>
          <p:nvPr/>
        </p:nvSpPr>
        <p:spPr>
          <a:xfrm>
            <a:off x="305931" y="107517"/>
            <a:ext cx="84249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6600" dirty="0">
                <a:solidFill>
                  <a:prstClr val="black"/>
                </a:solidFill>
                <a:latin typeface="Calibri"/>
                <a:cs typeface="+mn-cs"/>
              </a:rPr>
              <a:t>E-mail</a:t>
            </a:r>
          </a:p>
        </p:txBody>
      </p:sp>
      <p:sp>
        <p:nvSpPr>
          <p:cNvPr id="4" name="Rectangle 3"/>
          <p:cNvSpPr/>
          <p:nvPr/>
        </p:nvSpPr>
        <p:spPr>
          <a:xfrm>
            <a:off x="693175" y="2924944"/>
            <a:ext cx="7650445" cy="3477875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prstClr val="black"/>
                </a:solidFill>
                <a:latin typeface="Calibri"/>
                <a:cs typeface="+mn-cs"/>
              </a:rPr>
              <a:t>Synchronize to Phone / Tablet / Laptop / PC</a:t>
            </a:r>
          </a:p>
          <a:p>
            <a:pPr fontAlgn="auto">
              <a:spcBef>
                <a:spcPts val="1200"/>
              </a:spcBef>
              <a:spcAft>
                <a:spcPts val="1200"/>
              </a:spcAft>
            </a:pP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Follow instructions for software / app using settings below:</a:t>
            </a:r>
            <a:endParaRPr lang="en-US" b="1" dirty="0">
              <a:solidFill>
                <a:prstClr val="black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prstClr val="black"/>
                </a:solidFill>
                <a:latin typeface="Calibri"/>
                <a:cs typeface="+mn-cs"/>
              </a:rPr>
              <a:t>Type of Account: 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Exchange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prstClr val="black"/>
                </a:solidFill>
                <a:latin typeface="Calibri"/>
                <a:cs typeface="+mn-cs"/>
              </a:rPr>
              <a:t>E-mail address: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 IT services </a:t>
            </a:r>
            <a:r>
              <a:rPr lang="en-US" dirty="0" err="1">
                <a:solidFill>
                  <a:prstClr val="black"/>
                </a:solidFill>
                <a:latin typeface="Calibri"/>
                <a:cs typeface="+mn-cs"/>
              </a:rPr>
              <a:t>usercode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 followed by @</a:t>
            </a:r>
            <a:r>
              <a:rPr lang="en-US" b="1" dirty="0">
                <a:solidFill>
                  <a:srgbClr val="00B050"/>
                </a:solidFill>
                <a:latin typeface="Calibri"/>
                <a:cs typeface="+mn-cs"/>
              </a:rPr>
              <a:t>live.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warwick.ac.uk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e.g. </a:t>
            </a:r>
            <a:r>
              <a:rPr lang="en-US" b="1" dirty="0">
                <a:solidFill>
                  <a:srgbClr val="00B050"/>
                </a:solidFill>
                <a:latin typeface="Calibri"/>
                <a:cs typeface="+mn-cs"/>
              </a:rPr>
              <a:t>u1234567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@live.warwick.ac.uk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prstClr val="black"/>
                </a:solidFill>
                <a:latin typeface="Calibri"/>
                <a:cs typeface="+mn-cs"/>
              </a:rPr>
              <a:t>Username: 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Same as e-mail address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prstClr val="black"/>
                </a:solidFill>
                <a:latin typeface="Calibri"/>
                <a:cs typeface="+mn-cs"/>
              </a:rPr>
              <a:t>Password: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 IT services account password</a:t>
            </a:r>
          </a:p>
        </p:txBody>
      </p:sp>
    </p:spTree>
    <p:extLst>
      <p:ext uri="{BB962C8B-B14F-4D97-AF65-F5344CB8AC3E}">
        <p14:creationId xmlns:p14="http://schemas.microsoft.com/office/powerpoint/2010/main" val="32563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2987824" y="65330"/>
            <a:ext cx="3189040" cy="1498178"/>
          </a:xfrm>
        </p:spPr>
        <p:txBody>
          <a:bodyPr>
            <a:noAutofit/>
          </a:bodyPr>
          <a:lstStyle/>
          <a:p>
            <a:r>
              <a:rPr lang="en-GB" sz="6600" b="1" dirty="0"/>
              <a:t>IT Help</a:t>
            </a: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395536" y="1338867"/>
            <a:ext cx="8748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800" dirty="0">
                <a:solidFill>
                  <a:prstClr val="black"/>
                </a:solidFill>
                <a:latin typeface="Calibri"/>
                <a:cs typeface="+mn-cs"/>
                <a:hlinkClick r:id="rId2"/>
              </a:rPr>
              <a:t>http://www2.warwick.ac.uk/services/its/servicessupport/</a:t>
            </a:r>
            <a:r>
              <a:rPr lang="en-GB" sz="28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2852936"/>
            <a:ext cx="5267325" cy="30289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3842" y="2016669"/>
            <a:ext cx="4238625" cy="14097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6258" y="3647129"/>
            <a:ext cx="4797423" cy="297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074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196" y="26064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en-GB" sz="6600" dirty="0"/>
              <a:t>H: Drive </a:t>
            </a:r>
            <a:br>
              <a:rPr lang="en-GB" sz="6600" dirty="0"/>
            </a:br>
            <a:r>
              <a:rPr lang="en-GB" dirty="0"/>
              <a:t>Access your files everywhere!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1793820"/>
            <a:ext cx="8712968" cy="3363371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On managed desktops  (e.g. library)</a:t>
            </a:r>
          </a:p>
          <a:p>
            <a:pPr marL="400050" lvl="1" indent="0">
              <a:buNone/>
            </a:pPr>
            <a:r>
              <a:rPr lang="en-GB" dirty="0">
                <a:sym typeface="Wingdings" panose="05000000000000000000" pitchFamily="2" charset="2"/>
              </a:rPr>
              <a:t> Computer  H: Drive</a:t>
            </a:r>
          </a:p>
          <a:p>
            <a:r>
              <a:rPr lang="en-GB" dirty="0">
                <a:sym typeface="Wingdings" panose="05000000000000000000" pitchFamily="2" charset="2"/>
              </a:rPr>
              <a:t>Own computer</a:t>
            </a:r>
          </a:p>
          <a:p>
            <a:pPr marL="400050" lvl="1" indent="0">
              <a:buNone/>
            </a:pPr>
            <a:r>
              <a:rPr lang="en-GB" dirty="0">
                <a:sym typeface="Wingdings" panose="05000000000000000000" pitchFamily="2" charset="2"/>
              </a:rPr>
              <a:t>Use WebDAV: https://www2.warwick.ac.uk/services/its/servicessupport/datastorage/myfiles/myfiles-webdav</a:t>
            </a:r>
          </a:p>
          <a:p>
            <a:r>
              <a:rPr lang="en-GB" dirty="0">
                <a:sym typeface="Wingdings" panose="05000000000000000000" pitchFamily="2" charset="2"/>
              </a:rPr>
              <a:t>Web Browser </a:t>
            </a:r>
          </a:p>
          <a:p>
            <a:pPr marL="857250" lvl="1" indent="-457200">
              <a:buFont typeface="Wingdings" charset="2"/>
              <a:buChar char="à"/>
            </a:pPr>
            <a:r>
              <a:rPr lang="en-GB" dirty="0" err="1">
                <a:sym typeface="Wingdings" panose="05000000000000000000" pitchFamily="2" charset="2"/>
              </a:rPr>
              <a:t>myfiles.warwick.ac.uk</a:t>
            </a:r>
            <a:endParaRPr lang="en-GB" dirty="0">
              <a:sym typeface="Wingdings" panose="05000000000000000000" pitchFamily="2" charset="2"/>
            </a:endParaRPr>
          </a:p>
          <a:p>
            <a:pPr marL="857250" lvl="1" indent="-457200">
              <a:buFont typeface="Wingdings" charset="2"/>
              <a:buChar char="à"/>
            </a:pPr>
            <a:r>
              <a:rPr lang="en-US" u="sng" dirty="0"/>
              <a:t>http://www2.warwick.ac.uk/services/its/</a:t>
            </a:r>
            <a:r>
              <a:rPr lang="en-US" u="sng" dirty="0" err="1"/>
              <a:t>servicessupport</a:t>
            </a:r>
            <a:r>
              <a:rPr lang="en-US" u="sng" dirty="0"/>
              <a:t>/</a:t>
            </a:r>
            <a:r>
              <a:rPr lang="en-US" u="sng" dirty="0" err="1"/>
              <a:t>datastorage</a:t>
            </a:r>
            <a:r>
              <a:rPr lang="en-US" u="sng" dirty="0"/>
              <a:t>/</a:t>
            </a:r>
            <a:r>
              <a:rPr lang="en-US" u="sng" dirty="0" err="1"/>
              <a:t>myfiles</a:t>
            </a:r>
            <a:r>
              <a:rPr lang="en-US" u="sng" dirty="0"/>
              <a:t>/</a:t>
            </a:r>
            <a:endParaRPr lang="en-GB" dirty="0">
              <a:sym typeface="Wingdings" panose="05000000000000000000" pitchFamily="2" charset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1" y="5087492"/>
            <a:ext cx="2664296" cy="14855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4661711"/>
            <a:ext cx="3096344" cy="210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402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Further support and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In the first instance, contact Incoming Erasmus Coordinator in your host section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Your Personal Tutor (if different) can provide further pastoral and academic support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>
                <a:hlinkClick r:id="rId2"/>
              </a:rPr>
              <a:t>Student Support Services at Warwick </a:t>
            </a:r>
            <a:r>
              <a:rPr lang="en-GB" dirty="0"/>
              <a:t>include the Counselling Service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>
                <a:hlinkClick r:id="rId3"/>
              </a:rPr>
              <a:t>Nightline</a:t>
            </a:r>
            <a:r>
              <a:rPr lang="en-GB" dirty="0"/>
              <a:t>—24hrs confidential support for students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9310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Financial queries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Your home university’s International Office or Exchange Office can provide support for home university bureaucracy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Financial and Erasmus Plus queries at Warwick—contact Study Abroad team at Warwick: </a:t>
            </a:r>
            <a:r>
              <a:rPr lang="en-GB" dirty="0">
                <a:hlinkClick r:id="rId2"/>
              </a:rPr>
              <a:t>erasmus+-region1@warwick.ac.uk</a:t>
            </a:r>
            <a:r>
              <a:rPr lang="en-GB" dirty="0"/>
              <a:t> </a:t>
            </a:r>
            <a:r>
              <a:rPr lang="en-GB" dirty="0">
                <a:hlinkClick r:id="rId3"/>
              </a:rPr>
              <a:t>/Erasmus+-region2@warwick.ac.uk</a:t>
            </a:r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44047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Meeting new students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The Students’ Union has over 250 student-run societies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School of Modern Languages and Cultures </a:t>
            </a:r>
            <a:r>
              <a:rPr lang="en-GB" b="1" dirty="0"/>
              <a:t>Welcome drinks</a:t>
            </a:r>
            <a:r>
              <a:rPr lang="en-GB" dirty="0"/>
              <a:t>: this evening, 6pm, in the Language Centre concourse, Ground floor, Humanities Building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2353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next?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Your ‘host’ section will have a meeting arranged to answer further questions</a:t>
            </a:r>
          </a:p>
          <a:p>
            <a:r>
              <a:rPr lang="en-GB" dirty="0"/>
              <a:t>Any questions can be directed to the coordinators in your section</a:t>
            </a:r>
          </a:p>
        </p:txBody>
      </p:sp>
    </p:spTree>
    <p:extLst>
      <p:ext uri="{BB962C8B-B14F-4D97-AF65-F5344CB8AC3E}">
        <p14:creationId xmlns:p14="http://schemas.microsoft.com/office/powerpoint/2010/main" val="1490632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Introductions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Key staff in the School of Modern Languages and Cultures</a:t>
            </a:r>
          </a:p>
        </p:txBody>
      </p:sp>
    </p:spTree>
    <p:extLst>
      <p:ext uri="{BB962C8B-B14F-4D97-AF65-F5344CB8AC3E}">
        <p14:creationId xmlns:p14="http://schemas.microsoft.com/office/powerpoint/2010/main" val="3993107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2" y="845840"/>
            <a:ext cx="8229600" cy="1143000"/>
          </a:xfrm>
        </p:spPr>
        <p:txBody>
          <a:bodyPr/>
          <a:lstStyle/>
          <a:p>
            <a:r>
              <a:rPr lang="en-GB" dirty="0"/>
              <a:t>Who is who in the School?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988840"/>
            <a:ext cx="7695877" cy="3949899"/>
          </a:xfrm>
        </p:spPr>
        <p:txBody>
          <a:bodyPr/>
          <a:lstStyle/>
          <a:p>
            <a:r>
              <a:rPr lang="en-GB" sz="2400" dirty="0"/>
              <a:t>Dr David Lees—Director of Year Abroad</a:t>
            </a:r>
          </a:p>
          <a:p>
            <a:r>
              <a:rPr lang="en-GB" sz="2400" dirty="0"/>
              <a:t>Evan Stewart—Director of Incoming Erasmus</a:t>
            </a:r>
          </a:p>
          <a:p>
            <a:r>
              <a:rPr lang="en-GB" sz="2400" dirty="0"/>
              <a:t>Dr Margaux </a:t>
            </a:r>
            <a:r>
              <a:rPr lang="en-GB" sz="2400" dirty="0" err="1"/>
              <a:t>Whiskin</a:t>
            </a:r>
            <a:r>
              <a:rPr lang="en-GB" sz="2400" dirty="0"/>
              <a:t>—Incoming Erasmus, French Studies</a:t>
            </a:r>
          </a:p>
          <a:p>
            <a:r>
              <a:rPr lang="en-GB" sz="2400" dirty="0"/>
              <a:t>Dr Mila Milani—Incoming Erasmus, Italian Studies</a:t>
            </a:r>
          </a:p>
          <a:p>
            <a:r>
              <a:rPr lang="en-GB" sz="2400" dirty="0"/>
              <a:t>Dr Linda </a:t>
            </a:r>
            <a:r>
              <a:rPr lang="en-GB" sz="2400" dirty="0" err="1"/>
              <a:t>Shortt</a:t>
            </a:r>
            <a:r>
              <a:rPr lang="en-GB" sz="2400" dirty="0"/>
              <a:t>—Incoming Erasmus, German Studies</a:t>
            </a:r>
          </a:p>
          <a:p>
            <a:r>
              <a:rPr lang="en-GB" sz="2400" dirty="0"/>
              <a:t>Dr Rich </a:t>
            </a:r>
            <a:r>
              <a:rPr lang="en-GB" sz="2400" dirty="0" err="1"/>
              <a:t>Rabone</a:t>
            </a:r>
            <a:r>
              <a:rPr lang="en-GB" sz="2400" dirty="0"/>
              <a:t>—Incoming Erasmus, Hispanic Studies</a:t>
            </a:r>
          </a:p>
          <a:p>
            <a:pPr mar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54944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Your coordinator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Erasmus coordinator(s) for your language are also your Personal Tutor(s) at Warwick</a:t>
            </a:r>
          </a:p>
          <a:p>
            <a:r>
              <a:rPr lang="en-GB" dirty="0"/>
              <a:t>The role of the Personal Tutor is pastoral and academic </a:t>
            </a:r>
          </a:p>
          <a:p>
            <a:r>
              <a:rPr lang="en-GB" dirty="0"/>
              <a:t>Personal tutors and all academics have dedicated office hours—check their websites or their office doors for details</a:t>
            </a:r>
          </a:p>
          <a:p>
            <a:r>
              <a:rPr lang="en-GB" dirty="0"/>
              <a:t>They are your first point of contact for any pastoral issues or for approval of your Learning Agreement</a:t>
            </a:r>
          </a:p>
        </p:txBody>
      </p:sp>
    </p:spTree>
    <p:extLst>
      <p:ext uri="{BB962C8B-B14F-4D97-AF65-F5344CB8AC3E}">
        <p14:creationId xmlns:p14="http://schemas.microsoft.com/office/powerpoint/2010/main" val="104696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Choosing modules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Evan Stewart and your coordinators can provide support for choosing module</a:t>
            </a:r>
          </a:p>
          <a:p>
            <a:r>
              <a:rPr lang="en-GB" dirty="0"/>
              <a:t>You should complete the Learning Agreement for the School</a:t>
            </a:r>
          </a:p>
          <a:p>
            <a:r>
              <a:rPr lang="en-GB" dirty="0"/>
              <a:t>You should also complete the Erasmus Plus Learning Agreement once you have a place on your modules</a:t>
            </a:r>
          </a:p>
        </p:txBody>
      </p:sp>
    </p:spTree>
    <p:extLst>
      <p:ext uri="{BB962C8B-B14F-4D97-AF65-F5344CB8AC3E}">
        <p14:creationId xmlns:p14="http://schemas.microsoft.com/office/powerpoint/2010/main" val="1736299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You should always check with your host institution to ensure the modules you have chosen are suitable</a:t>
            </a:r>
          </a:p>
        </p:txBody>
      </p:sp>
    </p:spTree>
    <p:extLst>
      <p:ext uri="{BB962C8B-B14F-4D97-AF65-F5344CB8AC3E}">
        <p14:creationId xmlns:p14="http://schemas.microsoft.com/office/powerpoint/2010/main" val="129234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Module choices</a:t>
            </a:r>
          </a:p>
          <a:p>
            <a:r>
              <a:rPr lang="en-GB" sz="2400" dirty="0"/>
              <a:t>SMLC modules – discuss in section meetings this week</a:t>
            </a:r>
          </a:p>
          <a:p>
            <a:r>
              <a:rPr lang="en-GB" sz="2400" dirty="0"/>
              <a:t>History, English and other departments: you will need to visit the relevant departments. English only </a:t>
            </a:r>
            <a:r>
              <a:rPr lang="en-GB" sz="2400"/>
              <a:t>possible from week 2.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64934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Monitoring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800" dirty="0"/>
              <a:t>Attendance at seminars and lectures is compulsory for students</a:t>
            </a:r>
          </a:p>
          <a:p>
            <a:pPr marL="0" indent="0">
              <a:buNone/>
            </a:pPr>
            <a:r>
              <a:rPr lang="en-GB" sz="2800" dirty="0"/>
              <a:t>If you cannot attend a lecture or seminar you MUST email the tutor involved</a:t>
            </a:r>
          </a:p>
          <a:p>
            <a:pPr marL="0" indent="0">
              <a:buNone/>
            </a:pPr>
            <a:r>
              <a:rPr lang="en-GB" sz="2800" dirty="0"/>
              <a:t>In the School of Modern Languages and Cultures, we are obliged to monitor students’ attendance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2154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63685-4DF4-4645-A310-2E0A981E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Monitoring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99375-FA5D-4C4F-9B7E-AADAF2395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GB" sz="1800" b="1" dirty="0"/>
              <a:t>Term 1</a:t>
            </a:r>
          </a:p>
          <a:p>
            <a:r>
              <a:rPr lang="en-GB" sz="1800" dirty="0"/>
              <a:t>1. Attendance at start of year meeting with department’s incoming Erasmus Co-ordinator or Personal Tutor in Week 1</a:t>
            </a:r>
          </a:p>
          <a:p>
            <a:r>
              <a:rPr lang="en-GB" sz="1800" dirty="0"/>
              <a:t>2. Submission of Erasmus Learning Agreement to School Office by end Week 3</a:t>
            </a:r>
          </a:p>
          <a:p>
            <a:r>
              <a:rPr lang="en-GB" sz="1800" dirty="0"/>
              <a:t>3. Attendance at a teaching event in Week 5</a:t>
            </a:r>
          </a:p>
          <a:p>
            <a:r>
              <a:rPr lang="en-GB" sz="1800" dirty="0"/>
              <a:t>4. Attendance at a teaching event in Week 7</a:t>
            </a:r>
          </a:p>
          <a:p>
            <a:r>
              <a:rPr lang="en-GB" sz="1800" dirty="0"/>
              <a:t>5. Attendance at a teaching event in Week 9</a:t>
            </a:r>
          </a:p>
          <a:p>
            <a:r>
              <a:rPr lang="en-GB" sz="1800" dirty="0"/>
              <a:t>6. Attendance at a teaching event in Week 10</a:t>
            </a:r>
          </a:p>
          <a:p>
            <a:r>
              <a:rPr lang="en-GB" sz="1800" b="1" dirty="0"/>
              <a:t>Term 2</a:t>
            </a:r>
          </a:p>
          <a:p>
            <a:r>
              <a:rPr lang="en-GB" sz="1800" dirty="0"/>
              <a:t>7. Students to sign-up to confirm return on sign-up sheet in School Office by end Week 1</a:t>
            </a:r>
          </a:p>
          <a:p>
            <a:r>
              <a:rPr lang="en-GB" sz="1800" dirty="0"/>
              <a:t>8. Attendance at a teaching event in Week 4</a:t>
            </a:r>
          </a:p>
          <a:p>
            <a:r>
              <a:rPr lang="en-GB" sz="1800" dirty="0"/>
              <a:t>9. Attendance at a teaching event in Week 8</a:t>
            </a:r>
          </a:p>
          <a:p>
            <a:r>
              <a:rPr lang="en-GB" sz="1800" dirty="0"/>
              <a:t>10. Attendance at a teaching event in Week 10</a:t>
            </a:r>
          </a:p>
          <a:p>
            <a:r>
              <a:rPr lang="en-GB" sz="1800" b="1" dirty="0"/>
              <a:t>Term 3</a:t>
            </a:r>
          </a:p>
          <a:p>
            <a:r>
              <a:rPr lang="en-GB" sz="1800" dirty="0"/>
              <a:t>11. Completion of agreed summative assessment tasks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286696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1813</TotalTime>
  <Words>744</Words>
  <Application>Microsoft Office PowerPoint</Application>
  <PresentationFormat>On-screen Show (4:3)</PresentationFormat>
  <Paragraphs>83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1_Custom Design</vt:lpstr>
      <vt:lpstr>Custom Design</vt:lpstr>
      <vt:lpstr>Welcome meeting for Erasmus students</vt:lpstr>
      <vt:lpstr>Introductions</vt:lpstr>
      <vt:lpstr>Who is who in the School?</vt:lpstr>
      <vt:lpstr>Your coordinator</vt:lpstr>
      <vt:lpstr>Choosing modules </vt:lpstr>
      <vt:lpstr>PowerPoint Presentation</vt:lpstr>
      <vt:lpstr>PowerPoint Presentation</vt:lpstr>
      <vt:lpstr>Monitoring Points</vt:lpstr>
      <vt:lpstr>Monitoring Points</vt:lpstr>
      <vt:lpstr>IT @ Warwick</vt:lpstr>
      <vt:lpstr>Webmail http://go.warwick.ac.uk/mymail</vt:lpstr>
      <vt:lpstr>IT Help</vt:lpstr>
      <vt:lpstr>H: Drive  Access your files everywhere!</vt:lpstr>
      <vt:lpstr>Further support and information</vt:lpstr>
      <vt:lpstr>Financial queries</vt:lpstr>
      <vt:lpstr>Meeting new students</vt:lpstr>
      <vt:lpstr>What next?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David Lees</cp:lastModifiedBy>
  <cp:revision>20</cp:revision>
  <cp:lastPrinted>2001-12-07T16:14:49Z</cp:lastPrinted>
  <dcterms:created xsi:type="dcterms:W3CDTF">2015-05-13T11:12:00Z</dcterms:created>
  <dcterms:modified xsi:type="dcterms:W3CDTF">2017-10-01T20:12:47Z</dcterms:modified>
</cp:coreProperties>
</file>