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8" r:id="rId4"/>
    <p:sldId id="275" r:id="rId5"/>
    <p:sldId id="258" r:id="rId6"/>
    <p:sldId id="276" r:id="rId7"/>
    <p:sldId id="274" r:id="rId8"/>
    <p:sldId id="260" r:id="rId9"/>
    <p:sldId id="273" r:id="rId10"/>
    <p:sldId id="268" r:id="rId11"/>
    <p:sldId id="272" r:id="rId12"/>
    <p:sldId id="261" r:id="rId13"/>
    <p:sldId id="269" r:id="rId14"/>
    <p:sldId id="262" r:id="rId15"/>
    <p:sldId id="279" r:id="rId16"/>
    <p:sldId id="280" r:id="rId17"/>
    <p:sldId id="281" r:id="rId18"/>
    <p:sldId id="286" r:id="rId19"/>
    <p:sldId id="282" r:id="rId20"/>
    <p:sldId id="264" r:id="rId21"/>
    <p:sldId id="283" r:id="rId22"/>
    <p:sldId id="284" r:id="rId23"/>
    <p:sldId id="263" r:id="rId24"/>
    <p:sldId id="285" r:id="rId25"/>
    <p:sldId id="265" r:id="rId26"/>
    <p:sldId id="266" r:id="rId27"/>
    <p:sldId id="267" r:id="rId28"/>
    <p:sldId id="27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0"/>
  </p:normalViewPr>
  <p:slideViewPr>
    <p:cSldViewPr snapToGrid="0" snapToObjects="1">
      <p:cViewPr varScale="1">
        <p:scale>
          <a:sx n="92" d="100"/>
          <a:sy n="92" d="100"/>
        </p:scale>
        <p:origin x="7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0AEB6-17B5-6C40-BD36-DED2CD3CCE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F39E87-F91D-B64A-99F8-965B16DD2C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9D907-B8F5-914C-9151-CE4D7FC1A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1D12-6A1C-3848-90EA-A045722157D4}" type="datetimeFigureOut">
              <a:rPr lang="en-US" smtClean="0"/>
              <a:t>6/7/19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BD6A5-9FFF-4D49-B578-F528147E7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F4162-3525-B64F-9E16-CCF374E16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2D368-2DDF-8044-B59B-E64B7B3A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44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537E3-2F83-514F-9797-4E7DE49D9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2D993D-ED9E-B948-B420-981DF32044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8ECC32-E338-3640-AE99-D4B3A9DAF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1D12-6A1C-3848-90EA-A045722157D4}" type="datetimeFigureOut">
              <a:rPr lang="en-US" smtClean="0"/>
              <a:t>6/7/19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E7359-CC9B-344C-8573-8C1F280F7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EEEE5-5AE6-7D49-B169-93EFF54D6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2D368-2DDF-8044-B59B-E64B7B3A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656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EFD17F-E9E2-0B4F-AD75-43CF16E4D8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C3CEAC-ECD8-2744-BC1B-5FAD814868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1DAAF-F2D1-4847-BBB6-9C4262051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1D12-6A1C-3848-90EA-A045722157D4}" type="datetimeFigureOut">
              <a:rPr lang="en-US" smtClean="0"/>
              <a:t>6/7/19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E5644-84D9-7C45-B2E3-B12FD5A50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51009B-F8A4-B645-BC9F-2215C0821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2D368-2DDF-8044-B59B-E64B7B3A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831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7426B-FBC3-224C-AF85-71C4201F0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51ECF-67A6-2F42-BA8E-E852C708F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F05C3-75A7-EA47-80D3-E108CC3C4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1D12-6A1C-3848-90EA-A045722157D4}" type="datetimeFigureOut">
              <a:rPr lang="en-US" smtClean="0"/>
              <a:t>6/7/19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EFABF8-1AA1-BA42-A4CE-32B52D22C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49BC1-65C6-3440-AE07-861E9CA0D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2D368-2DDF-8044-B59B-E64B7B3A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52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EE5DE-A5A6-4549-9537-6A68E49FB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0906B-9E86-0A4D-ABBF-C2C2EF393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6F4E6C-09F0-E74D-AC8D-EEDA0973D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1D12-6A1C-3848-90EA-A045722157D4}" type="datetimeFigureOut">
              <a:rPr lang="en-US" smtClean="0"/>
              <a:t>6/7/19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9BCD88-8791-9140-AC17-8A99305D0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4DA6FD-ABAE-5245-960C-DD01A12ED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2D368-2DDF-8044-B59B-E64B7B3A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44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9D583-DD73-4244-8628-F8B3709BF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85E4B0-CEB8-9D4C-8D62-B302219030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882368-B08E-7346-8DF3-0A31112FB3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4A76FB-B6BD-624F-A0AD-827247DFF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1D12-6A1C-3848-90EA-A045722157D4}" type="datetimeFigureOut">
              <a:rPr lang="en-US" smtClean="0"/>
              <a:t>6/7/19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44F35B-5C67-4243-9015-FD8092D34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AAED1C-5528-C941-BC27-CD85D1B0D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2D368-2DDF-8044-B59B-E64B7B3A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039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2B102-DF60-E343-B3D1-96521D1BF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2E32C6-48D5-1D47-8142-82F85B182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F089A8-589D-7C40-9C11-5B01300FDB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4CD317-0E80-DA47-B9D3-892D0DBD96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42273D-8D06-A249-B101-5BA5EE5C02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36FA22-9849-6944-8327-9019E60EA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1D12-6A1C-3848-90EA-A045722157D4}" type="datetimeFigureOut">
              <a:rPr lang="en-US" smtClean="0"/>
              <a:t>6/7/19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72EF18-685B-6340-8F4F-191D2CDEF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734FD6-2C73-4648-868B-4665549A3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2D368-2DDF-8044-B59B-E64B7B3A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197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06568-5459-A843-918C-7D825695D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253046-AA12-FE4D-9E95-62A990858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1D12-6A1C-3848-90EA-A045722157D4}" type="datetimeFigureOut">
              <a:rPr lang="en-US" smtClean="0"/>
              <a:t>6/7/19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AD9D73-F140-A34E-B445-58EB4A274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DB1E55-37D5-1346-A210-0FFB61EC3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2D368-2DDF-8044-B59B-E64B7B3A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45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D059D3-33C4-8843-B207-BF96543B5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1D12-6A1C-3848-90EA-A045722157D4}" type="datetimeFigureOut">
              <a:rPr lang="en-US" smtClean="0"/>
              <a:t>6/7/19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CD718-4F58-C048-A512-5227A2DEA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B2976-2AFD-C446-A0AB-163694E5D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2D368-2DDF-8044-B59B-E64B7B3A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927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1F8C0-70E5-B044-8A72-DE883F3AD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A318FE-82C6-DB45-BCD6-C0244F781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206D34-CC03-5B49-A119-2E946BE9C5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D1C0B3-4132-3047-9C78-7C6650A3E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1D12-6A1C-3848-90EA-A045722157D4}" type="datetimeFigureOut">
              <a:rPr lang="en-US" smtClean="0"/>
              <a:t>6/7/19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C13AF9-3C44-AE40-A827-D08CEB6F7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25C598-65E8-1C4B-86D6-E5EF6A01C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2D368-2DDF-8044-B59B-E64B7B3A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467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C1B38-9DDA-1046-848B-0F6C4FC96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104C8A-0802-6B45-8B9D-9BF3D13945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D4C04B-7F45-7A45-B3C4-2FE9A4C9B1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44DF56-0C1C-F340-A462-7EE32BF85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1D12-6A1C-3848-90EA-A045722157D4}" type="datetimeFigureOut">
              <a:rPr lang="en-US" smtClean="0"/>
              <a:t>6/7/19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AC64-A14D-4141-A166-FDBC784CF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9A0936-E9BF-2D46-9DDD-889AF591E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2D368-2DDF-8044-B59B-E64B7B3A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35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3DC51D-2D5B-634A-9DE3-C3CD82D1D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76DA1-9FD9-174A-86C0-5B2276D50F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2FECF4-8169-7E42-A397-76E3E3BFEF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E1D12-6A1C-3848-90EA-A045722157D4}" type="datetimeFigureOut">
              <a:rPr lang="en-US" smtClean="0"/>
              <a:t>6/7/19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43C98-4D62-6843-BB9C-E9DA93D91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DBD51-B5D2-244C-ACF4-300B47DA09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2D368-2DDF-8044-B59B-E64B7B3A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03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uk-england-nottinghamshire-32117815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2A0E4E09-FC02-4ADC-951A-3FFA90B6F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7E2791-EC67-CA4B-80BD-3DD8BD9F8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/>
          </a:blip>
          <a:srcRect t="4871" r="-2" b="13447"/>
          <a:stretch/>
        </p:blipFill>
        <p:spPr>
          <a:xfrm>
            <a:off x="-305" y="-1"/>
            <a:ext cx="6423053" cy="685800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4F266AD-725B-4A9D-B448-4C000F95CB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3E5D8A-5077-3047-9AD8-3EB12017FF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8272" y="3992591"/>
            <a:ext cx="4800261" cy="1644592"/>
          </a:xfrm>
        </p:spPr>
        <p:txBody>
          <a:bodyPr anchor="t">
            <a:normAutofit/>
          </a:bodyPr>
          <a:lstStyle/>
          <a:p>
            <a:pPr algn="l"/>
            <a:r>
              <a:rPr lang="en-US" sz="4400" dirty="0">
                <a:solidFill>
                  <a:srgbClr val="000000"/>
                </a:solidFill>
              </a:rPr>
              <a:t>Cultural exchange: medicine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F71D95-23A7-3E46-9CA2-0FDD655437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8272" y="3153758"/>
            <a:ext cx="4711745" cy="838831"/>
          </a:xfrm>
        </p:spPr>
        <p:txBody>
          <a:bodyPr anchor="b">
            <a:normAutofit/>
          </a:bodyPr>
          <a:lstStyle/>
          <a:p>
            <a:pPr algn="l"/>
            <a:r>
              <a:rPr lang="en-GB" sz="1800" dirty="0">
                <a:solidFill>
                  <a:srgbClr val="000000"/>
                </a:solidFill>
              </a:rPr>
              <a:t>Summer school in Venice</a:t>
            </a:r>
          </a:p>
          <a:p>
            <a:pPr algn="l"/>
            <a:r>
              <a:rPr lang="en-GB" sz="1800" dirty="0" err="1">
                <a:solidFill>
                  <a:srgbClr val="000000"/>
                </a:solidFill>
              </a:rPr>
              <a:t>Dr.</a:t>
            </a:r>
            <a:r>
              <a:rPr lang="en-GB" sz="1800" dirty="0">
                <a:solidFill>
                  <a:srgbClr val="000000"/>
                </a:solidFill>
              </a:rPr>
              <a:t> Caroline Petit, University of Warwick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5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23654-2693-ED44-9993-3FCCF5BB2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Repurposing ancient medical objects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8E3019E-4C8D-4E41-B141-3716C4B9B6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6628871" y="2234804"/>
            <a:ext cx="4352925" cy="326469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173691-39AC-FD45-BB31-2CD492FF1A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35" y="1690688"/>
            <a:ext cx="68072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706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Vienna 1, Dioscorides (cannabis)</a:t>
            </a:r>
          </a:p>
        </p:txBody>
      </p:sp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50989B06-8569-4D82-9B73-1891F1D88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237" y="4170501"/>
            <a:ext cx="3657600" cy="152559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0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5</a:t>
            </a:r>
            <a:r>
              <a:rPr lang="en-US" sz="2000" kern="1200" baseline="300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US" sz="20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c AD ms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Content Placeholder 3" descr="Cannabissativadio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86" b="7362"/>
          <a:stretch/>
        </p:blipFill>
        <p:spPr>
          <a:xfrm>
            <a:off x="5192229" y="492573"/>
            <a:ext cx="6476730" cy="588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574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3D0B14C-B76A-9C4E-9E5C-0D7721C618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DC52E8-3F33-4948-8606-FFE4CCFF4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/>
              <a:t>Up north?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7053CD-F510-674F-81EF-8B265FF2E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005" y="3787650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1800" dirty="0"/>
              <a:t>Latin knowledge circulates in Gaul and beyond</a:t>
            </a:r>
          </a:p>
          <a:p>
            <a:r>
              <a:rPr lang="en-US" sz="1800" dirty="0"/>
              <a:t>Anglo-Saxon England </a:t>
            </a:r>
          </a:p>
          <a:p>
            <a:r>
              <a:rPr lang="en-US" sz="1800" dirty="0"/>
              <a:t>Ancient remedies and modern challenges: Freya Harrison on </a:t>
            </a:r>
            <a:r>
              <a:rPr lang="en-US" sz="1800" dirty="0" err="1"/>
              <a:t>Bald’s</a:t>
            </a:r>
            <a:r>
              <a:rPr lang="en-US" sz="1800" dirty="0"/>
              <a:t> </a:t>
            </a:r>
            <a:r>
              <a:rPr lang="en-US" sz="1800" dirty="0" err="1"/>
              <a:t>Leechbook</a:t>
            </a:r>
            <a:r>
              <a:rPr lang="en-US" sz="1800" dirty="0"/>
              <a:t> </a:t>
            </a:r>
          </a:p>
          <a:p>
            <a:r>
              <a:rPr lang="en-US" sz="1800" dirty="0">
                <a:hlinkClick r:id="rId3"/>
              </a:rPr>
              <a:t>https://www.bbc.co.uk/news/uk-england-nottinghamshire-32117815</a:t>
            </a:r>
            <a:endParaRPr lang="en-US" sz="1800" dirty="0"/>
          </a:p>
          <a:p>
            <a:r>
              <a:rPr lang="en-US" sz="1800" dirty="0"/>
              <a:t>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1501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5B4D37-4D8C-9141-BF14-BE0572168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Islamic world in the early medieval period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BBF8A34-495B-9F4B-AB06-E93548A0F1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8214" y="1675227"/>
            <a:ext cx="8575572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640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EB829E-B864-F74F-B246-CCB7671FC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US" sz="4000">
                <a:solidFill>
                  <a:srgbClr val="FFFFFF"/>
                </a:solidFill>
              </a:rPr>
              <a:t>Medieval medicine in a scholastic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B18F9-7093-BB44-B702-E420119B8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092970"/>
            <a:ext cx="9833548" cy="2693976"/>
          </a:xfrm>
        </p:spPr>
        <p:txBody>
          <a:bodyPr>
            <a:normAutofit/>
          </a:bodyPr>
          <a:lstStyle/>
          <a:p>
            <a:r>
              <a:rPr lang="en-US" sz="1900" dirty="0">
                <a:solidFill>
                  <a:srgbClr val="000000"/>
                </a:solidFill>
              </a:rPr>
              <a:t>Aristotelian framework in most intellectual communities in the West</a:t>
            </a:r>
          </a:p>
          <a:p>
            <a:r>
              <a:rPr lang="en-US" sz="1900" dirty="0">
                <a:solidFill>
                  <a:srgbClr val="000000"/>
                </a:solidFill>
              </a:rPr>
              <a:t>Monastic libraries and the circulation of books</a:t>
            </a:r>
          </a:p>
          <a:p>
            <a:r>
              <a:rPr lang="en-US" sz="1900" dirty="0">
                <a:solidFill>
                  <a:srgbClr val="000000"/>
                </a:solidFill>
              </a:rPr>
              <a:t>Science, medicine, and the occult: navigating a new religious order</a:t>
            </a:r>
          </a:p>
          <a:p>
            <a:r>
              <a:rPr lang="en-US" sz="1900" dirty="0">
                <a:solidFill>
                  <a:srgbClr val="000000"/>
                </a:solidFill>
              </a:rPr>
              <a:t>Medicine: transmission of Islamic knowledge into Latin from 12</a:t>
            </a:r>
            <a:r>
              <a:rPr lang="en-US" sz="1900" baseline="30000" dirty="0">
                <a:solidFill>
                  <a:srgbClr val="000000"/>
                </a:solidFill>
              </a:rPr>
              <a:t>th</a:t>
            </a:r>
            <a:r>
              <a:rPr lang="en-US" sz="1900" dirty="0">
                <a:solidFill>
                  <a:srgbClr val="000000"/>
                </a:solidFill>
              </a:rPr>
              <a:t> c. onwards</a:t>
            </a:r>
          </a:p>
          <a:p>
            <a:r>
              <a:rPr lang="en-US" sz="1900" dirty="0">
                <a:solidFill>
                  <a:srgbClr val="000000"/>
                </a:solidFill>
              </a:rPr>
              <a:t>Avicenna and Galen: continuity? Systematization? </a:t>
            </a:r>
          </a:p>
          <a:p>
            <a:r>
              <a:rPr lang="en-US" sz="1900" dirty="0">
                <a:solidFill>
                  <a:srgbClr val="000000"/>
                </a:solidFill>
              </a:rPr>
              <a:t>14</a:t>
            </a:r>
            <a:r>
              <a:rPr lang="en-US" sz="1900" baseline="30000" dirty="0">
                <a:solidFill>
                  <a:srgbClr val="000000"/>
                </a:solidFill>
              </a:rPr>
              <a:t>th</a:t>
            </a:r>
            <a:r>
              <a:rPr lang="en-US" sz="1900" dirty="0">
                <a:solidFill>
                  <a:srgbClr val="000000"/>
                </a:solidFill>
              </a:rPr>
              <a:t> to Late 15</a:t>
            </a:r>
            <a:r>
              <a:rPr lang="en-US" sz="1900" baseline="30000" dirty="0">
                <a:solidFill>
                  <a:srgbClr val="000000"/>
                </a:solidFill>
              </a:rPr>
              <a:t>th</a:t>
            </a:r>
            <a:r>
              <a:rPr lang="en-US" sz="1900" dirty="0">
                <a:solidFill>
                  <a:srgbClr val="000000"/>
                </a:solidFill>
              </a:rPr>
              <a:t> c. translations based on Greek manuscripts begin to circulate</a:t>
            </a:r>
          </a:p>
          <a:p>
            <a:r>
              <a:rPr lang="en-US" sz="1900" dirty="0">
                <a:solidFill>
                  <a:srgbClr val="000000"/>
                </a:solidFill>
              </a:rPr>
              <a:t>Universities: Salerno, Montpellier, Padua, Oxford, Paris… </a:t>
            </a:r>
          </a:p>
          <a:p>
            <a:pPr marL="0" indent="0">
              <a:buNone/>
            </a:pPr>
            <a:endParaRPr lang="en-US" sz="1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708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B2AA6-73C9-DD4F-8F58-26C6C6D55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Byzantium and the preservation of medical texts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62A64-1BB6-8D48-B968-245A618F1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Constantinople</a:t>
            </a:r>
          </a:p>
          <a:p>
            <a:r>
              <a:rPr lang="en-US" dirty="0"/>
              <a:t>Southern Italy (Terra </a:t>
            </a:r>
            <a:r>
              <a:rPr lang="en-US" dirty="0" err="1"/>
              <a:t>d’Otranto</a:t>
            </a:r>
            <a:r>
              <a:rPr lang="en-US" dirty="0"/>
              <a:t>)</a:t>
            </a:r>
          </a:p>
          <a:p>
            <a:r>
              <a:rPr lang="en-US" dirty="0"/>
              <a:t>Hippocrates: a well-established canon (</a:t>
            </a:r>
            <a:r>
              <a:rPr lang="en-US" dirty="0" err="1"/>
              <a:t>collectio</a:t>
            </a:r>
            <a:r>
              <a:rPr lang="en-US" dirty="0"/>
              <a:t> </a:t>
            </a:r>
            <a:r>
              <a:rPr lang="en-US" dirty="0" err="1"/>
              <a:t>vaticana</a:t>
            </a:r>
            <a:r>
              <a:rPr lang="en-US" dirty="0"/>
              <a:t>/</a:t>
            </a:r>
            <a:r>
              <a:rPr lang="en-US" dirty="0" err="1"/>
              <a:t>marciana</a:t>
            </a:r>
            <a:r>
              <a:rPr lang="en-US" dirty="0"/>
              <a:t>)</a:t>
            </a:r>
          </a:p>
          <a:p>
            <a:r>
              <a:rPr lang="en-US" dirty="0"/>
              <a:t>Galen: scattered around; open; contaminated</a:t>
            </a:r>
          </a:p>
          <a:p>
            <a:r>
              <a:rPr lang="en-US" dirty="0"/>
              <a:t>Example of Galen, </a:t>
            </a:r>
            <a:r>
              <a:rPr lang="en-US" i="1" dirty="0"/>
              <a:t>On simple drugs : </a:t>
            </a:r>
          </a:p>
          <a:p>
            <a:r>
              <a:rPr lang="en-US" dirty="0"/>
              <a:t>11 books (1-5: theory, 6-11 properties of drugs)</a:t>
            </a:r>
          </a:p>
          <a:p>
            <a:r>
              <a:rPr lang="en-US" dirty="0"/>
              <a:t>Preservation of books 1-5: a group of scholars around John </a:t>
            </a:r>
            <a:r>
              <a:rPr lang="en-US" dirty="0" err="1"/>
              <a:t>Argyropoulos</a:t>
            </a:r>
            <a:r>
              <a:rPr lang="en-US" dirty="0"/>
              <a:t> in Constantinople in the mid 15</a:t>
            </a:r>
            <a:r>
              <a:rPr lang="en-US" baseline="30000" dirty="0"/>
              <a:t>th</a:t>
            </a:r>
            <a:r>
              <a:rPr lang="en-US" dirty="0"/>
              <a:t> c.</a:t>
            </a:r>
          </a:p>
        </p:txBody>
      </p:sp>
    </p:spTree>
    <p:extLst>
      <p:ext uri="{BB962C8B-B14F-4D97-AF65-F5344CB8AC3E}">
        <p14:creationId xmlns:p14="http://schemas.microsoft.com/office/powerpoint/2010/main" val="14402019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9AE2756-0FC4-4155-83E7-58AAAB63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689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247AB924-1B87-43FC-B7C7-B112D5C51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1FB74E-0F76-7448-8C7E-6E13A78AB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>
                <a:solidFill>
                  <a:srgbClr val="FFFFFF"/>
                </a:solidFill>
              </a:rPr>
              <a:t>Marcianus V, 6 (simple drugs 1-5)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196C8DB1-3ABD-8F45-831C-8707E4CA3A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438"/>
          <a:stretch/>
        </p:blipFill>
        <p:spPr>
          <a:xfrm>
            <a:off x="681776" y="307731"/>
            <a:ext cx="2702136" cy="39976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10840B0-ADC6-3E47-B340-392DA1221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8310" y="307731"/>
            <a:ext cx="3108162" cy="3997637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18DC98F-4057-4645-B948-F604F39A9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534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C3DB2A2-CA46-4B40-BA2F-38C964DB2A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762510" y="330045"/>
            <a:ext cx="2798345" cy="3997637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AD2B705-4A9B-408D-AA80-4F41045E0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40628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1BFA24D-F6F4-7642-A614-F3B294CDC7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753" r="1" b="23546"/>
          <a:stretch/>
        </p:blipFill>
        <p:spPr>
          <a:xfrm>
            <a:off x="-1" y="10"/>
            <a:ext cx="9141744" cy="6857990"/>
          </a:xfrm>
          <a:custGeom>
            <a:avLst/>
            <a:gdLst>
              <a:gd name="connsiteX0" fmla="*/ 0 w 9141744"/>
              <a:gd name="connsiteY0" fmla="*/ 0 h 6863485"/>
              <a:gd name="connsiteX1" fmla="*/ 5963051 w 9141744"/>
              <a:gd name="connsiteY1" fmla="*/ 0 h 6863485"/>
              <a:gd name="connsiteX2" fmla="*/ 9141744 w 9141744"/>
              <a:gd name="connsiteY2" fmla="*/ 6863485 h 6863485"/>
              <a:gd name="connsiteX3" fmla="*/ 0 w 9141744"/>
              <a:gd name="connsiteY3" fmla="*/ 6863485 h 6863485"/>
              <a:gd name="connsiteX4" fmla="*/ 0 w 9141744"/>
              <a:gd name="connsiteY4" fmla="*/ 0 h 686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1744" h="6863485">
                <a:moveTo>
                  <a:pt x="0" y="0"/>
                </a:moveTo>
                <a:lnTo>
                  <a:pt x="5963051" y="0"/>
                </a:lnTo>
                <a:lnTo>
                  <a:pt x="9141744" y="6863485"/>
                </a:lnTo>
                <a:lnTo>
                  <a:pt x="0" y="6863485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7" name="Rectangle 24">
            <a:extLst>
              <a:ext uri="{FF2B5EF4-FFF2-40B4-BE49-F238E27FC236}">
                <a16:creationId xmlns:a16="http://schemas.microsoft.com/office/drawing/2014/main" id="{89AC137A-F7D0-43CC-A46F-113F475E48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651" y="1435100"/>
            <a:ext cx="4700016" cy="3987800"/>
          </a:xfrm>
          <a:prstGeom prst="rect">
            <a:avLst/>
          </a:prstGeom>
          <a:solidFill>
            <a:schemeClr val="tx1">
              <a:lumMod val="85000"/>
              <a:lumOff val="15000"/>
              <a:alpha val="88000"/>
            </a:schemeClr>
          </a:solidFill>
          <a:ln w="139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5F3913-C960-B74F-8989-61EFB1367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276" y="1784857"/>
            <a:ext cx="3990624" cy="1057657"/>
          </a:xfrm>
        </p:spPr>
        <p:txBody>
          <a:bodyPr vert="horz" lIns="91440" tIns="45720" rIns="91440" bIns="45720" rtlCol="0">
            <a:normAutofit fontScale="90000"/>
          </a:bodyPr>
          <a:lstStyle/>
          <a:p>
            <a:r>
              <a:rPr lang="en-US" sz="3300" dirty="0" err="1">
                <a:solidFill>
                  <a:schemeClr val="bg1"/>
                </a:solidFill>
              </a:rPr>
              <a:t>Laur</a:t>
            </a:r>
            <a:r>
              <a:rPr lang="en-US" sz="3300" dirty="0">
                <a:solidFill>
                  <a:schemeClr val="bg1"/>
                </a:solidFill>
              </a:rPr>
              <a:t>. </a:t>
            </a:r>
            <a:r>
              <a:rPr lang="en-US" sz="3300" dirty="0" err="1">
                <a:solidFill>
                  <a:schemeClr val="bg1"/>
                </a:solidFill>
              </a:rPr>
              <a:t>Plut</a:t>
            </a:r>
            <a:r>
              <a:rPr lang="en-US" sz="3300" dirty="0">
                <a:solidFill>
                  <a:schemeClr val="bg1"/>
                </a:solidFill>
              </a:rPr>
              <a:t> 74, 17 (palimpsest) and </a:t>
            </a:r>
            <a:r>
              <a:rPr lang="en-US" sz="3300" dirty="0" err="1">
                <a:solidFill>
                  <a:schemeClr val="bg1"/>
                </a:solidFill>
              </a:rPr>
              <a:t>Urbinas</a:t>
            </a:r>
            <a:r>
              <a:rPr lang="en-US" sz="3300" dirty="0">
                <a:solidFill>
                  <a:schemeClr val="bg1"/>
                </a:solidFill>
              </a:rPr>
              <a:t> gr. 67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74F6BB57-0C13-4A7A-BC16-A7C9F0A233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8276" y="3021964"/>
            <a:ext cx="3990624" cy="2086357"/>
          </a:xfrm>
        </p:spPr>
        <p:txBody>
          <a:bodyPr>
            <a:normAutofit/>
          </a:bodyPr>
          <a:lstStyle/>
          <a:p>
            <a:endParaRPr lang="en-US" sz="1800">
              <a:solidFill>
                <a:schemeClr val="bg1"/>
              </a:solidFill>
            </a:endParaRPr>
          </a:p>
        </p:txBody>
      </p:sp>
      <p:pic>
        <p:nvPicPr>
          <p:cNvPr id="15" name="Content Placeholder 6">
            <a:extLst>
              <a:ext uri="{FF2B5EF4-FFF2-40B4-BE49-F238E27FC236}">
                <a16:creationId xmlns:a16="http://schemas.microsoft.com/office/drawing/2014/main" id="{8B7B64F1-ED86-4048-94F3-478B9BA2EA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339" b="14993"/>
          <a:stretch/>
        </p:blipFill>
        <p:spPr>
          <a:xfrm>
            <a:off x="5790369" y="10"/>
            <a:ext cx="6401647" cy="6852984"/>
          </a:xfrm>
          <a:custGeom>
            <a:avLst/>
            <a:gdLst>
              <a:gd name="connsiteX0" fmla="*/ 354282 w 6401647"/>
              <a:gd name="connsiteY0" fmla="*/ 0 h 6852994"/>
              <a:gd name="connsiteX1" fmla="*/ 6401647 w 6401647"/>
              <a:gd name="connsiteY1" fmla="*/ 0 h 6852994"/>
              <a:gd name="connsiteX2" fmla="*/ 6401647 w 6401647"/>
              <a:gd name="connsiteY2" fmla="*/ 6852994 h 6852994"/>
              <a:gd name="connsiteX3" fmla="*/ 0 w 6401647"/>
              <a:gd name="connsiteY3" fmla="*/ 6852994 h 6852994"/>
              <a:gd name="connsiteX4" fmla="*/ 0 w 6401647"/>
              <a:gd name="connsiteY4" fmla="*/ 6852993 h 6852994"/>
              <a:gd name="connsiteX5" fmla="*/ 3528116 w 6401647"/>
              <a:gd name="connsiteY5" fmla="*/ 6852993 h 6852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01647" h="6852994">
                <a:moveTo>
                  <a:pt x="354282" y="0"/>
                </a:moveTo>
                <a:lnTo>
                  <a:pt x="6401647" y="0"/>
                </a:lnTo>
                <a:lnTo>
                  <a:pt x="6401647" y="6852994"/>
                </a:lnTo>
                <a:lnTo>
                  <a:pt x="0" y="6852994"/>
                </a:lnTo>
                <a:lnTo>
                  <a:pt x="0" y="6852993"/>
                </a:lnTo>
                <a:lnTo>
                  <a:pt x="3528116" y="685299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557500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15EFA-8CE7-4543-92BA-EA0EDCC4B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803325"/>
            <a:ext cx="5314536" cy="1325563"/>
          </a:xfrm>
        </p:spPr>
        <p:txBody>
          <a:bodyPr>
            <a:normAutofit/>
          </a:bodyPr>
          <a:lstStyle/>
          <a:p>
            <a:r>
              <a:rPr lang="en-US" dirty="0" err="1"/>
              <a:t>Vaticanus</a:t>
            </a:r>
            <a:r>
              <a:rPr lang="en-US" dirty="0"/>
              <a:t> gr. 284</a:t>
            </a:r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A18C58EE-AF67-4E7D-8E41-4CBF7A023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79018"/>
            <a:ext cx="5314543" cy="3375920"/>
          </a:xfrm>
        </p:spPr>
        <p:txBody>
          <a:bodyPr anchor="t">
            <a:normAutofit/>
          </a:bodyPr>
          <a:lstStyle/>
          <a:p>
            <a:r>
              <a:rPr lang="en-US" sz="1800" dirty="0"/>
              <a:t>10</a:t>
            </a:r>
            <a:r>
              <a:rPr lang="en-US" sz="1800" baseline="30000" dirty="0"/>
              <a:t>th</a:t>
            </a:r>
            <a:r>
              <a:rPr lang="en-US" sz="1800" dirty="0"/>
              <a:t> c.</a:t>
            </a:r>
          </a:p>
          <a:p>
            <a:r>
              <a:rPr lang="en-US" sz="1800" dirty="0" err="1"/>
              <a:t>Dioscorides</a:t>
            </a:r>
            <a:r>
              <a:rPr lang="en-US" sz="1800" dirty="0"/>
              <a:t> + Galen, Ps. </a:t>
            </a:r>
            <a:r>
              <a:rPr lang="en-US" sz="1800" dirty="0" err="1"/>
              <a:t>Dioscorides</a:t>
            </a:r>
            <a:r>
              <a:rPr lang="en-US" sz="1800" dirty="0"/>
              <a:t>, </a:t>
            </a:r>
            <a:r>
              <a:rPr lang="en-US" sz="1800" dirty="0" err="1"/>
              <a:t>Philumenos</a:t>
            </a:r>
            <a:endParaRPr lang="en-US" sz="1800" dirty="0"/>
          </a:p>
          <a:p>
            <a:r>
              <a:rPr lang="en-US" sz="1800" dirty="0"/>
              <a:t>Illustrations added later (animals, plants)</a:t>
            </a:r>
          </a:p>
          <a:p>
            <a:r>
              <a:rPr lang="en-US" sz="1800" dirty="0"/>
              <a:t>Scribe as editor?</a:t>
            </a:r>
          </a:p>
          <a:p>
            <a:r>
              <a:rPr lang="en-US" sz="1800" dirty="0"/>
              <a:t>Reflection of earlier reworking of the text?</a:t>
            </a:r>
          </a:p>
        </p:txBody>
      </p:sp>
      <p:pic>
        <p:nvPicPr>
          <p:cNvPr id="14" name="Content Placeholder 4">
            <a:extLst>
              <a:ext uri="{FF2B5EF4-FFF2-40B4-BE49-F238E27FC236}">
                <a16:creationId xmlns:a16="http://schemas.microsoft.com/office/drawing/2014/main" id="{DA38E71A-E911-0C40-ABD2-3AF907B21D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276" r="2" b="15479"/>
          <a:stretch/>
        </p:blipFill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565827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ABDA5-4564-AF47-94D4-C1F74C994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n-US" dirty="0"/>
              <a:t>Translating Greek into Latin?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54DFC-ECAC-0D42-8EAF-5C1ED667E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4"/>
            <a:ext cx="5120113" cy="3462228"/>
          </a:xfrm>
        </p:spPr>
        <p:txBody>
          <a:bodyPr>
            <a:normAutofit/>
          </a:bodyPr>
          <a:lstStyle/>
          <a:p>
            <a:r>
              <a:rPr lang="en-US" sz="1800" dirty="0"/>
              <a:t>Medieval translations: </a:t>
            </a:r>
            <a:r>
              <a:rPr lang="en-US" sz="1800" dirty="0" err="1"/>
              <a:t>Burgundio</a:t>
            </a:r>
            <a:r>
              <a:rPr lang="en-US" sz="1800" dirty="0"/>
              <a:t> di Pisa and the scriptorium of </a:t>
            </a:r>
            <a:r>
              <a:rPr lang="en-US" sz="1800" dirty="0" err="1"/>
              <a:t>Ioannikios</a:t>
            </a:r>
            <a:r>
              <a:rPr lang="en-US" sz="1800" dirty="0"/>
              <a:t> (Wilson, </a:t>
            </a:r>
            <a:r>
              <a:rPr lang="en-US" sz="1800" dirty="0" err="1"/>
              <a:t>Degni</a:t>
            </a:r>
            <a:r>
              <a:rPr lang="en-US" sz="1800" dirty="0"/>
              <a:t>,…) – 12</a:t>
            </a:r>
            <a:r>
              <a:rPr lang="en-US" sz="1800" baseline="30000" dirty="0"/>
              <a:t>th</a:t>
            </a:r>
            <a:r>
              <a:rPr lang="en-US" sz="1800" dirty="0"/>
              <a:t> c.</a:t>
            </a:r>
          </a:p>
          <a:p>
            <a:r>
              <a:rPr lang="en-US" sz="1800" dirty="0"/>
              <a:t>Naples 14th c.: </a:t>
            </a:r>
            <a:r>
              <a:rPr lang="en-US" sz="1800" dirty="0" err="1"/>
              <a:t>Niccolò</a:t>
            </a:r>
            <a:r>
              <a:rPr lang="en-US" sz="1800" dirty="0"/>
              <a:t> da Reggio</a:t>
            </a:r>
          </a:p>
          <a:p>
            <a:r>
              <a:rPr lang="en-US" sz="1800" dirty="0"/>
              <a:t>Galen, Simples: *one* extant copy of </a:t>
            </a:r>
            <a:r>
              <a:rPr lang="en-US" sz="1800" dirty="0" err="1"/>
              <a:t>Niccolò’s</a:t>
            </a:r>
            <a:r>
              <a:rPr lang="en-US" sz="1800" dirty="0"/>
              <a:t> full translation</a:t>
            </a:r>
          </a:p>
          <a:p>
            <a:r>
              <a:rPr lang="en-US" sz="1800" dirty="0"/>
              <a:t> </a:t>
            </a:r>
            <a:r>
              <a:rPr lang="en-US" sz="1800" i="1" dirty="0" err="1"/>
              <a:t>urbinas</a:t>
            </a:r>
            <a:r>
              <a:rPr lang="en-US" sz="1800" i="1" dirty="0"/>
              <a:t> lat. </a:t>
            </a:r>
            <a:r>
              <a:rPr lang="en-US" sz="1800" dirty="0"/>
              <a:t>248 (shows evidence of additional material (e.g. from </a:t>
            </a:r>
            <a:r>
              <a:rPr lang="en-US" sz="1800" dirty="0" err="1"/>
              <a:t>Symeon</a:t>
            </a:r>
            <a:r>
              <a:rPr lang="en-US" sz="1800" dirty="0"/>
              <a:t> Seth)</a:t>
            </a:r>
          </a:p>
          <a:p>
            <a:r>
              <a:rPr lang="en-US" sz="1800" dirty="0"/>
              <a:t>In print (1490, 1502… ): books I-VI from Arabo-Latin translation + books VII-XI from Greco-Arabic translation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F857D8-F441-224F-BBE5-C6C4389126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34" b="22027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21394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6FA82-0472-7142-AE17-EAC4A9E92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6586491" cy="1676603"/>
          </a:xfrm>
        </p:spPr>
        <p:txBody>
          <a:bodyPr>
            <a:normAutofit/>
          </a:bodyPr>
          <a:lstStyle/>
          <a:p>
            <a:r>
              <a:rPr lang="en-US"/>
              <a:t>Ancient medicine in one slide?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6BEF13-4360-0344-9C71-7D6949EB0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US" sz="1700" dirty="0"/>
              <a:t>Practices originating in prehistoric times (evidence from bones, </a:t>
            </a:r>
            <a:r>
              <a:rPr lang="en-US" sz="1700" dirty="0" err="1"/>
              <a:t>palaeontology</a:t>
            </a:r>
            <a:r>
              <a:rPr lang="en-US" sz="1700" dirty="0"/>
              <a:t>, …): trephination, dentistry…</a:t>
            </a:r>
          </a:p>
          <a:p>
            <a:r>
              <a:rPr lang="en-US" sz="1700" dirty="0"/>
              <a:t>Different ‘families’ of healers: interprets of divine designs, magicians, self-styled ‘rational’ healers in 6</a:t>
            </a:r>
            <a:r>
              <a:rPr lang="en-US" sz="1700" baseline="30000" dirty="0"/>
              <a:t>th</a:t>
            </a:r>
            <a:r>
              <a:rPr lang="en-US" sz="1700" dirty="0"/>
              <a:t>/ 5</a:t>
            </a:r>
            <a:r>
              <a:rPr lang="en-US" sz="1700" baseline="30000" dirty="0"/>
              <a:t>th</a:t>
            </a:r>
            <a:r>
              <a:rPr lang="en-US" sz="1700" dirty="0"/>
              <a:t> c. Greece</a:t>
            </a:r>
          </a:p>
          <a:p>
            <a:r>
              <a:rPr lang="en-US" sz="1700" dirty="0"/>
              <a:t>Hippocrates, ‘father of medicine’? A convention (and a body of texts by various authors, mid-5</a:t>
            </a:r>
            <a:r>
              <a:rPr lang="en-US" sz="1700" baseline="30000" dirty="0"/>
              <a:t>th</a:t>
            </a:r>
            <a:r>
              <a:rPr lang="en-US" sz="1700" dirty="0"/>
              <a:t> c. BC to early 3</a:t>
            </a:r>
            <a:r>
              <a:rPr lang="en-US" sz="1700" baseline="30000" dirty="0"/>
              <a:t>rd</a:t>
            </a:r>
            <a:r>
              <a:rPr lang="en-US" sz="1700" dirty="0"/>
              <a:t> c. BC)</a:t>
            </a:r>
          </a:p>
          <a:p>
            <a:r>
              <a:rPr lang="en-US" sz="1700" dirty="0"/>
              <a:t>Among ‘rational’ physicians: rise of several schools through the Hellenistic and Roman periods</a:t>
            </a:r>
          </a:p>
          <a:p>
            <a:r>
              <a:rPr lang="en-US" sz="1700" dirty="0"/>
              <a:t>Galen (129-216 AD)</a:t>
            </a:r>
          </a:p>
          <a:p>
            <a:r>
              <a:rPr lang="en-US" sz="1700" dirty="0" err="1"/>
              <a:t>Soranus</a:t>
            </a:r>
            <a:r>
              <a:rPr lang="en-US" sz="1700" dirty="0"/>
              <a:t> (</a:t>
            </a:r>
            <a:r>
              <a:rPr lang="en-US" sz="1700" dirty="0" err="1"/>
              <a:t>gynaecology</a:t>
            </a:r>
            <a:r>
              <a:rPr lang="en-US" sz="1700" dirty="0"/>
              <a:t>)</a:t>
            </a:r>
          </a:p>
          <a:p>
            <a:r>
              <a:rPr lang="en-US" sz="1700" dirty="0"/>
              <a:t>Continuation of alternative practices inspired by Egyptian/near Eastern knowledge</a:t>
            </a:r>
          </a:p>
          <a:p>
            <a:pPr marL="0" indent="0">
              <a:buNone/>
            </a:pPr>
            <a:endParaRPr lang="en-US" sz="17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96A992-F952-6846-A5A6-107A100737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58"/>
          <a:stretch/>
        </p:blipFill>
        <p:spPr>
          <a:xfrm>
            <a:off x="7556408" y="10"/>
            <a:ext cx="4635591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7870560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A20EF-D00C-C246-8329-4D208286F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6586491" cy="1676603"/>
          </a:xfrm>
        </p:spPr>
        <p:txBody>
          <a:bodyPr>
            <a:normAutofit/>
          </a:bodyPr>
          <a:lstStyle/>
          <a:p>
            <a:r>
              <a:rPr lang="en-US"/>
              <a:t>Establishing a medical canon in the Renaissance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CE6B0-97F7-1647-A961-CD93A17FEB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6586489" cy="3785419"/>
          </a:xfrm>
        </p:spPr>
        <p:txBody>
          <a:bodyPr>
            <a:normAutofit lnSpcReduction="10000"/>
          </a:bodyPr>
          <a:lstStyle/>
          <a:p>
            <a:r>
              <a:rPr lang="en-US" sz="1700" dirty="0"/>
              <a:t>The revolution of Print </a:t>
            </a:r>
          </a:p>
          <a:p>
            <a:r>
              <a:rPr lang="en-US" sz="1700" dirty="0"/>
              <a:t>Complete works in Greek appear in 1525 (Galen) and 1526 (Hippocrates) in Venice (Aldus Manutius)</a:t>
            </a:r>
          </a:p>
          <a:p>
            <a:r>
              <a:rPr lang="en-US" sz="1700" dirty="0"/>
              <a:t>Rise of new translations into Latin (Winter of </a:t>
            </a:r>
            <a:r>
              <a:rPr lang="en-US" sz="1700" dirty="0" err="1"/>
              <a:t>Andernach</a:t>
            </a:r>
            <a:r>
              <a:rPr lang="en-US" sz="1700" dirty="0"/>
              <a:t>,…)</a:t>
            </a:r>
          </a:p>
          <a:p>
            <a:r>
              <a:rPr lang="en-US" sz="1700" dirty="0"/>
              <a:t>Alternative medical texts also printed: </a:t>
            </a:r>
            <a:r>
              <a:rPr lang="en-US" sz="1700" dirty="0" err="1"/>
              <a:t>Aretaeus</a:t>
            </a:r>
            <a:r>
              <a:rPr lang="en-US" sz="1700" dirty="0"/>
              <a:t> of Cappadocia, </a:t>
            </a:r>
            <a:r>
              <a:rPr lang="en-US" sz="1700" dirty="0" err="1"/>
              <a:t>Dioscorides</a:t>
            </a:r>
            <a:r>
              <a:rPr lang="en-US" sz="1700" dirty="0"/>
              <a:t>, …</a:t>
            </a:r>
          </a:p>
          <a:p>
            <a:r>
              <a:rPr lang="en-US" sz="1700" dirty="0"/>
              <a:t>Universities still teaching a syllabus based on Avicenna, a few texts by Hippocrates and Galen (Nancy </a:t>
            </a:r>
            <a:r>
              <a:rPr lang="en-US" sz="1700" dirty="0" err="1"/>
              <a:t>Siraisi</a:t>
            </a:r>
            <a:r>
              <a:rPr lang="en-US" sz="1700" dirty="0"/>
              <a:t>)</a:t>
            </a:r>
          </a:p>
          <a:p>
            <a:r>
              <a:rPr lang="en-US" sz="1700" dirty="0"/>
              <a:t>Questioning the Arabic heritage (and some of the classics): </a:t>
            </a:r>
            <a:r>
              <a:rPr lang="en-US" sz="1700" dirty="0" err="1"/>
              <a:t>Niccolò</a:t>
            </a:r>
            <a:r>
              <a:rPr lang="en-US" sz="1700" dirty="0"/>
              <a:t> </a:t>
            </a:r>
            <a:r>
              <a:rPr lang="en-US" sz="1700" dirty="0" err="1"/>
              <a:t>Leoniceno</a:t>
            </a:r>
            <a:r>
              <a:rPr lang="en-US" sz="1700" dirty="0"/>
              <a:t> (Italy)</a:t>
            </a:r>
          </a:p>
          <a:p>
            <a:r>
              <a:rPr lang="en-US" sz="1700" dirty="0" err="1"/>
              <a:t>Symphorien</a:t>
            </a:r>
            <a:r>
              <a:rPr lang="en-US" sz="1700" dirty="0"/>
              <a:t> </a:t>
            </a:r>
            <a:r>
              <a:rPr lang="en-US" sz="1700" dirty="0" err="1"/>
              <a:t>Champier</a:t>
            </a:r>
            <a:r>
              <a:rPr lang="en-US" sz="1700" dirty="0"/>
              <a:t> (France: Lyon)</a:t>
            </a:r>
          </a:p>
          <a:p>
            <a:r>
              <a:rPr lang="en-US" sz="1700" dirty="0"/>
              <a:t>Universities of Bologna, Padua, Montpellier, Paris are key </a:t>
            </a:r>
            <a:r>
              <a:rPr lang="en-US" sz="1700" dirty="0" err="1"/>
              <a:t>centres</a:t>
            </a:r>
            <a:r>
              <a:rPr lang="en-US" sz="1700" dirty="0"/>
              <a:t> of medical knowledge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390149-88C5-EC4F-958C-2CE5073FA3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250"/>
          <a:stretch/>
        </p:blipFill>
        <p:spPr>
          <a:xfrm>
            <a:off x="7556408" y="10"/>
            <a:ext cx="4635591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3649366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EA3B70D-6E35-4648-B275-E4314B1BB8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/>
          </a:blip>
          <a:srcRect b="6764"/>
          <a:stretch/>
        </p:blipFill>
        <p:spPr>
          <a:xfrm rot="5400000">
            <a:off x="5565619" y="231924"/>
            <a:ext cx="6858000" cy="63941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BAE7AB-CC82-3246-8A8D-BBABF1A16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Simples from </a:t>
            </a:r>
            <a:r>
              <a:rPr lang="en-US" sz="2800" dirty="0" err="1">
                <a:solidFill>
                  <a:srgbClr val="000000"/>
                </a:solidFill>
              </a:rPr>
              <a:t>Bonardus</a:t>
            </a:r>
            <a:r>
              <a:rPr lang="en-US" sz="2800" dirty="0">
                <a:solidFill>
                  <a:srgbClr val="000000"/>
                </a:solidFill>
              </a:rPr>
              <a:t> (1490) to the </a:t>
            </a:r>
            <a:r>
              <a:rPr lang="en-US" sz="2800" dirty="0" err="1">
                <a:solidFill>
                  <a:srgbClr val="000000"/>
                </a:solidFill>
              </a:rPr>
              <a:t>Juntines</a:t>
            </a:r>
            <a:r>
              <a:rPr lang="en-US" sz="2800" dirty="0">
                <a:solidFill>
                  <a:srgbClr val="000000"/>
                </a:solidFill>
              </a:rPr>
              <a:t> (1550-)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AE3FB-3CE7-4048-ACC2-96A013A94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2908553"/>
            <a:ext cx="4706803" cy="3152419"/>
          </a:xfrm>
        </p:spPr>
        <p:txBody>
          <a:bodyPr anchor="ctr">
            <a:normAutofit fontScale="92500" lnSpcReduction="20000"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The partial eclipse of </a:t>
            </a:r>
            <a:r>
              <a:rPr lang="en-US" sz="2000" dirty="0" err="1">
                <a:solidFill>
                  <a:srgbClr val="000000"/>
                </a:solidFill>
              </a:rPr>
              <a:t>Niccolò’s</a:t>
            </a:r>
            <a:r>
              <a:rPr lang="en-US" sz="2000" dirty="0">
                <a:solidFill>
                  <a:srgbClr val="000000"/>
                </a:solidFill>
              </a:rPr>
              <a:t> translation (books I-V never printed)</a:t>
            </a:r>
          </a:p>
          <a:p>
            <a:r>
              <a:rPr lang="en-US" sz="2000" dirty="0">
                <a:solidFill>
                  <a:srgbClr val="000000"/>
                </a:solidFill>
              </a:rPr>
              <a:t>Ground-breaking translation: </a:t>
            </a:r>
            <a:r>
              <a:rPr lang="en-US" sz="2000" dirty="0" err="1">
                <a:solidFill>
                  <a:srgbClr val="000000"/>
                </a:solidFill>
              </a:rPr>
              <a:t>Theodoricus</a:t>
            </a:r>
            <a:r>
              <a:rPr lang="en-US" sz="2000" dirty="0">
                <a:solidFill>
                  <a:srgbClr val="000000"/>
                </a:solidFill>
              </a:rPr>
              <a:t> Gerardus </a:t>
            </a:r>
            <a:r>
              <a:rPr lang="en-US" sz="2000" dirty="0" err="1">
                <a:solidFill>
                  <a:srgbClr val="000000"/>
                </a:solidFill>
              </a:rPr>
              <a:t>Gaudanus</a:t>
            </a:r>
            <a:r>
              <a:rPr lang="en-US" sz="2000" dirty="0">
                <a:solidFill>
                  <a:srgbClr val="000000"/>
                </a:solidFill>
              </a:rPr>
              <a:t> 1530 (based on Aldine of 1525)</a:t>
            </a:r>
          </a:p>
          <a:p>
            <a:r>
              <a:rPr lang="en-US" sz="2000" dirty="0">
                <a:solidFill>
                  <a:srgbClr val="000000"/>
                </a:solidFill>
              </a:rPr>
              <a:t>Reprints with corrections but no new translation</a:t>
            </a:r>
          </a:p>
          <a:p>
            <a:r>
              <a:rPr lang="en-US" sz="2000" dirty="0">
                <a:solidFill>
                  <a:srgbClr val="000000"/>
                </a:solidFill>
              </a:rPr>
              <a:t>French: tr. Of books V and IX by Jean </a:t>
            </a:r>
            <a:r>
              <a:rPr lang="en-US" sz="2000" dirty="0" err="1">
                <a:solidFill>
                  <a:srgbClr val="000000"/>
                </a:solidFill>
              </a:rPr>
              <a:t>Canappe</a:t>
            </a:r>
            <a:r>
              <a:rPr lang="en-US" sz="2000" dirty="0">
                <a:solidFill>
                  <a:srgbClr val="000000"/>
                </a:solidFill>
              </a:rPr>
              <a:t> (for surgeons)</a:t>
            </a:r>
          </a:p>
          <a:p>
            <a:r>
              <a:rPr lang="en-US" sz="2000" dirty="0">
                <a:solidFill>
                  <a:srgbClr val="000000"/>
                </a:solidFill>
              </a:rPr>
              <a:t>1530’s : a decade with intense debates around simples + theriac (see </a:t>
            </a:r>
            <a:r>
              <a:rPr lang="en-US" sz="2000" dirty="0" err="1">
                <a:solidFill>
                  <a:srgbClr val="000000"/>
                </a:solidFill>
              </a:rPr>
              <a:t>Champier</a:t>
            </a:r>
            <a:r>
              <a:rPr lang="en-US" sz="2000" dirty="0">
                <a:solidFill>
                  <a:srgbClr val="000000"/>
                </a:solidFill>
              </a:rPr>
              <a:t> in France)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endParaRPr lang="en-US" sz="2000" dirty="0">
              <a:solidFill>
                <a:srgbClr val="000000"/>
              </a:solidFill>
            </a:endParaRPr>
          </a:p>
          <a:p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8989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01647-D3F6-C84B-8C61-8AEF9C158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GB" sz="4100" dirty="0"/>
              <a:t>Josephus </a:t>
            </a:r>
            <a:r>
              <a:rPr lang="en-GB" sz="4100" dirty="0" err="1"/>
              <a:t>Struthius</a:t>
            </a:r>
            <a:r>
              <a:rPr lang="en-GB" sz="4100" dirty="0"/>
              <a:t> (1510-1568), a Pole in Italy (Padua) </a:t>
            </a:r>
            <a:endParaRPr lang="en-US" sz="41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ECB35E-6B6A-0748-9B9F-B983C4D569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61" r="4514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85E5A-921F-7143-AB2C-24EA62C74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US" sz="2000" dirty="0"/>
              <a:t>1535 </a:t>
            </a:r>
            <a:r>
              <a:rPr lang="en-US" sz="2000" dirty="0" err="1"/>
              <a:t>Galeni</a:t>
            </a:r>
            <a:r>
              <a:rPr lang="en-US" sz="2000" dirty="0"/>
              <a:t> de </a:t>
            </a:r>
            <a:r>
              <a:rPr lang="en-US" sz="2000" dirty="0" err="1"/>
              <a:t>urinis</a:t>
            </a:r>
            <a:r>
              <a:rPr lang="en-US" sz="2000" dirty="0"/>
              <a:t> (tr.) + </a:t>
            </a:r>
            <a:r>
              <a:rPr lang="en-US" sz="2000" dirty="0" err="1"/>
              <a:t>Prognostica</a:t>
            </a:r>
            <a:r>
              <a:rPr lang="en-US" sz="2000" dirty="0"/>
              <a:t> de </a:t>
            </a:r>
            <a:r>
              <a:rPr lang="en-US" sz="2000" dirty="0" err="1"/>
              <a:t>decubitu</a:t>
            </a:r>
            <a:r>
              <a:rPr lang="en-US" sz="2000" dirty="0"/>
              <a:t> </a:t>
            </a:r>
            <a:r>
              <a:rPr lang="en-US" sz="2000" dirty="0" err="1"/>
              <a:t>infirmorum</a:t>
            </a:r>
            <a:r>
              <a:rPr lang="en-US" sz="2000" dirty="0"/>
              <a:t> ex </a:t>
            </a:r>
            <a:r>
              <a:rPr lang="en-US" sz="2000" dirty="0" err="1"/>
              <a:t>mathematica</a:t>
            </a:r>
            <a:r>
              <a:rPr lang="en-US" sz="2000" dirty="0"/>
              <a:t> Scientia </a:t>
            </a:r>
          </a:p>
          <a:p>
            <a:r>
              <a:rPr lang="en-US" sz="2000" dirty="0"/>
              <a:t>(</a:t>
            </a:r>
            <a:r>
              <a:rPr lang="en-US" sz="2000" dirty="0" err="1"/>
              <a:t>repr</a:t>
            </a:r>
            <a:r>
              <a:rPr lang="en-US" sz="2000" dirty="0"/>
              <a:t>. 1550) – see copy from John Dee library</a:t>
            </a:r>
          </a:p>
          <a:p>
            <a:r>
              <a:rPr lang="en-US" sz="2000" dirty="0"/>
              <a:t>1537 </a:t>
            </a:r>
            <a:r>
              <a:rPr lang="en-US" sz="2000" dirty="0" err="1"/>
              <a:t>Galeni</a:t>
            </a:r>
            <a:r>
              <a:rPr lang="en-US" sz="2000" dirty="0"/>
              <a:t> </a:t>
            </a:r>
            <a:r>
              <a:rPr lang="en-US" sz="2000" dirty="0" err="1"/>
              <a:t>antidotarius</a:t>
            </a:r>
            <a:r>
              <a:rPr lang="en-US" sz="2000" dirty="0"/>
              <a:t> (tr.) = </a:t>
            </a:r>
            <a:r>
              <a:rPr lang="en-US" sz="2000" i="1" dirty="0"/>
              <a:t>De </a:t>
            </a:r>
            <a:r>
              <a:rPr lang="en-US" sz="2000" i="1" dirty="0" err="1"/>
              <a:t>antidotis</a:t>
            </a:r>
            <a:endParaRPr lang="en-US" sz="2000" i="1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318225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B7331-B096-454D-A86F-97CBA907A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 err="1">
                <a:solidFill>
                  <a:srgbClr val="FFFFFF"/>
                </a:solidFill>
              </a:rPr>
              <a:t>Struth</a:t>
            </a:r>
            <a:r>
              <a:rPr lang="en-US" sz="5400" dirty="0">
                <a:solidFill>
                  <a:srgbClr val="FFFFFF"/>
                </a:solidFill>
              </a:rPr>
              <a:t> translator of Galen (Antidotes)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1B8A6A-F54E-1A4F-9CA9-7ADA453101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4026" y="807436"/>
            <a:ext cx="3997637" cy="2998227"/>
          </a:xfrm>
          <a:prstGeom prst="rect">
            <a:avLst/>
          </a:prstGeom>
        </p:spPr>
      </p:pic>
      <p:pic>
        <p:nvPicPr>
          <p:cNvPr id="18" name="Content Placeholder 4">
            <a:extLst>
              <a:ext uri="{FF2B5EF4-FFF2-40B4-BE49-F238E27FC236}">
                <a16:creationId xmlns:a16="http://schemas.microsoft.com/office/drawing/2014/main" id="{0FCB8030-EF96-0F45-B4BA-2B3997F826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4372" b="6762"/>
          <a:stretch/>
        </p:blipFill>
        <p:spPr>
          <a:xfrm rot="5400000">
            <a:off x="4170648" y="589887"/>
            <a:ext cx="3863484" cy="34333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744AD5-485E-BB47-93BB-D52D9F507D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14" r="1" b="14390"/>
          <a:stretch/>
        </p:blipFill>
        <p:spPr>
          <a:xfrm>
            <a:off x="8449725" y="402412"/>
            <a:ext cx="3423916" cy="385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0967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24E6B44-2F41-AC44-9B98-BF3E833BF2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35000"/>
            <a:extLst/>
          </a:blip>
          <a:srcRect t="31800" b="26026"/>
          <a:stretch/>
        </p:blipFill>
        <p:spPr>
          <a:xfrm>
            <a:off x="-17" y="10"/>
            <a:ext cx="12192000" cy="68559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1E13A3-B570-1C43-A4CA-459F4C93F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8" y="1396289"/>
            <a:ext cx="5277333" cy="1325563"/>
          </a:xfrm>
        </p:spPr>
        <p:txBody>
          <a:bodyPr>
            <a:normAutofit/>
          </a:bodyPr>
          <a:lstStyle/>
          <a:p>
            <a:r>
              <a:rPr lang="en-US" dirty="0" err="1"/>
              <a:t>Criticising</a:t>
            </a:r>
            <a:r>
              <a:rPr lang="en-US" dirty="0"/>
              <a:t> </a:t>
            </a:r>
            <a:r>
              <a:rPr lang="en-US" dirty="0" err="1"/>
              <a:t>Andernacus</a:t>
            </a: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94FBCB0-D346-4F5C-90A0-3AC1E5CBB6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43" y="2871982"/>
            <a:ext cx="5272888" cy="3181684"/>
          </a:xfrm>
        </p:spPr>
        <p:txBody>
          <a:bodyPr anchor="t">
            <a:normAutofit/>
          </a:bodyPr>
          <a:lstStyle/>
          <a:p>
            <a:pPr>
              <a:buClr>
                <a:srgbClr val="AD9066"/>
              </a:buClr>
            </a:pPr>
            <a:r>
              <a:rPr lang="en-US" sz="1800"/>
              <a:t>'hic negligens erat Andernacus’</a:t>
            </a:r>
          </a:p>
          <a:p>
            <a:pPr>
              <a:buClr>
                <a:srgbClr val="AD9066"/>
              </a:buClr>
            </a:pPr>
            <a:r>
              <a:rPr lang="en-US" sz="1800"/>
              <a:t>His falsus est Andernacus’</a:t>
            </a:r>
          </a:p>
          <a:p>
            <a:pPr>
              <a:buClr>
                <a:srgbClr val="AD9066"/>
              </a:buClr>
            </a:pPr>
            <a:r>
              <a:rPr lang="en-US" sz="1800"/>
              <a:t>‘vide num hic poteris intelligere Andernacum, ego certe non intelligo’</a:t>
            </a:r>
          </a:p>
          <a:p>
            <a:pPr>
              <a:buClr>
                <a:srgbClr val="AD9066"/>
              </a:buClr>
            </a:pPr>
            <a:r>
              <a:rPr lang="en-US" sz="1800"/>
              <a:t>‘hic aliud dicit Galenus, aliud Andernacus’</a:t>
            </a:r>
          </a:p>
          <a:p>
            <a:pPr>
              <a:buClr>
                <a:srgbClr val="AD9066"/>
              </a:buClr>
            </a:pPr>
            <a:endParaRPr lang="en-US" sz="1800"/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68AFD530-3355-0444-9436-7FDA7800FC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785" r="-2" b="3907"/>
          <a:stretch/>
        </p:blipFill>
        <p:spPr>
          <a:xfrm>
            <a:off x="6893342" y="760562"/>
            <a:ext cx="5298683" cy="6097438"/>
          </a:xfrm>
          <a:custGeom>
            <a:avLst/>
            <a:gdLst>
              <a:gd name="connsiteX0" fmla="*/ 3120528 w 5298683"/>
              <a:gd name="connsiteY0" fmla="*/ 0 h 6097438"/>
              <a:gd name="connsiteX1" fmla="*/ 5105473 w 5298683"/>
              <a:gd name="connsiteY1" fmla="*/ 712577 h 6097438"/>
              <a:gd name="connsiteX2" fmla="*/ 5298683 w 5298683"/>
              <a:gd name="connsiteY2" fmla="*/ 888178 h 6097438"/>
              <a:gd name="connsiteX3" fmla="*/ 5298683 w 5298683"/>
              <a:gd name="connsiteY3" fmla="*/ 5352876 h 6097438"/>
              <a:gd name="connsiteX4" fmla="*/ 5105473 w 5298683"/>
              <a:gd name="connsiteY4" fmla="*/ 5528477 h 6097438"/>
              <a:gd name="connsiteX5" fmla="*/ 4335177 w 5298683"/>
              <a:gd name="connsiteY5" fmla="*/ 5995828 h 6097438"/>
              <a:gd name="connsiteX6" fmla="*/ 4057556 w 5298683"/>
              <a:gd name="connsiteY6" fmla="*/ 6097438 h 6097438"/>
              <a:gd name="connsiteX7" fmla="*/ 2183499 w 5298683"/>
              <a:gd name="connsiteY7" fmla="*/ 6097438 h 6097438"/>
              <a:gd name="connsiteX8" fmla="*/ 1905878 w 5298683"/>
              <a:gd name="connsiteY8" fmla="*/ 5995828 h 6097438"/>
              <a:gd name="connsiteX9" fmla="*/ 0 w 5298683"/>
              <a:gd name="connsiteY9" fmla="*/ 3120527 h 6097438"/>
              <a:gd name="connsiteX10" fmla="*/ 3120528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669945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AF80C-D970-434A-B62B-B1B0E5F27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dirty="0"/>
              <a:t>Readerships and contexts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1B67D5-E6D2-A549-A4BD-7FCE0A92C3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9" r="1" b="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AB7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0928AF-CEF2-384A-AEEC-E1E750CEF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US" sz="1900" dirty="0"/>
              <a:t>General readers (educated)</a:t>
            </a:r>
          </a:p>
          <a:p>
            <a:r>
              <a:rPr lang="en-US" sz="1900" dirty="0"/>
              <a:t>Physicians looking to re-establish medicine on sound bases</a:t>
            </a:r>
          </a:p>
          <a:p>
            <a:r>
              <a:rPr lang="en-US" sz="1900" dirty="0"/>
              <a:t>Greek texts (and their new Latin translations) overtaking Arabic ones in learned circles (see </a:t>
            </a:r>
            <a:r>
              <a:rPr lang="en-US" sz="1900" dirty="0" err="1"/>
              <a:t>Champier</a:t>
            </a:r>
            <a:r>
              <a:rPr lang="en-US" sz="1900" dirty="0"/>
              <a:t> and friends)</a:t>
            </a:r>
          </a:p>
          <a:p>
            <a:r>
              <a:rPr lang="en-US" sz="1900" dirty="0"/>
              <a:t>Sciences develop new disciplinary boundaries and methods (</a:t>
            </a:r>
            <a:r>
              <a:rPr lang="en-US" sz="1900" b="1" dirty="0"/>
              <a:t>botany</a:t>
            </a:r>
            <a:r>
              <a:rPr lang="en-US" sz="1900" dirty="0"/>
              <a:t>)</a:t>
            </a:r>
          </a:p>
          <a:p>
            <a:r>
              <a:rPr lang="en-US" sz="1900" dirty="0"/>
              <a:t>New interest in direct observation: </a:t>
            </a:r>
          </a:p>
          <a:p>
            <a:pPr lvl="1"/>
            <a:r>
              <a:rPr lang="en-US" sz="1900" dirty="0"/>
              <a:t>Of patients</a:t>
            </a:r>
          </a:p>
          <a:p>
            <a:pPr lvl="1"/>
            <a:r>
              <a:rPr lang="en-US" sz="1900" dirty="0"/>
              <a:t>Of plants, herbs, minerals, animals…</a:t>
            </a:r>
          </a:p>
          <a:p>
            <a:pPr lvl="1"/>
            <a:r>
              <a:rPr lang="en-US" sz="1900" dirty="0"/>
              <a:t>Of medical practices of others (Egypt: Prospero </a:t>
            </a:r>
            <a:r>
              <a:rPr lang="en-US" sz="1900" dirty="0" err="1"/>
              <a:t>Alpini</a:t>
            </a:r>
            <a:r>
              <a:rPr lang="en-US" sz="1900" dirty="0"/>
              <a:t>; the New World(s) of the Americas; India and the far East)</a:t>
            </a:r>
          </a:p>
          <a:p>
            <a:pPr marL="457200" lvl="1" indent="0">
              <a:buNone/>
            </a:pPr>
            <a:endParaRPr lang="en-US" sz="1900" dirty="0"/>
          </a:p>
          <a:p>
            <a:pPr lvl="1"/>
            <a:endParaRPr lang="en-US" sz="1900" dirty="0"/>
          </a:p>
          <a:p>
            <a:endParaRPr lang="en-US" sz="1900" dirty="0"/>
          </a:p>
          <a:p>
            <a:endParaRPr lang="en-US" sz="1900" dirty="0"/>
          </a:p>
          <a:p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710186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76BB4-EA7F-9D48-B1F3-54BAC8E16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8" y="1396289"/>
            <a:ext cx="6387102" cy="1325563"/>
          </a:xfrm>
        </p:spPr>
        <p:txBody>
          <a:bodyPr>
            <a:normAutofit/>
          </a:bodyPr>
          <a:lstStyle/>
          <a:p>
            <a:r>
              <a:rPr lang="en-US"/>
              <a:t>Medicine and plants of the Egyptians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5AB7D-A874-AE44-A2E1-C3B29A514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42" y="2871982"/>
            <a:ext cx="6382657" cy="3181684"/>
          </a:xfrm>
        </p:spPr>
        <p:txBody>
          <a:bodyPr anchor="t">
            <a:normAutofit/>
          </a:bodyPr>
          <a:lstStyle/>
          <a:p>
            <a:r>
              <a:rPr lang="en-US" sz="1800" dirty="0"/>
              <a:t>Prospero </a:t>
            </a:r>
            <a:r>
              <a:rPr lang="en-US" sz="1800" dirty="0" err="1"/>
              <a:t>Alpini</a:t>
            </a:r>
            <a:r>
              <a:rPr lang="en-US" sz="1800" dirty="0"/>
              <a:t> (1553-1617)</a:t>
            </a:r>
          </a:p>
          <a:p>
            <a:r>
              <a:rPr lang="en-US" sz="1800" dirty="0"/>
              <a:t>Physician and professor at Padua (medicine, botany)</a:t>
            </a:r>
          </a:p>
          <a:p>
            <a:r>
              <a:rPr lang="en-US" sz="1800" dirty="0"/>
              <a:t>Travelled to Egypt and observed local medicine, herbs, remedies, animals…</a:t>
            </a:r>
          </a:p>
          <a:p>
            <a:r>
              <a:rPr lang="en-US" sz="1800" dirty="0"/>
              <a:t>Published first description of coffee plant</a:t>
            </a:r>
          </a:p>
          <a:p>
            <a:r>
              <a:rPr lang="en-US" sz="1800" dirty="0"/>
              <a:t>Director (prefect) of the first botanical garden in Europe, Padua (founded 1545)</a:t>
            </a:r>
          </a:p>
          <a:p>
            <a:endParaRPr lang="en-US" sz="180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C6A2225-94AF-4BC4-98F4-77746E7B1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5108" y="1"/>
            <a:ext cx="4666892" cy="3612937"/>
          </a:xfrm>
          <a:custGeom>
            <a:avLst/>
            <a:gdLst>
              <a:gd name="connsiteX0" fmla="*/ 192227 w 4666892"/>
              <a:gd name="connsiteY0" fmla="*/ 0 h 3612937"/>
              <a:gd name="connsiteX1" fmla="*/ 4666892 w 4666892"/>
              <a:gd name="connsiteY1" fmla="*/ 0 h 3612937"/>
              <a:gd name="connsiteX2" fmla="*/ 4666892 w 4666892"/>
              <a:gd name="connsiteY2" fmla="*/ 2643684 h 3612937"/>
              <a:gd name="connsiteX3" fmla="*/ 4657487 w 4666892"/>
              <a:gd name="connsiteY3" fmla="*/ 2656262 h 3612937"/>
              <a:gd name="connsiteX4" fmla="*/ 2628900 w 4666892"/>
              <a:gd name="connsiteY4" fmla="*/ 3612937 h 3612937"/>
              <a:gd name="connsiteX5" fmla="*/ 0 w 4666892"/>
              <a:gd name="connsiteY5" fmla="*/ 984037 h 3612937"/>
              <a:gd name="connsiteX6" fmla="*/ 118190 w 4666892"/>
              <a:gd name="connsiteY6" fmla="*/ 202283 h 361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6892" h="3612937">
                <a:moveTo>
                  <a:pt x="192227" y="0"/>
                </a:moveTo>
                <a:lnTo>
                  <a:pt x="4666892" y="0"/>
                </a:lnTo>
                <a:lnTo>
                  <a:pt x="4666892" y="2643684"/>
                </a:lnTo>
                <a:lnTo>
                  <a:pt x="4657487" y="2656262"/>
                </a:lnTo>
                <a:cubicBezTo>
                  <a:pt x="4175308" y="3240527"/>
                  <a:pt x="3445594" y="3612937"/>
                  <a:pt x="2628900" y="3612937"/>
                </a:cubicBezTo>
                <a:cubicBezTo>
                  <a:pt x="1176999" y="3612937"/>
                  <a:pt x="0" y="2435938"/>
                  <a:pt x="0" y="984037"/>
                </a:cubicBezTo>
                <a:cubicBezTo>
                  <a:pt x="0" y="711806"/>
                  <a:pt x="41379" y="449239"/>
                  <a:pt x="118190" y="2022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2F4B86-1B26-E14E-A948-BAB29226EE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09" r="-1" b="37421"/>
          <a:stretch/>
        </p:blipFill>
        <p:spPr>
          <a:xfrm>
            <a:off x="7689829" y="10"/>
            <a:ext cx="4502173" cy="3448209"/>
          </a:xfrm>
          <a:custGeom>
            <a:avLst/>
            <a:gdLst>
              <a:gd name="connsiteX0" fmla="*/ 205627 w 4502173"/>
              <a:gd name="connsiteY0" fmla="*/ 0 h 3448219"/>
              <a:gd name="connsiteX1" fmla="*/ 4502173 w 4502173"/>
              <a:gd name="connsiteY1" fmla="*/ 0 h 3448219"/>
              <a:gd name="connsiteX2" fmla="*/ 4502173 w 4502173"/>
              <a:gd name="connsiteY2" fmla="*/ 2368934 h 3448219"/>
              <a:gd name="connsiteX3" fmla="*/ 4365663 w 4502173"/>
              <a:gd name="connsiteY3" fmla="*/ 2551486 h 3448219"/>
              <a:gd name="connsiteX4" fmla="*/ 2464181 w 4502173"/>
              <a:gd name="connsiteY4" fmla="*/ 3448219 h 3448219"/>
              <a:gd name="connsiteX5" fmla="*/ 0 w 4502173"/>
              <a:gd name="connsiteY5" fmla="*/ 984038 h 3448219"/>
              <a:gd name="connsiteX6" fmla="*/ 193648 w 4502173"/>
              <a:gd name="connsiteY6" fmla="*/ 24867 h 3448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2173" h="3448219">
                <a:moveTo>
                  <a:pt x="205627" y="0"/>
                </a:moveTo>
                <a:lnTo>
                  <a:pt x="4502173" y="0"/>
                </a:lnTo>
                <a:lnTo>
                  <a:pt x="4502173" y="2368934"/>
                </a:lnTo>
                <a:lnTo>
                  <a:pt x="4365663" y="2551486"/>
                </a:lnTo>
                <a:cubicBezTo>
                  <a:pt x="3913696" y="3099144"/>
                  <a:pt x="3229704" y="3448219"/>
                  <a:pt x="2464181" y="3448219"/>
                </a:cubicBezTo>
                <a:cubicBezTo>
                  <a:pt x="1103251" y="3448219"/>
                  <a:pt x="0" y="2344968"/>
                  <a:pt x="0" y="984038"/>
                </a:cubicBezTo>
                <a:cubicBezTo>
                  <a:pt x="0" y="643806"/>
                  <a:pt x="68954" y="319678"/>
                  <a:pt x="193648" y="24867"/>
                </a:cubicBezTo>
                <a:close/>
              </a:path>
            </a:pathLst>
          </a:custGeom>
        </p:spPr>
      </p:pic>
      <p:sp>
        <p:nvSpPr>
          <p:cNvPr id="34" name="Freeform: Shape 13">
            <a:extLst>
              <a:ext uri="{FF2B5EF4-FFF2-40B4-BE49-F238E27FC236}">
                <a16:creationId xmlns:a16="http://schemas.microsoft.com/office/drawing/2014/main" id="{648F5915-2CE1-4F74-88C5-D4366893D2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4737" y="3918051"/>
            <a:ext cx="3587263" cy="2939948"/>
          </a:xfrm>
          <a:custGeom>
            <a:avLst/>
            <a:gdLst>
              <a:gd name="connsiteX0" fmla="*/ 2070613 w 3587263"/>
              <a:gd name="connsiteY0" fmla="*/ 0 h 2939948"/>
              <a:gd name="connsiteX1" fmla="*/ 3534758 w 3587263"/>
              <a:gd name="connsiteY1" fmla="*/ 606469 h 2939948"/>
              <a:gd name="connsiteX2" fmla="*/ 3587263 w 3587263"/>
              <a:gd name="connsiteY2" fmla="*/ 664240 h 2939948"/>
              <a:gd name="connsiteX3" fmla="*/ 3587263 w 3587263"/>
              <a:gd name="connsiteY3" fmla="*/ 2939948 h 2939948"/>
              <a:gd name="connsiteX4" fmla="*/ 193241 w 3587263"/>
              <a:gd name="connsiteY4" fmla="*/ 2939948 h 2939948"/>
              <a:gd name="connsiteX5" fmla="*/ 162719 w 3587263"/>
              <a:gd name="connsiteY5" fmla="*/ 2876589 h 2939948"/>
              <a:gd name="connsiteX6" fmla="*/ 0 w 3587263"/>
              <a:gd name="connsiteY6" fmla="*/ 2070613 h 2939948"/>
              <a:gd name="connsiteX7" fmla="*/ 2070613 w 3587263"/>
              <a:gd name="connsiteY7" fmla="*/ 0 h 293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87263" h="2939948">
                <a:moveTo>
                  <a:pt x="2070613" y="0"/>
                </a:moveTo>
                <a:cubicBezTo>
                  <a:pt x="2642397" y="0"/>
                  <a:pt x="3160050" y="231761"/>
                  <a:pt x="3534758" y="606469"/>
                </a:cubicBezTo>
                <a:lnTo>
                  <a:pt x="3587263" y="664240"/>
                </a:lnTo>
                <a:lnTo>
                  <a:pt x="3587263" y="2939948"/>
                </a:lnTo>
                <a:lnTo>
                  <a:pt x="193241" y="2939948"/>
                </a:lnTo>
                <a:lnTo>
                  <a:pt x="162719" y="2876589"/>
                </a:lnTo>
                <a:cubicBezTo>
                  <a:pt x="57940" y="2628865"/>
                  <a:pt x="0" y="2356505"/>
                  <a:pt x="0" y="2070613"/>
                </a:cubicBezTo>
                <a:cubicBezTo>
                  <a:pt x="0" y="927045"/>
                  <a:pt x="927045" y="0"/>
                  <a:pt x="2070613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F72477-B919-9D42-8DC0-882FD81C55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45" r="19304" b="-1"/>
          <a:stretch/>
        </p:blipFill>
        <p:spPr>
          <a:xfrm>
            <a:off x="8768827" y="4082141"/>
            <a:ext cx="3423175" cy="2775859"/>
          </a:xfrm>
          <a:custGeom>
            <a:avLst/>
            <a:gdLst>
              <a:gd name="connsiteX0" fmla="*/ 1906524 w 3423175"/>
              <a:gd name="connsiteY0" fmla="*/ 0 h 2775859"/>
              <a:gd name="connsiteX1" fmla="*/ 3377691 w 3423175"/>
              <a:gd name="connsiteY1" fmla="*/ 693798 h 2775859"/>
              <a:gd name="connsiteX2" fmla="*/ 3423175 w 3423175"/>
              <a:gd name="connsiteY2" fmla="*/ 754624 h 2775859"/>
              <a:gd name="connsiteX3" fmla="*/ 3423175 w 3423175"/>
              <a:gd name="connsiteY3" fmla="*/ 2775859 h 2775859"/>
              <a:gd name="connsiteX4" fmla="*/ 211114 w 3423175"/>
              <a:gd name="connsiteY4" fmla="*/ 2775859 h 2775859"/>
              <a:gd name="connsiteX5" fmla="*/ 149824 w 3423175"/>
              <a:gd name="connsiteY5" fmla="*/ 2648629 h 2775859"/>
              <a:gd name="connsiteX6" fmla="*/ 0 w 3423175"/>
              <a:gd name="connsiteY6" fmla="*/ 1906524 h 2775859"/>
              <a:gd name="connsiteX7" fmla="*/ 1906524 w 3423175"/>
              <a:gd name="connsiteY7" fmla="*/ 0 h 2775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3175" h="2775859">
                <a:moveTo>
                  <a:pt x="1906524" y="0"/>
                </a:moveTo>
                <a:cubicBezTo>
                  <a:pt x="2498805" y="0"/>
                  <a:pt x="3028006" y="270078"/>
                  <a:pt x="3377691" y="693798"/>
                </a:cubicBezTo>
                <a:lnTo>
                  <a:pt x="3423175" y="754624"/>
                </a:lnTo>
                <a:lnTo>
                  <a:pt x="3423175" y="2775859"/>
                </a:lnTo>
                <a:lnTo>
                  <a:pt x="211114" y="2775859"/>
                </a:lnTo>
                <a:lnTo>
                  <a:pt x="149824" y="2648629"/>
                </a:lnTo>
                <a:cubicBezTo>
                  <a:pt x="53349" y="2420536"/>
                  <a:pt x="0" y="2169760"/>
                  <a:pt x="0" y="1906524"/>
                </a:cubicBezTo>
                <a:cubicBezTo>
                  <a:pt x="0" y="853580"/>
                  <a:pt x="853580" y="0"/>
                  <a:pt x="190652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282409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0BA82-3F74-2A4A-86BA-D66397CBF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sz="4100"/>
              <a:t>New World, new diseases, new remedies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091D63-68EF-8C41-B24E-07BA09B18C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3" b="84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B990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C3028-A1BE-AD41-B2E6-6032C42226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US" sz="1700"/>
              <a:t>Samir Boumediene, </a:t>
            </a:r>
            <a:r>
              <a:rPr lang="en-US" sz="1700" i="1"/>
              <a:t>La colonisation du savoir. Une histoire des plantes médicinales du Nouveau Monde (1492-1750)</a:t>
            </a:r>
            <a:r>
              <a:rPr lang="en-US" sz="1700"/>
              <a:t>, 2016</a:t>
            </a:r>
          </a:p>
          <a:p>
            <a:r>
              <a:rPr lang="en-US" sz="1700"/>
              <a:t>Spanish conquest of parts of South America</a:t>
            </a:r>
          </a:p>
          <a:p>
            <a:r>
              <a:rPr lang="en-US" sz="1700"/>
              <a:t>Backdrop of explorations, military conquest, cultural appropriation, slavery, religious domination (Catholic church; Inquisition)</a:t>
            </a:r>
          </a:p>
          <a:p>
            <a:r>
              <a:rPr lang="en-US" sz="1700"/>
              <a:t>Angle of Boumediene’s book: colonization of knowledge</a:t>
            </a:r>
          </a:p>
          <a:p>
            <a:r>
              <a:rPr lang="en-US" sz="1700"/>
              <a:t>Discusses herbs, drugs, their usage (medicinal, ritual, culinary) and the ways they get adopted (or banned) by the colonisers </a:t>
            </a:r>
          </a:p>
          <a:p>
            <a:r>
              <a:rPr lang="en-US" sz="1700"/>
              <a:t>Role of classical medicine/knowledge: framework, language, power</a:t>
            </a:r>
          </a:p>
          <a:p>
            <a:r>
              <a:rPr lang="en-US" sz="1700"/>
              <a:t>Scholarship with similar approaches on India (Portuguese explorers/merchants, etc)</a:t>
            </a:r>
          </a:p>
        </p:txBody>
      </p:sp>
    </p:spTree>
    <p:extLst>
      <p:ext uri="{BB962C8B-B14F-4D97-AF65-F5344CB8AC3E}">
        <p14:creationId xmlns:p14="http://schemas.microsoft.com/office/powerpoint/2010/main" val="34240084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2FC4ED-AF4F-C542-9F12-75698A405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chemeClr val="accent1"/>
                </a:solidFill>
              </a:rPr>
              <a:t>Take away points?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A5338-D9D8-1448-BB46-FEB9BA4F34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en-US" sz="2400" dirty="0"/>
              <a:t>Role of print (history of the book)</a:t>
            </a:r>
          </a:p>
          <a:p>
            <a:r>
              <a:rPr lang="en-US" sz="2400" dirty="0"/>
              <a:t>Exploration/discoveries</a:t>
            </a:r>
          </a:p>
          <a:p>
            <a:r>
              <a:rPr lang="en-US" sz="2400" dirty="0"/>
              <a:t>‘Colonial’ ventures</a:t>
            </a:r>
          </a:p>
          <a:p>
            <a:r>
              <a:rPr lang="en-US" sz="2400" dirty="0"/>
              <a:t>Ancients and moderns: complex, evolving dynamics</a:t>
            </a:r>
          </a:p>
          <a:p>
            <a:r>
              <a:rPr lang="en-US" sz="2400" dirty="0"/>
              <a:t>Medicine &amp; </a:t>
            </a:r>
            <a:r>
              <a:rPr lang="en-US" sz="2400" dirty="0" err="1"/>
              <a:t>neighbouring</a:t>
            </a:r>
            <a:r>
              <a:rPr lang="en-US" sz="2400" dirty="0"/>
              <a:t> fields: astrology, botany, philosophy…</a:t>
            </a:r>
          </a:p>
        </p:txBody>
      </p:sp>
    </p:spTree>
    <p:extLst>
      <p:ext uri="{BB962C8B-B14F-4D97-AF65-F5344CB8AC3E}">
        <p14:creationId xmlns:p14="http://schemas.microsoft.com/office/powerpoint/2010/main" val="472979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6A447-5E2B-0946-9473-3D3D1B5E4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archaeology of cultural transfers? Drugs in antiquity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555E5E-1F2E-EF48-B805-055EDF686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Antiquity: a useful </a:t>
            </a:r>
            <a:r>
              <a:rPr lang="en-US" i="1" dirty="0" err="1"/>
              <a:t>détour</a:t>
            </a:r>
            <a:r>
              <a:rPr lang="en-US" dirty="0"/>
              <a:t> to understand some long-term aspects of the history of drugs</a:t>
            </a:r>
          </a:p>
          <a:p>
            <a:r>
              <a:rPr lang="en-US" dirty="0"/>
              <a:t>Hippocrates?</a:t>
            </a:r>
          </a:p>
          <a:p>
            <a:r>
              <a:rPr lang="en-US" dirty="0"/>
              <a:t>Pliny, </a:t>
            </a:r>
            <a:r>
              <a:rPr lang="en-US" dirty="0" err="1"/>
              <a:t>Dioscorides</a:t>
            </a:r>
            <a:r>
              <a:rPr lang="en-US" dirty="0"/>
              <a:t>, Galen (not the only ones; but all play a role long term)</a:t>
            </a:r>
          </a:p>
          <a:p>
            <a:r>
              <a:rPr lang="en-US" dirty="0"/>
              <a:t>The most successful ancient text on plants and other drugs is </a:t>
            </a:r>
            <a:r>
              <a:rPr lang="en-US" dirty="0" err="1"/>
              <a:t>Dioscorides</a:t>
            </a:r>
            <a:r>
              <a:rPr lang="en-US" dirty="0"/>
              <a:t>’ </a:t>
            </a:r>
            <a:r>
              <a:rPr lang="en-US" i="1" dirty="0"/>
              <a:t>De Materia </a:t>
            </a:r>
            <a:r>
              <a:rPr lang="en-US" i="1" dirty="0" err="1"/>
              <a:t>Medica</a:t>
            </a:r>
            <a:endParaRPr lang="en-US" i="1" dirty="0"/>
          </a:p>
          <a:p>
            <a:r>
              <a:rPr lang="en-US" dirty="0"/>
              <a:t>Insight into cultural transfers, appropriation, validation of drugs (Galen)</a:t>
            </a:r>
          </a:p>
          <a:p>
            <a:r>
              <a:rPr lang="en-US" dirty="0"/>
              <a:t>Setting an example – the archetypal pharmacist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306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Late antique medicine and Christianity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r>
              <a:rPr lang="en-US" sz="1500" dirty="0">
                <a:solidFill>
                  <a:srgbClr val="000000"/>
                </a:solidFill>
              </a:rPr>
              <a:t>Temkin, </a:t>
            </a:r>
            <a:r>
              <a:rPr lang="en-US" sz="1500" i="1" dirty="0">
                <a:solidFill>
                  <a:srgbClr val="000000"/>
                </a:solidFill>
              </a:rPr>
              <a:t>Hippocrates in a World of Pagans and Christians</a:t>
            </a:r>
            <a:r>
              <a:rPr lang="en-US" sz="1500" dirty="0">
                <a:solidFill>
                  <a:srgbClr val="000000"/>
                </a:solidFill>
              </a:rPr>
              <a:t>, 1991</a:t>
            </a:r>
          </a:p>
          <a:p>
            <a:r>
              <a:rPr lang="en-US" sz="1500" dirty="0">
                <a:solidFill>
                  <a:srgbClr val="000000"/>
                </a:solidFill>
              </a:rPr>
              <a:t>Temkin, </a:t>
            </a:r>
            <a:r>
              <a:rPr lang="en-US" sz="1500" i="1" dirty="0" err="1">
                <a:solidFill>
                  <a:srgbClr val="000000"/>
                </a:solidFill>
              </a:rPr>
              <a:t>Galenism</a:t>
            </a:r>
            <a:r>
              <a:rPr lang="en-US" sz="1500" i="1" dirty="0">
                <a:solidFill>
                  <a:srgbClr val="000000"/>
                </a:solidFill>
              </a:rPr>
              <a:t>. Rise and Decline of a Medical Philosophy 1973 </a:t>
            </a:r>
            <a:r>
              <a:rPr lang="en-US" sz="1500" dirty="0" err="1">
                <a:solidFill>
                  <a:srgbClr val="000000"/>
                </a:solidFill>
              </a:rPr>
              <a:t>ch.</a:t>
            </a:r>
            <a:r>
              <a:rPr lang="en-US" sz="1500" dirty="0">
                <a:solidFill>
                  <a:srgbClr val="000000"/>
                </a:solidFill>
              </a:rPr>
              <a:t> 1-2 </a:t>
            </a:r>
          </a:p>
          <a:p>
            <a:r>
              <a:rPr lang="en-US" sz="1500" dirty="0">
                <a:solidFill>
                  <a:srgbClr val="000000"/>
                </a:solidFill>
              </a:rPr>
              <a:t>Argument = in the face of rising Christianity, medicine had to make itself “neutral”, profane but acceptable</a:t>
            </a:r>
          </a:p>
          <a:p>
            <a:r>
              <a:rPr lang="en-US" sz="1500" dirty="0">
                <a:solidFill>
                  <a:srgbClr val="000000"/>
                </a:solidFill>
              </a:rPr>
              <a:t>Christianity and </a:t>
            </a:r>
            <a:r>
              <a:rPr lang="en-US" sz="1500" dirty="0" err="1">
                <a:solidFill>
                  <a:srgbClr val="000000"/>
                </a:solidFill>
              </a:rPr>
              <a:t>hellenism</a:t>
            </a:r>
            <a:r>
              <a:rPr lang="en-US" sz="1500" dirty="0">
                <a:solidFill>
                  <a:srgbClr val="000000"/>
                </a:solidFill>
              </a:rPr>
              <a:t>: a long-standing conflict (appropriation and contestation)</a:t>
            </a:r>
          </a:p>
          <a:p>
            <a:r>
              <a:rPr lang="en-US" sz="1500" dirty="0">
                <a:solidFill>
                  <a:srgbClr val="000000"/>
                </a:solidFill>
              </a:rPr>
              <a:t>Medicine couldn’t be separated from Hellenism, esp. philosophy</a:t>
            </a:r>
          </a:p>
          <a:p>
            <a:r>
              <a:rPr lang="en-US" sz="1500" dirty="0">
                <a:solidFill>
                  <a:srgbClr val="000000"/>
                </a:solidFill>
              </a:rPr>
              <a:t>Consequences: loss of some texts (deemed inappropriate); persecutions of pagan doctors (</a:t>
            </a:r>
            <a:r>
              <a:rPr lang="en-US" sz="1500" dirty="0" err="1">
                <a:solidFill>
                  <a:srgbClr val="000000"/>
                </a:solidFill>
              </a:rPr>
              <a:t>Gesius</a:t>
            </a:r>
            <a:r>
              <a:rPr lang="en-US" sz="1500" dirty="0">
                <a:solidFill>
                  <a:srgbClr val="000000"/>
                </a:solidFill>
              </a:rPr>
              <a:t> at Alexandria, 5</a:t>
            </a:r>
            <a:r>
              <a:rPr lang="en-US" sz="1500" baseline="30000" dirty="0">
                <a:solidFill>
                  <a:srgbClr val="000000"/>
                </a:solidFill>
              </a:rPr>
              <a:t>th</a:t>
            </a:r>
            <a:r>
              <a:rPr lang="en-US" sz="1500" dirty="0">
                <a:solidFill>
                  <a:srgbClr val="000000"/>
                </a:solidFill>
              </a:rPr>
              <a:t> c. AD; heretics of all kinds, such as the </a:t>
            </a:r>
            <a:r>
              <a:rPr lang="en-US" sz="1500" dirty="0" err="1">
                <a:solidFill>
                  <a:srgbClr val="000000"/>
                </a:solidFill>
              </a:rPr>
              <a:t>Monophysites</a:t>
            </a:r>
            <a:r>
              <a:rPr lang="en-US" sz="1500" dirty="0">
                <a:solidFill>
                  <a:srgbClr val="000000"/>
                </a:solidFill>
              </a:rPr>
              <a:t>, who fled East to Ctesiphon in Persia after the Council of Chalcedon 451)</a:t>
            </a:r>
          </a:p>
          <a:p>
            <a:r>
              <a:rPr lang="en-US" sz="1500" dirty="0">
                <a:solidFill>
                  <a:srgbClr val="000000"/>
                </a:solidFill>
              </a:rPr>
              <a:t>Alexandria: a place of conflicts, riots, fights between schools and esp. btw Christians and pagans: vivid memories still in 7</a:t>
            </a:r>
            <a:r>
              <a:rPr lang="en-US" sz="1500" baseline="30000" dirty="0">
                <a:solidFill>
                  <a:srgbClr val="000000"/>
                </a:solidFill>
              </a:rPr>
              <a:t>th</a:t>
            </a:r>
            <a:r>
              <a:rPr lang="en-US" sz="1500" dirty="0">
                <a:solidFill>
                  <a:srgbClr val="000000"/>
                </a:solidFill>
              </a:rPr>
              <a:t> c. (</a:t>
            </a:r>
            <a:r>
              <a:rPr lang="en-US" sz="1500" dirty="0" err="1">
                <a:solidFill>
                  <a:srgbClr val="000000"/>
                </a:solidFill>
              </a:rPr>
              <a:t>Sophronius</a:t>
            </a:r>
            <a:r>
              <a:rPr lang="en-US" sz="1500" dirty="0">
                <a:solidFill>
                  <a:srgbClr val="000000"/>
                </a:solidFill>
              </a:rPr>
              <a:t> of Jerusalem, Miracles of Cyrus and John)</a:t>
            </a:r>
          </a:p>
          <a:p>
            <a:r>
              <a:rPr lang="en-US" sz="1500" dirty="0">
                <a:solidFill>
                  <a:srgbClr val="000000"/>
                </a:solidFill>
              </a:rPr>
              <a:t>Crackdown on philosophy schools in 529</a:t>
            </a:r>
          </a:p>
          <a:p>
            <a:r>
              <a:rPr lang="en-US" sz="1500" dirty="0">
                <a:solidFill>
                  <a:srgbClr val="000000"/>
                </a:solidFill>
              </a:rPr>
              <a:t>In 7</a:t>
            </a:r>
            <a:r>
              <a:rPr lang="en-US" sz="1500" baseline="30000" dirty="0">
                <a:solidFill>
                  <a:srgbClr val="000000"/>
                </a:solidFill>
              </a:rPr>
              <a:t>th</a:t>
            </a:r>
            <a:r>
              <a:rPr lang="en-US" sz="1500" dirty="0">
                <a:solidFill>
                  <a:srgbClr val="000000"/>
                </a:solidFill>
              </a:rPr>
              <a:t> c. Alexandria however, ancient disciplines remained alive</a:t>
            </a:r>
          </a:p>
          <a:p>
            <a:endParaRPr lang="en-US" sz="15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101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8EC413-A561-D643-98E8-FC4B5FA9B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en-US" sz="3700" dirty="0">
                <a:solidFill>
                  <a:srgbClr val="FFFFFF"/>
                </a:solidFill>
              </a:rPr>
              <a:t>Late antiquity : medicine &amp; ‘</a:t>
            </a:r>
            <a:r>
              <a:rPr lang="en-US" sz="3700" dirty="0" err="1">
                <a:solidFill>
                  <a:srgbClr val="FFFFFF"/>
                </a:solidFill>
              </a:rPr>
              <a:t>christianization</a:t>
            </a:r>
            <a:r>
              <a:rPr lang="en-US" sz="3700" dirty="0">
                <a:solidFill>
                  <a:srgbClr val="FFFFFF"/>
                </a:solidFill>
              </a:rPr>
              <a:t>’?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655322-7257-CC46-8549-72F625F00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Medicine: practiced and taught in various places but especially in Alexandria</a:t>
            </a:r>
          </a:p>
          <a:p>
            <a:r>
              <a:rPr lang="en-US" sz="2000" dirty="0">
                <a:solidFill>
                  <a:srgbClr val="000000"/>
                </a:solidFill>
              </a:rPr>
              <a:t>Late antique medicine represented in texts = commentaries, compilations, handbooks</a:t>
            </a:r>
          </a:p>
          <a:p>
            <a:r>
              <a:rPr lang="en-US" sz="2000" dirty="0">
                <a:solidFill>
                  <a:srgbClr val="000000"/>
                </a:solidFill>
              </a:rPr>
              <a:t>Engaging with classics of medicine: Hippocrates, </a:t>
            </a:r>
            <a:r>
              <a:rPr lang="en-US" sz="2000" b="1" dirty="0">
                <a:solidFill>
                  <a:srgbClr val="000000"/>
                </a:solidFill>
              </a:rPr>
              <a:t>Galen</a:t>
            </a:r>
          </a:p>
          <a:p>
            <a:r>
              <a:rPr lang="en-US" sz="2000" dirty="0">
                <a:solidFill>
                  <a:srgbClr val="000000"/>
                </a:solidFill>
              </a:rPr>
              <a:t>Gradual/partial erasing of alternative medical authorities</a:t>
            </a:r>
          </a:p>
          <a:p>
            <a:r>
              <a:rPr lang="en-US" sz="2000" dirty="0">
                <a:solidFill>
                  <a:srgbClr val="000000"/>
                </a:solidFill>
              </a:rPr>
              <a:t>Selection of most important texts according to criteria of usefulness</a:t>
            </a:r>
          </a:p>
          <a:p>
            <a:r>
              <a:rPr lang="en-US" sz="2000" dirty="0">
                <a:solidFill>
                  <a:srgbClr val="000000"/>
                </a:solidFill>
              </a:rPr>
              <a:t>Galen: a monumental oeuvre reduced to a canon of 16 works in Alexandria</a:t>
            </a:r>
          </a:p>
          <a:p>
            <a:r>
              <a:rPr lang="en-US" sz="2000" dirty="0">
                <a:solidFill>
                  <a:srgbClr val="000000"/>
                </a:solidFill>
              </a:rPr>
              <a:t>Transmission of alternative texts through Latin (south Italy, Ravenna, Africa), Syriac (Nisibis, Persia) and, later, Arabic</a:t>
            </a:r>
          </a:p>
        </p:txBody>
      </p:sp>
    </p:spTree>
    <p:extLst>
      <p:ext uri="{BB962C8B-B14F-4D97-AF65-F5344CB8AC3E}">
        <p14:creationId xmlns:p14="http://schemas.microsoft.com/office/powerpoint/2010/main" val="3879668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sz="4100"/>
              <a:t>Alexandria under Islamic rule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D7CD4D-29BB-C34C-A4C6-724F62846B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17" r="-1" b="2756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B393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US" sz="2000"/>
              <a:t>Continuation of practice/research/ teaching</a:t>
            </a:r>
          </a:p>
          <a:p>
            <a:r>
              <a:rPr lang="en-US" sz="2000"/>
              <a:t>Paul of Aegina visited the place several times, even after 642</a:t>
            </a:r>
          </a:p>
          <a:p>
            <a:r>
              <a:rPr lang="en-US" sz="2000"/>
              <a:t>Transfer of Greek to Islamic knowledge (along with Persian, Indian, Armenian…)</a:t>
            </a:r>
          </a:p>
          <a:p>
            <a:r>
              <a:rPr lang="en-US" sz="2000"/>
              <a:t>In fact transfer via Syriac translation (role of Christians in all this)</a:t>
            </a:r>
          </a:p>
          <a:p>
            <a:r>
              <a:rPr lang="en-US" sz="2000"/>
              <a:t>9</a:t>
            </a:r>
            <a:r>
              <a:rPr lang="en-US" sz="2000" baseline="30000"/>
              <a:t>th</a:t>
            </a:r>
            <a:r>
              <a:rPr lang="en-US" sz="2000"/>
              <a:t> c. AD: a vast translation enterprise in </a:t>
            </a:r>
            <a:r>
              <a:rPr lang="en-US" sz="2000" b="1"/>
              <a:t>Baghdad</a:t>
            </a:r>
            <a:r>
              <a:rPr lang="en-US" sz="2000"/>
              <a:t>: Al Bitriq, later Hunayn and his school, using Alexandrian collections</a:t>
            </a:r>
          </a:p>
          <a:p>
            <a:r>
              <a:rPr lang="en-US" sz="2000"/>
              <a:t>Appropriation, not pure transfer: see Pormann/Savage-Smith, Medieval Islamic Medicine</a:t>
            </a:r>
          </a:p>
        </p:txBody>
      </p:sp>
    </p:spTree>
    <p:extLst>
      <p:ext uri="{BB962C8B-B14F-4D97-AF65-F5344CB8AC3E}">
        <p14:creationId xmlns:p14="http://schemas.microsoft.com/office/powerpoint/2010/main" val="363985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B10935C-B55E-E349-8764-664772D263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5469" b="953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885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1EE51D-46C4-FC4C-BD01-DFF4494A2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42595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Galen in Syriac: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Sergius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of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Res’haina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(6</a:t>
            </a:r>
            <a:r>
              <a:rPr lang="en-US" sz="3600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c AD)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35069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24356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2966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C6841-61E9-C94B-B6EF-1081239F5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/>
              <a:t>Ravenna and other centres of learning in Latin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A6EE9-B334-8145-BB68-5236AF6CF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797807" cy="4351338"/>
          </a:xfrm>
        </p:spPr>
        <p:txBody>
          <a:bodyPr>
            <a:normAutofit/>
          </a:bodyPr>
          <a:lstStyle/>
          <a:p>
            <a:r>
              <a:rPr lang="en-US" sz="2000"/>
              <a:t>Ravenna: imperial court</a:t>
            </a:r>
          </a:p>
          <a:p>
            <a:r>
              <a:rPr lang="en-US" sz="2000"/>
              <a:t>Agnellus of Ravenna </a:t>
            </a:r>
          </a:p>
          <a:p>
            <a:r>
              <a:rPr lang="en-US" sz="2000"/>
              <a:t>Translations into Latin beyond Ravenna</a:t>
            </a:r>
          </a:p>
          <a:p>
            <a:r>
              <a:rPr lang="en-US" sz="2000"/>
              <a:t>Southern Italy (Greek influence)</a:t>
            </a:r>
          </a:p>
          <a:p>
            <a:r>
              <a:rPr lang="en-US" sz="2000"/>
              <a:t>North Africa</a:t>
            </a:r>
          </a:p>
          <a:p>
            <a:r>
              <a:rPr lang="en-US" sz="2000"/>
              <a:t>A body of texts making their ways into monastery libraries and courts</a:t>
            </a:r>
          </a:p>
          <a:p>
            <a:r>
              <a:rPr lang="en-US" sz="2000"/>
              <a:t>Cassiodorus (Vivarium)</a:t>
            </a:r>
          </a:p>
          <a:p>
            <a:endParaRPr lang="en-US" sz="20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31D64B-DAB1-D047-9AAB-FC46385276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64" r="8178" b="-4"/>
          <a:stretch/>
        </p:blipFill>
        <p:spPr>
          <a:xfrm>
            <a:off x="5120640" y="1904281"/>
            <a:ext cx="6233160" cy="427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294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9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1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3800" dirty="0">
                <a:solidFill>
                  <a:srgbClr val="FFFFFF"/>
                </a:solidFill>
              </a:rPr>
              <a:t>Saint </a:t>
            </a:r>
            <a:r>
              <a:rPr lang="en-US" sz="3800" dirty="0" err="1">
                <a:solidFill>
                  <a:srgbClr val="FFFFFF"/>
                </a:solidFill>
              </a:rPr>
              <a:t>Menas</a:t>
            </a:r>
            <a:r>
              <a:rPr lang="en-US" sz="3800" dirty="0">
                <a:solidFill>
                  <a:srgbClr val="FFFFFF"/>
                </a:solidFill>
              </a:rPr>
              <a:t>  - a popular healing cult of late antique Egypt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90E67B-7F37-1D4D-BE27-53BBAC575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790" y="307731"/>
            <a:ext cx="2678416" cy="3997637"/>
          </a:xfrm>
          <a:prstGeom prst="rect">
            <a:avLst/>
          </a:prstGeom>
        </p:spPr>
      </p:pic>
      <p:pic>
        <p:nvPicPr>
          <p:cNvPr id="4" name="Content Placeholder 3" descr="Menas_ivory_Egypt_7-8c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714" r="-59714"/>
          <a:stretch>
            <a:fillRect/>
          </a:stretch>
        </p:blipFill>
        <p:spPr>
          <a:xfrm>
            <a:off x="6416043" y="804176"/>
            <a:ext cx="5455917" cy="3004746"/>
          </a:xfrm>
          <a:prstGeom prst="rect">
            <a:avLst/>
          </a:prstGeom>
        </p:spPr>
      </p:pic>
      <p:cxnSp>
        <p:nvCxnSpPr>
          <p:cNvPr id="18" name="Straight Connector 13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7149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3327</TotalTime>
  <Words>1586</Words>
  <Application>Microsoft Macintosh PowerPoint</Application>
  <PresentationFormat>Widescreen</PresentationFormat>
  <Paragraphs>153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Cultural exchange: medicine</vt:lpstr>
      <vt:lpstr>Ancient medicine in one slide?</vt:lpstr>
      <vt:lpstr>An archaeology of cultural transfers? Drugs in antiquity</vt:lpstr>
      <vt:lpstr>Late antique medicine and Christianity</vt:lpstr>
      <vt:lpstr>Late antiquity : medicine &amp; ‘christianization’?</vt:lpstr>
      <vt:lpstr>Alexandria under Islamic rule</vt:lpstr>
      <vt:lpstr>Galen in Syriac: Sergius of Res’haina (6th c AD)</vt:lpstr>
      <vt:lpstr>Ravenna and other centres of learning in Latin</vt:lpstr>
      <vt:lpstr>Saint Menas  - a popular healing cult of late antique Egypt</vt:lpstr>
      <vt:lpstr>Repurposing ancient medical objects</vt:lpstr>
      <vt:lpstr>Vienna 1, Dioscorides (cannabis)</vt:lpstr>
      <vt:lpstr>Up north?</vt:lpstr>
      <vt:lpstr>Islamic world in the early medieval period</vt:lpstr>
      <vt:lpstr>Medieval medicine in a scholastic context</vt:lpstr>
      <vt:lpstr>Byzantium and the preservation of medical texts</vt:lpstr>
      <vt:lpstr>Marcianus V, 6 (simple drugs 1-5)</vt:lpstr>
      <vt:lpstr>Laur. Plut 74, 17 (palimpsest) and Urbinas gr. 67</vt:lpstr>
      <vt:lpstr>Vaticanus gr. 284</vt:lpstr>
      <vt:lpstr>Translating Greek into Latin?</vt:lpstr>
      <vt:lpstr>Establishing a medical canon in the Renaissance</vt:lpstr>
      <vt:lpstr>Simples from Bonardus (1490) to the Juntines (1550-)</vt:lpstr>
      <vt:lpstr>Josephus Struthius (1510-1568), a Pole in Italy (Padua) </vt:lpstr>
      <vt:lpstr>Struth translator of Galen (Antidotes)</vt:lpstr>
      <vt:lpstr>Criticising Andernacus</vt:lpstr>
      <vt:lpstr>Readerships and contexts</vt:lpstr>
      <vt:lpstr>Medicine and plants of the Egyptians</vt:lpstr>
      <vt:lpstr>New World, new diseases, new remedies</vt:lpstr>
      <vt:lpstr>Take away points?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Receptions of antiquity 2018/19</dc:title>
  <dc:creator>Microsoft Office User</dc:creator>
  <cp:lastModifiedBy>Microsoft Office User</cp:lastModifiedBy>
  <cp:revision>6</cp:revision>
  <dcterms:created xsi:type="dcterms:W3CDTF">2019-05-30T05:28:16Z</dcterms:created>
  <dcterms:modified xsi:type="dcterms:W3CDTF">2019-06-07T07:45:06Z</dcterms:modified>
</cp:coreProperties>
</file>