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sldIdLst>
    <p:sldId id="272" r:id="rId5"/>
    <p:sldId id="273" r:id="rId6"/>
    <p:sldId id="276" r:id="rId7"/>
    <p:sldId id="275" r:id="rId8"/>
    <p:sldId id="279" r:id="rId9"/>
    <p:sldId id="277" r:id="rId10"/>
    <p:sldId id="280" r:id="rId11"/>
    <p:sldId id="278" r:id="rId12"/>
    <p:sldId id="281" r:id="rId13"/>
    <p:sldId id="282" r:id="rId14"/>
    <p:sldId id="283" r:id="rId15"/>
    <p:sldId id="288" r:id="rId16"/>
    <p:sldId id="289" r:id="rId17"/>
    <p:sldId id="285" r:id="rId18"/>
    <p:sldId id="284" r:id="rId19"/>
    <p:sldId id="286" r:id="rId20"/>
    <p:sldId id="287" r:id="rId21"/>
    <p:sldId id="27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DD9797"/>
    <a:srgbClr val="E1BAB9"/>
    <a:srgbClr val="DDB7B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934" autoAdjust="0"/>
    <p:restoredTop sz="93447" autoAdjust="0"/>
  </p:normalViewPr>
  <p:slideViewPr>
    <p:cSldViewPr snapToGrid="0">
      <p:cViewPr varScale="1">
        <p:scale>
          <a:sx n="60" d="100"/>
          <a:sy n="60" d="100"/>
        </p:scale>
        <p:origin x="1072" y="4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0D7A56-924D-4EA7-89A9-52CA6570A37E}" type="datetimeFigureOut">
              <a:rPr lang="en-GB" smtClean="0"/>
              <a:t>10/01/2024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D08598-74C8-4411-A84A-44C51C9E97A1}" type="slidenum">
              <a:rPr lang="en-GB" smtClean="0"/>
              <a:t>‹#›</a:t>
            </a:fld>
            <a:endParaRPr lang="en-GB"/>
          </a:p>
        </p:txBody>
      </p:sp>
    </p:spTree>
    <p:extLst>
      <p:ext uri="{BB962C8B-B14F-4D97-AF65-F5344CB8AC3E}">
        <p14:creationId xmlns:p14="http://schemas.microsoft.com/office/powerpoint/2010/main" val="2170881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6D08598-74C8-4411-A84A-44C51C9E97A1}" type="slidenum">
              <a:rPr lang="en-GB" smtClean="0"/>
              <a:t>1</a:t>
            </a:fld>
            <a:endParaRPr lang="en-GB"/>
          </a:p>
        </p:txBody>
      </p:sp>
    </p:spTree>
    <p:extLst>
      <p:ext uri="{BB962C8B-B14F-4D97-AF65-F5344CB8AC3E}">
        <p14:creationId xmlns:p14="http://schemas.microsoft.com/office/powerpoint/2010/main" val="3083200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A6DA8-F602-3EB7-2738-16983D86BF6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4A1AFF8-5EA4-D9C7-9FE7-9F420EEDEE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12B3A74-2559-C517-4A6E-44109F63C27B}"/>
              </a:ext>
            </a:extLst>
          </p:cNvPr>
          <p:cNvSpPr>
            <a:spLocks noGrp="1"/>
          </p:cNvSpPr>
          <p:nvPr>
            <p:ph type="dt" sz="half" idx="10"/>
          </p:nvPr>
        </p:nvSpPr>
        <p:spPr/>
        <p:txBody>
          <a:bodyPr/>
          <a:lstStyle/>
          <a:p>
            <a:fld id="{B5F6ACAA-EC78-4CF0-8FF2-1414B091A1C2}" type="datetimeFigureOut">
              <a:rPr lang="en-GB" smtClean="0"/>
              <a:t>10/01/2024</a:t>
            </a:fld>
            <a:endParaRPr lang="en-GB"/>
          </a:p>
        </p:txBody>
      </p:sp>
      <p:sp>
        <p:nvSpPr>
          <p:cNvPr id="5" name="Footer Placeholder 4">
            <a:extLst>
              <a:ext uri="{FF2B5EF4-FFF2-40B4-BE49-F238E27FC236}">
                <a16:creationId xmlns:a16="http://schemas.microsoft.com/office/drawing/2014/main" id="{5DEB29C7-5ED4-76FA-AA4E-A108986083E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0B2B915-53E8-8F54-3D3F-40346F459121}"/>
              </a:ext>
            </a:extLst>
          </p:cNvPr>
          <p:cNvSpPr>
            <a:spLocks noGrp="1"/>
          </p:cNvSpPr>
          <p:nvPr>
            <p:ph type="sldNum" sz="quarter" idx="12"/>
          </p:nvPr>
        </p:nvSpPr>
        <p:spPr/>
        <p:txBody>
          <a:bodyPr/>
          <a:lstStyle/>
          <a:p>
            <a:fld id="{DE122AAE-5FF4-4259-8819-69582E498DE4}" type="slidenum">
              <a:rPr lang="en-GB" smtClean="0"/>
              <a:t>‹#›</a:t>
            </a:fld>
            <a:endParaRPr lang="en-GB"/>
          </a:p>
        </p:txBody>
      </p:sp>
    </p:spTree>
    <p:extLst>
      <p:ext uri="{BB962C8B-B14F-4D97-AF65-F5344CB8AC3E}">
        <p14:creationId xmlns:p14="http://schemas.microsoft.com/office/powerpoint/2010/main" val="3109341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294FA-EDF0-391F-1A26-C9B21AB53DB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B92C7FB-24E9-F4EF-8460-56CD64AF2B4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7898249-8548-0109-7495-2D983F9FF913}"/>
              </a:ext>
            </a:extLst>
          </p:cNvPr>
          <p:cNvSpPr>
            <a:spLocks noGrp="1"/>
          </p:cNvSpPr>
          <p:nvPr>
            <p:ph type="dt" sz="half" idx="10"/>
          </p:nvPr>
        </p:nvSpPr>
        <p:spPr/>
        <p:txBody>
          <a:bodyPr/>
          <a:lstStyle/>
          <a:p>
            <a:fld id="{B5F6ACAA-EC78-4CF0-8FF2-1414B091A1C2}" type="datetimeFigureOut">
              <a:rPr lang="en-GB" smtClean="0"/>
              <a:t>10/01/2024</a:t>
            </a:fld>
            <a:endParaRPr lang="en-GB"/>
          </a:p>
        </p:txBody>
      </p:sp>
      <p:sp>
        <p:nvSpPr>
          <p:cNvPr id="5" name="Footer Placeholder 4">
            <a:extLst>
              <a:ext uri="{FF2B5EF4-FFF2-40B4-BE49-F238E27FC236}">
                <a16:creationId xmlns:a16="http://schemas.microsoft.com/office/drawing/2014/main" id="{B43ABA99-C016-5E3A-F595-30902CCF36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D3CAB2A-DC8B-F5B0-6BB9-43EDAFA82BD7}"/>
              </a:ext>
            </a:extLst>
          </p:cNvPr>
          <p:cNvSpPr>
            <a:spLocks noGrp="1"/>
          </p:cNvSpPr>
          <p:nvPr>
            <p:ph type="sldNum" sz="quarter" idx="12"/>
          </p:nvPr>
        </p:nvSpPr>
        <p:spPr/>
        <p:txBody>
          <a:bodyPr/>
          <a:lstStyle/>
          <a:p>
            <a:fld id="{DE122AAE-5FF4-4259-8819-69582E498DE4}" type="slidenum">
              <a:rPr lang="en-GB" smtClean="0"/>
              <a:t>‹#›</a:t>
            </a:fld>
            <a:endParaRPr lang="en-GB"/>
          </a:p>
        </p:txBody>
      </p:sp>
    </p:spTree>
    <p:extLst>
      <p:ext uri="{BB962C8B-B14F-4D97-AF65-F5344CB8AC3E}">
        <p14:creationId xmlns:p14="http://schemas.microsoft.com/office/powerpoint/2010/main" val="3034907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AEA80B9-B0C6-E209-775D-3F7CDBB2BA0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5CEC0C7-FD0A-CB7C-17DA-C5D379B867E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10B2832-0410-6C97-E69E-42AD89A512EA}"/>
              </a:ext>
            </a:extLst>
          </p:cNvPr>
          <p:cNvSpPr>
            <a:spLocks noGrp="1"/>
          </p:cNvSpPr>
          <p:nvPr>
            <p:ph type="dt" sz="half" idx="10"/>
          </p:nvPr>
        </p:nvSpPr>
        <p:spPr/>
        <p:txBody>
          <a:bodyPr/>
          <a:lstStyle/>
          <a:p>
            <a:fld id="{B5F6ACAA-EC78-4CF0-8FF2-1414B091A1C2}" type="datetimeFigureOut">
              <a:rPr lang="en-GB" smtClean="0"/>
              <a:t>10/01/2024</a:t>
            </a:fld>
            <a:endParaRPr lang="en-GB"/>
          </a:p>
        </p:txBody>
      </p:sp>
      <p:sp>
        <p:nvSpPr>
          <p:cNvPr id="5" name="Footer Placeholder 4">
            <a:extLst>
              <a:ext uri="{FF2B5EF4-FFF2-40B4-BE49-F238E27FC236}">
                <a16:creationId xmlns:a16="http://schemas.microsoft.com/office/drawing/2014/main" id="{43A4A27B-DAF6-58DA-F6A4-868390CA713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1E05DCB-3236-4E2E-CA8B-80118E622C9A}"/>
              </a:ext>
            </a:extLst>
          </p:cNvPr>
          <p:cNvSpPr>
            <a:spLocks noGrp="1"/>
          </p:cNvSpPr>
          <p:nvPr>
            <p:ph type="sldNum" sz="quarter" idx="12"/>
          </p:nvPr>
        </p:nvSpPr>
        <p:spPr/>
        <p:txBody>
          <a:bodyPr/>
          <a:lstStyle/>
          <a:p>
            <a:fld id="{DE122AAE-5FF4-4259-8819-69582E498DE4}" type="slidenum">
              <a:rPr lang="en-GB" smtClean="0"/>
              <a:t>‹#›</a:t>
            </a:fld>
            <a:endParaRPr lang="en-GB"/>
          </a:p>
        </p:txBody>
      </p:sp>
    </p:spTree>
    <p:extLst>
      <p:ext uri="{BB962C8B-B14F-4D97-AF65-F5344CB8AC3E}">
        <p14:creationId xmlns:p14="http://schemas.microsoft.com/office/powerpoint/2010/main" val="2368624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C03FA-939B-7518-4DED-166371DF112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457244-2325-EE69-E706-09C92C93EF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9789BC3-25B4-61A4-786D-6FE01F41715B}"/>
              </a:ext>
            </a:extLst>
          </p:cNvPr>
          <p:cNvSpPr>
            <a:spLocks noGrp="1"/>
          </p:cNvSpPr>
          <p:nvPr>
            <p:ph type="dt" sz="half" idx="10"/>
          </p:nvPr>
        </p:nvSpPr>
        <p:spPr/>
        <p:txBody>
          <a:bodyPr/>
          <a:lstStyle/>
          <a:p>
            <a:fld id="{B5F6ACAA-EC78-4CF0-8FF2-1414B091A1C2}" type="datetimeFigureOut">
              <a:rPr lang="en-GB" smtClean="0"/>
              <a:t>10/01/2024</a:t>
            </a:fld>
            <a:endParaRPr lang="en-GB"/>
          </a:p>
        </p:txBody>
      </p:sp>
      <p:sp>
        <p:nvSpPr>
          <p:cNvPr id="5" name="Footer Placeholder 4">
            <a:extLst>
              <a:ext uri="{FF2B5EF4-FFF2-40B4-BE49-F238E27FC236}">
                <a16:creationId xmlns:a16="http://schemas.microsoft.com/office/drawing/2014/main" id="{830B14D9-E439-2A77-9607-36F211427B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9305A3-AA37-4AEF-27BB-ABC6AA1FDC9E}"/>
              </a:ext>
            </a:extLst>
          </p:cNvPr>
          <p:cNvSpPr>
            <a:spLocks noGrp="1"/>
          </p:cNvSpPr>
          <p:nvPr>
            <p:ph type="sldNum" sz="quarter" idx="12"/>
          </p:nvPr>
        </p:nvSpPr>
        <p:spPr/>
        <p:txBody>
          <a:bodyPr/>
          <a:lstStyle/>
          <a:p>
            <a:fld id="{DE122AAE-5FF4-4259-8819-69582E498DE4}" type="slidenum">
              <a:rPr lang="en-GB" smtClean="0"/>
              <a:t>‹#›</a:t>
            </a:fld>
            <a:endParaRPr lang="en-GB"/>
          </a:p>
        </p:txBody>
      </p:sp>
    </p:spTree>
    <p:extLst>
      <p:ext uri="{BB962C8B-B14F-4D97-AF65-F5344CB8AC3E}">
        <p14:creationId xmlns:p14="http://schemas.microsoft.com/office/powerpoint/2010/main" val="3322822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F36DB-5870-646F-CDD8-CC24855F2E5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9CB2DBF-BEF9-D8C6-CBB1-5C489E24E2A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C003F4D-AF2F-D97A-5991-9FCD7ECDA98E}"/>
              </a:ext>
            </a:extLst>
          </p:cNvPr>
          <p:cNvSpPr>
            <a:spLocks noGrp="1"/>
          </p:cNvSpPr>
          <p:nvPr>
            <p:ph type="dt" sz="half" idx="10"/>
          </p:nvPr>
        </p:nvSpPr>
        <p:spPr/>
        <p:txBody>
          <a:bodyPr/>
          <a:lstStyle/>
          <a:p>
            <a:fld id="{B5F6ACAA-EC78-4CF0-8FF2-1414B091A1C2}" type="datetimeFigureOut">
              <a:rPr lang="en-GB" smtClean="0"/>
              <a:t>10/01/2024</a:t>
            </a:fld>
            <a:endParaRPr lang="en-GB"/>
          </a:p>
        </p:txBody>
      </p:sp>
      <p:sp>
        <p:nvSpPr>
          <p:cNvPr id="5" name="Footer Placeholder 4">
            <a:extLst>
              <a:ext uri="{FF2B5EF4-FFF2-40B4-BE49-F238E27FC236}">
                <a16:creationId xmlns:a16="http://schemas.microsoft.com/office/drawing/2014/main" id="{383E5F6A-F4BB-5CB4-24AE-707413D903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3FCF54-28A2-BA6B-0D48-7F03D1E1CC45}"/>
              </a:ext>
            </a:extLst>
          </p:cNvPr>
          <p:cNvSpPr>
            <a:spLocks noGrp="1"/>
          </p:cNvSpPr>
          <p:nvPr>
            <p:ph type="sldNum" sz="quarter" idx="12"/>
          </p:nvPr>
        </p:nvSpPr>
        <p:spPr/>
        <p:txBody>
          <a:bodyPr/>
          <a:lstStyle/>
          <a:p>
            <a:fld id="{DE122AAE-5FF4-4259-8819-69582E498DE4}" type="slidenum">
              <a:rPr lang="en-GB" smtClean="0"/>
              <a:t>‹#›</a:t>
            </a:fld>
            <a:endParaRPr lang="en-GB"/>
          </a:p>
        </p:txBody>
      </p:sp>
    </p:spTree>
    <p:extLst>
      <p:ext uri="{BB962C8B-B14F-4D97-AF65-F5344CB8AC3E}">
        <p14:creationId xmlns:p14="http://schemas.microsoft.com/office/powerpoint/2010/main" val="507164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F3F83-E0AD-2A17-D6DC-03955E29579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50AC5FB-33D6-DEB2-5449-A1042ED00B1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D26CF78-496E-873C-06BA-8FB546A343D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0C43C75-6701-0474-2EC0-C2D51A4F4F47}"/>
              </a:ext>
            </a:extLst>
          </p:cNvPr>
          <p:cNvSpPr>
            <a:spLocks noGrp="1"/>
          </p:cNvSpPr>
          <p:nvPr>
            <p:ph type="dt" sz="half" idx="10"/>
          </p:nvPr>
        </p:nvSpPr>
        <p:spPr/>
        <p:txBody>
          <a:bodyPr/>
          <a:lstStyle/>
          <a:p>
            <a:fld id="{B5F6ACAA-EC78-4CF0-8FF2-1414B091A1C2}" type="datetimeFigureOut">
              <a:rPr lang="en-GB" smtClean="0"/>
              <a:t>10/01/2024</a:t>
            </a:fld>
            <a:endParaRPr lang="en-GB"/>
          </a:p>
        </p:txBody>
      </p:sp>
      <p:sp>
        <p:nvSpPr>
          <p:cNvPr id="6" name="Footer Placeholder 5">
            <a:extLst>
              <a:ext uri="{FF2B5EF4-FFF2-40B4-BE49-F238E27FC236}">
                <a16:creationId xmlns:a16="http://schemas.microsoft.com/office/drawing/2014/main" id="{62471649-0A75-5370-CED0-57AE23D42C1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EE70180-0B73-08D5-6DEC-AF9875B1BC76}"/>
              </a:ext>
            </a:extLst>
          </p:cNvPr>
          <p:cNvSpPr>
            <a:spLocks noGrp="1"/>
          </p:cNvSpPr>
          <p:nvPr>
            <p:ph type="sldNum" sz="quarter" idx="12"/>
          </p:nvPr>
        </p:nvSpPr>
        <p:spPr/>
        <p:txBody>
          <a:bodyPr/>
          <a:lstStyle/>
          <a:p>
            <a:fld id="{DE122AAE-5FF4-4259-8819-69582E498DE4}" type="slidenum">
              <a:rPr lang="en-GB" smtClean="0"/>
              <a:t>‹#›</a:t>
            </a:fld>
            <a:endParaRPr lang="en-GB"/>
          </a:p>
        </p:txBody>
      </p:sp>
    </p:spTree>
    <p:extLst>
      <p:ext uri="{BB962C8B-B14F-4D97-AF65-F5344CB8AC3E}">
        <p14:creationId xmlns:p14="http://schemas.microsoft.com/office/powerpoint/2010/main" val="94446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860E3-04C2-A00D-6C94-1F754DDA66A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259DCD1-8BC3-8509-F198-9687F27474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0648D6-F184-264C-AFC4-7484D270796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73B30EE-62E2-8807-36C9-235C060EB3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C55C29E-115D-6DD1-1CC7-89ACC9D3A61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017D78F-2280-DDA7-6FE2-D1445E08FF0D}"/>
              </a:ext>
            </a:extLst>
          </p:cNvPr>
          <p:cNvSpPr>
            <a:spLocks noGrp="1"/>
          </p:cNvSpPr>
          <p:nvPr>
            <p:ph type="dt" sz="half" idx="10"/>
          </p:nvPr>
        </p:nvSpPr>
        <p:spPr/>
        <p:txBody>
          <a:bodyPr/>
          <a:lstStyle/>
          <a:p>
            <a:fld id="{B5F6ACAA-EC78-4CF0-8FF2-1414B091A1C2}" type="datetimeFigureOut">
              <a:rPr lang="en-GB" smtClean="0"/>
              <a:t>10/01/2024</a:t>
            </a:fld>
            <a:endParaRPr lang="en-GB"/>
          </a:p>
        </p:txBody>
      </p:sp>
      <p:sp>
        <p:nvSpPr>
          <p:cNvPr id="8" name="Footer Placeholder 7">
            <a:extLst>
              <a:ext uri="{FF2B5EF4-FFF2-40B4-BE49-F238E27FC236}">
                <a16:creationId xmlns:a16="http://schemas.microsoft.com/office/drawing/2014/main" id="{CD932C6F-0A5C-4C2B-FE88-1A93BBB8E4B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B9E01A6-030A-422B-008F-BB01FDCEEE6E}"/>
              </a:ext>
            </a:extLst>
          </p:cNvPr>
          <p:cNvSpPr>
            <a:spLocks noGrp="1"/>
          </p:cNvSpPr>
          <p:nvPr>
            <p:ph type="sldNum" sz="quarter" idx="12"/>
          </p:nvPr>
        </p:nvSpPr>
        <p:spPr/>
        <p:txBody>
          <a:bodyPr/>
          <a:lstStyle/>
          <a:p>
            <a:fld id="{DE122AAE-5FF4-4259-8819-69582E498DE4}" type="slidenum">
              <a:rPr lang="en-GB" smtClean="0"/>
              <a:t>‹#›</a:t>
            </a:fld>
            <a:endParaRPr lang="en-GB"/>
          </a:p>
        </p:txBody>
      </p:sp>
    </p:spTree>
    <p:extLst>
      <p:ext uri="{BB962C8B-B14F-4D97-AF65-F5344CB8AC3E}">
        <p14:creationId xmlns:p14="http://schemas.microsoft.com/office/powerpoint/2010/main" val="3971003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630F8-0114-14E1-A077-870C7699085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EF9B536-DF90-E697-EC43-125BD3AE44B3}"/>
              </a:ext>
            </a:extLst>
          </p:cNvPr>
          <p:cNvSpPr>
            <a:spLocks noGrp="1"/>
          </p:cNvSpPr>
          <p:nvPr>
            <p:ph type="dt" sz="half" idx="10"/>
          </p:nvPr>
        </p:nvSpPr>
        <p:spPr/>
        <p:txBody>
          <a:bodyPr/>
          <a:lstStyle/>
          <a:p>
            <a:fld id="{B5F6ACAA-EC78-4CF0-8FF2-1414B091A1C2}" type="datetimeFigureOut">
              <a:rPr lang="en-GB" smtClean="0"/>
              <a:t>10/01/2024</a:t>
            </a:fld>
            <a:endParaRPr lang="en-GB"/>
          </a:p>
        </p:txBody>
      </p:sp>
      <p:sp>
        <p:nvSpPr>
          <p:cNvPr id="4" name="Footer Placeholder 3">
            <a:extLst>
              <a:ext uri="{FF2B5EF4-FFF2-40B4-BE49-F238E27FC236}">
                <a16:creationId xmlns:a16="http://schemas.microsoft.com/office/drawing/2014/main" id="{157263C1-13AD-5B20-9F3A-7C31A6148B4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572C137-298C-C8E4-39AF-FFDE2798C77A}"/>
              </a:ext>
            </a:extLst>
          </p:cNvPr>
          <p:cNvSpPr>
            <a:spLocks noGrp="1"/>
          </p:cNvSpPr>
          <p:nvPr>
            <p:ph type="sldNum" sz="quarter" idx="12"/>
          </p:nvPr>
        </p:nvSpPr>
        <p:spPr/>
        <p:txBody>
          <a:bodyPr/>
          <a:lstStyle/>
          <a:p>
            <a:fld id="{DE122AAE-5FF4-4259-8819-69582E498DE4}" type="slidenum">
              <a:rPr lang="en-GB" smtClean="0"/>
              <a:t>‹#›</a:t>
            </a:fld>
            <a:endParaRPr lang="en-GB"/>
          </a:p>
        </p:txBody>
      </p:sp>
    </p:spTree>
    <p:extLst>
      <p:ext uri="{BB962C8B-B14F-4D97-AF65-F5344CB8AC3E}">
        <p14:creationId xmlns:p14="http://schemas.microsoft.com/office/powerpoint/2010/main" val="1930062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320A4B-902F-8660-1776-B185851BBB70}"/>
              </a:ext>
            </a:extLst>
          </p:cNvPr>
          <p:cNvSpPr>
            <a:spLocks noGrp="1"/>
          </p:cNvSpPr>
          <p:nvPr>
            <p:ph type="dt" sz="half" idx="10"/>
          </p:nvPr>
        </p:nvSpPr>
        <p:spPr/>
        <p:txBody>
          <a:bodyPr/>
          <a:lstStyle/>
          <a:p>
            <a:fld id="{B5F6ACAA-EC78-4CF0-8FF2-1414B091A1C2}" type="datetimeFigureOut">
              <a:rPr lang="en-GB" smtClean="0"/>
              <a:t>10/01/2024</a:t>
            </a:fld>
            <a:endParaRPr lang="en-GB"/>
          </a:p>
        </p:txBody>
      </p:sp>
      <p:sp>
        <p:nvSpPr>
          <p:cNvPr id="3" name="Footer Placeholder 2">
            <a:extLst>
              <a:ext uri="{FF2B5EF4-FFF2-40B4-BE49-F238E27FC236}">
                <a16:creationId xmlns:a16="http://schemas.microsoft.com/office/drawing/2014/main" id="{C80A185B-7D7F-E4C8-8160-C8423271A3D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BA3D001-1F1C-E7F4-1B16-98CAA18B1678}"/>
              </a:ext>
            </a:extLst>
          </p:cNvPr>
          <p:cNvSpPr>
            <a:spLocks noGrp="1"/>
          </p:cNvSpPr>
          <p:nvPr>
            <p:ph type="sldNum" sz="quarter" idx="12"/>
          </p:nvPr>
        </p:nvSpPr>
        <p:spPr/>
        <p:txBody>
          <a:bodyPr/>
          <a:lstStyle/>
          <a:p>
            <a:fld id="{DE122AAE-5FF4-4259-8819-69582E498DE4}" type="slidenum">
              <a:rPr lang="en-GB" smtClean="0"/>
              <a:t>‹#›</a:t>
            </a:fld>
            <a:endParaRPr lang="en-GB"/>
          </a:p>
        </p:txBody>
      </p:sp>
    </p:spTree>
    <p:extLst>
      <p:ext uri="{BB962C8B-B14F-4D97-AF65-F5344CB8AC3E}">
        <p14:creationId xmlns:p14="http://schemas.microsoft.com/office/powerpoint/2010/main" val="3082844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A42D0-EE0A-8B3D-FE3B-F312D7856D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DA0D79A-B1DF-4E72-9C71-A7603183C14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BE8D519-5E8A-C56D-71F8-DC0D0D8D9F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D30F92-EDD7-A370-4141-F85C8A7BAD84}"/>
              </a:ext>
            </a:extLst>
          </p:cNvPr>
          <p:cNvSpPr>
            <a:spLocks noGrp="1"/>
          </p:cNvSpPr>
          <p:nvPr>
            <p:ph type="dt" sz="half" idx="10"/>
          </p:nvPr>
        </p:nvSpPr>
        <p:spPr/>
        <p:txBody>
          <a:bodyPr/>
          <a:lstStyle/>
          <a:p>
            <a:fld id="{B5F6ACAA-EC78-4CF0-8FF2-1414B091A1C2}" type="datetimeFigureOut">
              <a:rPr lang="en-GB" smtClean="0"/>
              <a:t>10/01/2024</a:t>
            </a:fld>
            <a:endParaRPr lang="en-GB"/>
          </a:p>
        </p:txBody>
      </p:sp>
      <p:sp>
        <p:nvSpPr>
          <p:cNvPr id="6" name="Footer Placeholder 5">
            <a:extLst>
              <a:ext uri="{FF2B5EF4-FFF2-40B4-BE49-F238E27FC236}">
                <a16:creationId xmlns:a16="http://schemas.microsoft.com/office/drawing/2014/main" id="{7DCD7D7D-7C87-A4D0-CF14-C3CD5AC4439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FD2E496-FB75-0A06-F017-7DBAEB367C7B}"/>
              </a:ext>
            </a:extLst>
          </p:cNvPr>
          <p:cNvSpPr>
            <a:spLocks noGrp="1"/>
          </p:cNvSpPr>
          <p:nvPr>
            <p:ph type="sldNum" sz="quarter" idx="12"/>
          </p:nvPr>
        </p:nvSpPr>
        <p:spPr/>
        <p:txBody>
          <a:bodyPr/>
          <a:lstStyle/>
          <a:p>
            <a:fld id="{DE122AAE-5FF4-4259-8819-69582E498DE4}" type="slidenum">
              <a:rPr lang="en-GB" smtClean="0"/>
              <a:t>‹#›</a:t>
            </a:fld>
            <a:endParaRPr lang="en-GB"/>
          </a:p>
        </p:txBody>
      </p:sp>
    </p:spTree>
    <p:extLst>
      <p:ext uri="{BB962C8B-B14F-4D97-AF65-F5344CB8AC3E}">
        <p14:creationId xmlns:p14="http://schemas.microsoft.com/office/powerpoint/2010/main" val="91906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CAF1F-D869-56BC-123E-F6159E21944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5C3234D-C433-CA6C-FD64-F59AA665DC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0898779-8246-7F41-171C-C0081060EA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19B299-8419-D8E8-6044-EBDBD31BCC9B}"/>
              </a:ext>
            </a:extLst>
          </p:cNvPr>
          <p:cNvSpPr>
            <a:spLocks noGrp="1"/>
          </p:cNvSpPr>
          <p:nvPr>
            <p:ph type="dt" sz="half" idx="10"/>
          </p:nvPr>
        </p:nvSpPr>
        <p:spPr/>
        <p:txBody>
          <a:bodyPr/>
          <a:lstStyle/>
          <a:p>
            <a:fld id="{B5F6ACAA-EC78-4CF0-8FF2-1414B091A1C2}" type="datetimeFigureOut">
              <a:rPr lang="en-GB" smtClean="0"/>
              <a:t>10/01/2024</a:t>
            </a:fld>
            <a:endParaRPr lang="en-GB"/>
          </a:p>
        </p:txBody>
      </p:sp>
      <p:sp>
        <p:nvSpPr>
          <p:cNvPr id="6" name="Footer Placeholder 5">
            <a:extLst>
              <a:ext uri="{FF2B5EF4-FFF2-40B4-BE49-F238E27FC236}">
                <a16:creationId xmlns:a16="http://schemas.microsoft.com/office/drawing/2014/main" id="{2DCBB9C4-6D46-0850-EACF-82BBC8773DB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FF35EF6-4DAE-D933-9AE1-C3C9D58CECA3}"/>
              </a:ext>
            </a:extLst>
          </p:cNvPr>
          <p:cNvSpPr>
            <a:spLocks noGrp="1"/>
          </p:cNvSpPr>
          <p:nvPr>
            <p:ph type="sldNum" sz="quarter" idx="12"/>
          </p:nvPr>
        </p:nvSpPr>
        <p:spPr/>
        <p:txBody>
          <a:bodyPr/>
          <a:lstStyle/>
          <a:p>
            <a:fld id="{DE122AAE-5FF4-4259-8819-69582E498DE4}" type="slidenum">
              <a:rPr lang="en-GB" smtClean="0"/>
              <a:t>‹#›</a:t>
            </a:fld>
            <a:endParaRPr lang="en-GB"/>
          </a:p>
        </p:txBody>
      </p:sp>
    </p:spTree>
    <p:extLst>
      <p:ext uri="{BB962C8B-B14F-4D97-AF65-F5344CB8AC3E}">
        <p14:creationId xmlns:p14="http://schemas.microsoft.com/office/powerpoint/2010/main" val="1169386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52CE80-6278-E0A6-E50F-7104B6BA01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D4B6AC3-6B17-F93F-C01F-F762AF2C8D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F59A493-AD62-0DCA-32D3-186A062F7D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F6ACAA-EC78-4CF0-8FF2-1414B091A1C2}" type="datetimeFigureOut">
              <a:rPr lang="en-GB" smtClean="0"/>
              <a:t>10/01/2024</a:t>
            </a:fld>
            <a:endParaRPr lang="en-GB"/>
          </a:p>
        </p:txBody>
      </p:sp>
      <p:sp>
        <p:nvSpPr>
          <p:cNvPr id="5" name="Footer Placeholder 4">
            <a:extLst>
              <a:ext uri="{FF2B5EF4-FFF2-40B4-BE49-F238E27FC236}">
                <a16:creationId xmlns:a16="http://schemas.microsoft.com/office/drawing/2014/main" id="{5ACFD95D-0F0F-7299-D2AA-8E15185E0E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97ED733-240D-3328-9AB5-53EB32E1DB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22AAE-5FF4-4259-8819-69582E498DE4}" type="slidenum">
              <a:rPr lang="en-GB" smtClean="0"/>
              <a:t>‹#›</a:t>
            </a:fld>
            <a:endParaRPr lang="en-GB"/>
          </a:p>
        </p:txBody>
      </p:sp>
    </p:spTree>
    <p:extLst>
      <p:ext uri="{BB962C8B-B14F-4D97-AF65-F5344CB8AC3E}">
        <p14:creationId xmlns:p14="http://schemas.microsoft.com/office/powerpoint/2010/main" val="3154411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C9E0500F-B03A-2715-5469-6ECF8FAEB74B}"/>
              </a:ext>
            </a:extLst>
          </p:cNvPr>
          <p:cNvGrpSpPr/>
          <p:nvPr/>
        </p:nvGrpSpPr>
        <p:grpSpPr>
          <a:xfrm>
            <a:off x="0" y="0"/>
            <a:ext cx="12192000" cy="6386740"/>
            <a:chOff x="1" y="0"/>
            <a:chExt cx="11859730" cy="6386740"/>
          </a:xfrm>
        </p:grpSpPr>
        <p:pic>
          <p:nvPicPr>
            <p:cNvPr id="6" name="Picture 4" descr="Transparent Medieval Frame Png - Transparent Renaissance Art Png, Png  Download , Transparent Png Image - PNGitem">
              <a:extLst>
                <a:ext uri="{FF2B5EF4-FFF2-40B4-BE49-F238E27FC236}">
                  <a16:creationId xmlns:a16="http://schemas.microsoft.com/office/drawing/2014/main" id="{70138F4D-F65B-8546-4B08-9D6C5582C27E}"/>
                </a:ext>
              </a:extLst>
            </p:cNvPr>
            <p:cNvPicPr>
              <a:picLocks noChangeAspect="1" noChangeArrowheads="1"/>
            </p:cNvPicPr>
            <p:nvPr/>
          </p:nvPicPr>
          <p:blipFill rotWithShape="1">
            <a:blip r:embed="rId3">
              <a:clrChange>
                <a:clrFrom>
                  <a:srgbClr val="C0A67B"/>
                </a:clrFrom>
                <a:clrTo>
                  <a:srgbClr val="C0A67B">
                    <a:alpha val="0"/>
                  </a:srgbClr>
                </a:clrTo>
              </a:clrChange>
              <a:duotone>
                <a:schemeClr val="bg2">
                  <a:shade val="45000"/>
                  <a:satMod val="135000"/>
                </a:schemeClr>
                <a:prstClr val="white"/>
              </a:duotone>
              <a:alphaModFix amt="70000"/>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l="6156" t="7229" r="14346"/>
            <a:stretch/>
          </p:blipFill>
          <p:spPr bwMode="auto">
            <a:xfrm flipH="1">
              <a:off x="6281579" y="16420"/>
              <a:ext cx="5578152" cy="63703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ransparent Medieval Frame Png - Transparent Renaissance Art Png, Png  Download , Transparent Png Image - PNGitem">
              <a:extLst>
                <a:ext uri="{FF2B5EF4-FFF2-40B4-BE49-F238E27FC236}">
                  <a16:creationId xmlns:a16="http://schemas.microsoft.com/office/drawing/2014/main" id="{78A72A12-3066-0AD8-5ADA-F637F2928812}"/>
                </a:ext>
              </a:extLst>
            </p:cNvPr>
            <p:cNvPicPr>
              <a:picLocks noChangeAspect="1" noChangeArrowheads="1"/>
            </p:cNvPicPr>
            <p:nvPr/>
          </p:nvPicPr>
          <p:blipFill rotWithShape="1">
            <a:blip r:embed="rId3">
              <a:clrChange>
                <a:clrFrom>
                  <a:srgbClr val="C0A67B"/>
                </a:clrFrom>
                <a:clrTo>
                  <a:srgbClr val="C0A67B">
                    <a:alpha val="0"/>
                  </a:srgbClr>
                </a:clrTo>
              </a:clrChange>
              <a:duotone>
                <a:schemeClr val="bg2">
                  <a:shade val="45000"/>
                  <a:satMod val="135000"/>
                </a:schemeClr>
                <a:prstClr val="white"/>
              </a:duotone>
              <a:alphaModFix amt="70000"/>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l="6156" t="7229" r="3347"/>
            <a:stretch/>
          </p:blipFill>
          <p:spPr bwMode="auto">
            <a:xfrm>
              <a:off x="1" y="0"/>
              <a:ext cx="6350000" cy="6370320"/>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le 1">
            <a:extLst>
              <a:ext uri="{FF2B5EF4-FFF2-40B4-BE49-F238E27FC236}">
                <a16:creationId xmlns:a16="http://schemas.microsoft.com/office/drawing/2014/main" id="{FDDE8854-4587-8B84-C2E6-E869B2802C87}"/>
              </a:ext>
            </a:extLst>
          </p:cNvPr>
          <p:cNvSpPr>
            <a:spLocks noGrp="1"/>
          </p:cNvSpPr>
          <p:nvPr>
            <p:ph type="ctrTitle"/>
          </p:nvPr>
        </p:nvSpPr>
        <p:spPr>
          <a:xfrm>
            <a:off x="1524000" y="619267"/>
            <a:ext cx="9144000" cy="2387600"/>
          </a:xfrm>
        </p:spPr>
        <p:txBody>
          <a:bodyPr/>
          <a:lstStyle/>
          <a:p>
            <a:r>
              <a:rPr lang="en-GB" dirty="0"/>
              <a:t>Beginners’ Latin</a:t>
            </a:r>
          </a:p>
        </p:txBody>
      </p:sp>
      <p:sp>
        <p:nvSpPr>
          <p:cNvPr id="3" name="Subtitle 2">
            <a:extLst>
              <a:ext uri="{FF2B5EF4-FFF2-40B4-BE49-F238E27FC236}">
                <a16:creationId xmlns:a16="http://schemas.microsoft.com/office/drawing/2014/main" id="{E96D1F6E-C283-8F55-3214-D782E046023E}"/>
              </a:ext>
            </a:extLst>
          </p:cNvPr>
          <p:cNvSpPr>
            <a:spLocks noGrp="1"/>
          </p:cNvSpPr>
          <p:nvPr>
            <p:ph type="subTitle" idx="1"/>
          </p:nvPr>
        </p:nvSpPr>
        <p:spPr>
          <a:xfrm>
            <a:off x="1524000" y="3201580"/>
            <a:ext cx="9144000" cy="1655762"/>
          </a:xfrm>
        </p:spPr>
        <p:txBody>
          <a:bodyPr/>
          <a:lstStyle/>
          <a:p>
            <a:r>
              <a:rPr lang="en-GB" dirty="0"/>
              <a:t>Session 3</a:t>
            </a:r>
          </a:p>
          <a:p>
            <a:r>
              <a:rPr lang="en-GB" dirty="0"/>
              <a:t>Adjectives; Time, Place and Space; Questions and Commands</a:t>
            </a:r>
          </a:p>
        </p:txBody>
      </p:sp>
      <p:pic>
        <p:nvPicPr>
          <p:cNvPr id="1026" name="Picture 2">
            <a:extLst>
              <a:ext uri="{FF2B5EF4-FFF2-40B4-BE49-F238E27FC236}">
                <a16:creationId xmlns:a16="http://schemas.microsoft.com/office/drawing/2014/main" id="{554FA477-D910-F9F0-91F3-A65E6E274BFC}"/>
              </a:ext>
            </a:extLst>
          </p:cNvPr>
          <p:cNvPicPr>
            <a:picLocks noChangeAspect="1" noChangeArrowheads="1"/>
          </p:cNvPicPr>
          <p:nvPr/>
        </p:nvPicPr>
        <p:blipFill>
          <a:blip r:embed="rId5">
            <a:alphaModFix amt="50000"/>
            <a:extLst>
              <a:ext uri="{28A0092B-C50C-407E-A947-70E740481C1C}">
                <a14:useLocalDpi xmlns:a14="http://schemas.microsoft.com/office/drawing/2010/main" val="0"/>
              </a:ext>
            </a:extLst>
          </a:blip>
          <a:srcRect/>
          <a:stretch>
            <a:fillRect/>
          </a:stretch>
        </p:blipFill>
        <p:spPr bwMode="auto">
          <a:xfrm>
            <a:off x="5435915" y="4926737"/>
            <a:ext cx="1117283" cy="111728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A8C3BD3-FFE4-8361-51E7-6F12C4FE0408}"/>
              </a:ext>
            </a:extLst>
          </p:cNvPr>
          <p:cNvSpPr txBox="1"/>
          <p:nvPr/>
        </p:nvSpPr>
        <p:spPr>
          <a:xfrm>
            <a:off x="3746341" y="6137688"/>
            <a:ext cx="4699317" cy="646331"/>
          </a:xfrm>
          <a:prstGeom prst="rect">
            <a:avLst/>
          </a:prstGeom>
          <a:noFill/>
        </p:spPr>
        <p:txBody>
          <a:bodyPr wrap="square">
            <a:spAutoFit/>
          </a:bodyPr>
          <a:lstStyle/>
          <a:p>
            <a:pPr marL="0" indent="0" algn="ctr">
              <a:buNone/>
            </a:pPr>
            <a:r>
              <a:rPr lang="en-GB" dirty="0">
                <a:solidFill>
                  <a:schemeClr val="bg1">
                    <a:lumMod val="50000"/>
                  </a:schemeClr>
                </a:solidFill>
                <a:latin typeface="Times New Roman" panose="02020603050405020304" pitchFamily="18" charset="0"/>
                <a:cs typeface="Times New Roman" panose="02020603050405020304" pitchFamily="18" charset="0"/>
              </a:rPr>
              <a:t>University of Warwick </a:t>
            </a:r>
          </a:p>
          <a:p>
            <a:pPr marL="0" indent="0" algn="ctr">
              <a:buNone/>
            </a:pPr>
            <a:r>
              <a:rPr lang="en-GB" dirty="0">
                <a:solidFill>
                  <a:schemeClr val="bg1">
                    <a:lumMod val="50000"/>
                  </a:schemeClr>
                </a:solidFill>
                <a:latin typeface="Times New Roman" panose="02020603050405020304" pitchFamily="18" charset="0"/>
                <a:cs typeface="Times New Roman" panose="02020603050405020304" pitchFamily="18" charset="0"/>
              </a:rPr>
              <a:t>Centre for the Study of the Renaissance, 2024</a:t>
            </a:r>
          </a:p>
        </p:txBody>
      </p:sp>
    </p:spTree>
    <p:extLst>
      <p:ext uri="{BB962C8B-B14F-4D97-AF65-F5344CB8AC3E}">
        <p14:creationId xmlns:p14="http://schemas.microsoft.com/office/powerpoint/2010/main" val="2128138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FB7B9-444E-AD35-3356-20683ACD2237}"/>
              </a:ext>
            </a:extLst>
          </p:cNvPr>
          <p:cNvSpPr>
            <a:spLocks noGrp="1"/>
          </p:cNvSpPr>
          <p:nvPr>
            <p:ph type="title"/>
          </p:nvPr>
        </p:nvSpPr>
        <p:spPr>
          <a:xfrm>
            <a:off x="838200" y="248167"/>
            <a:ext cx="10515600" cy="1325563"/>
          </a:xfrm>
        </p:spPr>
        <p:txBody>
          <a:bodyPr/>
          <a:lstStyle/>
          <a:p>
            <a:pPr algn="ctr"/>
            <a:r>
              <a:rPr lang="en-GB" dirty="0">
                <a:solidFill>
                  <a:srgbClr val="800000"/>
                </a:solidFill>
              </a:rPr>
              <a:t>Expressions of Time</a:t>
            </a:r>
          </a:p>
        </p:txBody>
      </p:sp>
      <p:sp>
        <p:nvSpPr>
          <p:cNvPr id="3" name="Content Placeholder 2">
            <a:extLst>
              <a:ext uri="{FF2B5EF4-FFF2-40B4-BE49-F238E27FC236}">
                <a16:creationId xmlns:a16="http://schemas.microsoft.com/office/drawing/2014/main" id="{F428F34D-F271-7B58-4466-12DFB25B4753}"/>
              </a:ext>
            </a:extLst>
          </p:cNvPr>
          <p:cNvSpPr>
            <a:spLocks noGrp="1"/>
          </p:cNvSpPr>
          <p:nvPr>
            <p:ph idx="1"/>
          </p:nvPr>
        </p:nvSpPr>
        <p:spPr>
          <a:xfrm>
            <a:off x="838200" y="1668276"/>
            <a:ext cx="6067495" cy="4351338"/>
          </a:xfrm>
        </p:spPr>
        <p:txBody>
          <a:bodyPr>
            <a:noAutofit/>
          </a:bodyPr>
          <a:lstStyle/>
          <a:p>
            <a:pPr algn="l"/>
            <a:r>
              <a:rPr lang="en-US" sz="2400" b="0" i="0" u="none" strike="noStrike" baseline="0" dirty="0"/>
              <a:t>In Latin the </a:t>
            </a:r>
            <a:r>
              <a:rPr lang="en-US" sz="2400" b="0" i="1" u="none" strike="noStrike" baseline="0" dirty="0">
                <a:solidFill>
                  <a:srgbClr val="800000"/>
                </a:solidFill>
              </a:rPr>
              <a:t>accusative</a:t>
            </a:r>
            <a:r>
              <a:rPr lang="en-US" sz="2400" b="0" i="1" u="none" strike="noStrike" baseline="0" dirty="0"/>
              <a:t> </a:t>
            </a:r>
            <a:r>
              <a:rPr lang="en-US" sz="2400" b="0" i="0" u="none" strike="noStrike" baseline="0" dirty="0"/>
              <a:t>expresses 'how long’:</a:t>
            </a:r>
          </a:p>
          <a:p>
            <a:pPr marL="0" indent="0" algn="ctr">
              <a:buNone/>
            </a:pPr>
            <a:r>
              <a:rPr lang="en-GB" sz="2400" dirty="0" err="1">
                <a:solidFill>
                  <a:srgbClr val="800000"/>
                </a:solidFill>
              </a:rPr>
              <a:t>T</a:t>
            </a:r>
            <a:r>
              <a:rPr lang="en-GB" sz="2400" b="0" i="0" u="none" strike="noStrike" baseline="0" dirty="0" err="1">
                <a:solidFill>
                  <a:srgbClr val="800000"/>
                </a:solidFill>
              </a:rPr>
              <a:t>otam</a:t>
            </a:r>
            <a:r>
              <a:rPr lang="en-GB" sz="2400" b="0" i="0" u="none" strike="noStrike" baseline="0" dirty="0">
                <a:solidFill>
                  <a:srgbClr val="800000"/>
                </a:solidFill>
              </a:rPr>
              <a:t> </a:t>
            </a:r>
            <a:r>
              <a:rPr lang="en-GB" sz="2400" b="0" i="0" u="none" strike="noStrike" baseline="0" dirty="0" err="1">
                <a:solidFill>
                  <a:srgbClr val="800000"/>
                </a:solidFill>
              </a:rPr>
              <a:t>noctem</a:t>
            </a:r>
            <a:r>
              <a:rPr lang="en-GB" sz="2400" b="0" i="0" u="none" strike="noStrike" baseline="0" dirty="0">
                <a:solidFill>
                  <a:srgbClr val="800000"/>
                </a:solidFill>
              </a:rPr>
              <a:t> </a:t>
            </a:r>
            <a:r>
              <a:rPr lang="en-GB" sz="2400" b="0" i="0" u="none" strike="noStrike" baseline="0" dirty="0" err="1"/>
              <a:t>dormivi</a:t>
            </a:r>
            <a:r>
              <a:rPr lang="en-GB" sz="2400" b="0" i="0" u="none" strike="noStrike" baseline="0" dirty="0"/>
              <a:t>. </a:t>
            </a:r>
            <a:r>
              <a:rPr lang="en-US" sz="2400" b="0" i="1" u="none" strike="noStrike" baseline="0" dirty="0"/>
              <a:t>I slept the whole night.</a:t>
            </a:r>
          </a:p>
          <a:p>
            <a:pPr marL="0" indent="0" algn="ctr">
              <a:buNone/>
            </a:pPr>
            <a:r>
              <a:rPr lang="it-IT" sz="2400" b="0" i="0" u="none" strike="noStrike" baseline="0" dirty="0"/>
              <a:t>Puella </a:t>
            </a:r>
            <a:r>
              <a:rPr lang="it-IT" sz="2400" b="0" i="0" u="none" strike="noStrike" baseline="0" dirty="0">
                <a:solidFill>
                  <a:srgbClr val="800000"/>
                </a:solidFill>
              </a:rPr>
              <a:t>quinque annos nata</a:t>
            </a:r>
            <a:r>
              <a:rPr lang="it-IT" sz="2400" b="0" i="0" u="none" strike="noStrike" baseline="0" dirty="0"/>
              <a:t>, </a:t>
            </a:r>
            <a:r>
              <a:rPr lang="en-US" sz="2400" b="0" i="1" u="none" strike="noStrike" baseline="0" dirty="0"/>
              <a:t>a girl five years old</a:t>
            </a:r>
            <a:r>
              <a:rPr lang="en-US" sz="2400" b="0" i="0" u="none" strike="noStrike" baseline="0" dirty="0"/>
              <a:t> (</a:t>
            </a:r>
            <a:r>
              <a:rPr lang="en-US" sz="2400" b="0" u="none" strike="noStrike" baseline="0" dirty="0"/>
              <a:t>lit. </a:t>
            </a:r>
            <a:r>
              <a:rPr lang="en-US" sz="2400" b="0" i="1" u="none" strike="noStrike" baseline="0" dirty="0"/>
              <a:t>a girl born for five years</a:t>
            </a:r>
            <a:r>
              <a:rPr lang="en-US" sz="2400" b="0" i="0" u="none" strike="noStrike" baseline="0" dirty="0"/>
              <a:t>)</a:t>
            </a:r>
          </a:p>
          <a:p>
            <a:pPr algn="l"/>
            <a:r>
              <a:rPr lang="en-US" sz="2400" b="0" i="0" u="none" strike="noStrike" baseline="0" dirty="0"/>
              <a:t>The </a:t>
            </a:r>
            <a:r>
              <a:rPr lang="en-US" sz="2400" b="0" i="1" u="none" strike="noStrike" baseline="0" dirty="0">
                <a:solidFill>
                  <a:srgbClr val="800000"/>
                </a:solidFill>
              </a:rPr>
              <a:t>ablative</a:t>
            </a:r>
            <a:r>
              <a:rPr lang="en-US" sz="2400" b="0" i="1" u="none" strike="noStrike" baseline="0" dirty="0"/>
              <a:t> ex</a:t>
            </a:r>
            <a:r>
              <a:rPr lang="en-US" sz="2400" b="0" i="0" u="none" strike="noStrike" baseline="0" dirty="0"/>
              <a:t>presses 'time when’:</a:t>
            </a:r>
          </a:p>
          <a:p>
            <a:pPr marL="0" indent="0" algn="ctr">
              <a:buNone/>
            </a:pPr>
            <a:r>
              <a:rPr lang="pt-BR" sz="2400" dirty="0"/>
              <a:t>D</a:t>
            </a:r>
            <a:r>
              <a:rPr lang="pt-BR" sz="2400" b="0" i="0" u="none" strike="noStrike" baseline="0" dirty="0"/>
              <a:t>omum tuam </a:t>
            </a:r>
            <a:r>
              <a:rPr lang="pt-BR" sz="2400" b="0" i="0" u="none" strike="noStrike" baseline="0" dirty="0">
                <a:solidFill>
                  <a:srgbClr val="800000"/>
                </a:solidFill>
              </a:rPr>
              <a:t>secunda hora </a:t>
            </a:r>
            <a:r>
              <a:rPr lang="pt-BR" sz="2400" b="0" i="0" u="none" strike="noStrike" baseline="0" dirty="0"/>
              <a:t>ueniam. </a:t>
            </a:r>
            <a:r>
              <a:rPr lang="en-US" sz="2400" b="0" i="1" u="none" strike="noStrike" baseline="0" dirty="0"/>
              <a:t>I shall come to your house at the second hour.</a:t>
            </a:r>
          </a:p>
          <a:p>
            <a:pPr algn="l"/>
            <a:r>
              <a:rPr lang="en-US" sz="2400" b="0" i="0" u="none" strike="noStrike" baseline="0" dirty="0"/>
              <a:t>The </a:t>
            </a:r>
            <a:r>
              <a:rPr lang="en-US" sz="2400" b="0" i="0" u="none" strike="noStrike" baseline="0" dirty="0">
                <a:solidFill>
                  <a:srgbClr val="800000"/>
                </a:solidFill>
              </a:rPr>
              <a:t>ablative</a:t>
            </a:r>
            <a:r>
              <a:rPr lang="en-US" sz="2400" b="0" i="0" u="none" strike="noStrike" baseline="0" dirty="0"/>
              <a:t> also expresses 'time within which’:</a:t>
            </a:r>
          </a:p>
          <a:p>
            <a:pPr marL="0" indent="0" algn="ctr">
              <a:buNone/>
            </a:pPr>
            <a:r>
              <a:rPr lang="en-GB" sz="2400" b="0" i="0" u="none" strike="noStrike" baseline="0" dirty="0" err="1">
                <a:solidFill>
                  <a:srgbClr val="800000"/>
                </a:solidFill>
              </a:rPr>
              <a:t>Tribus</a:t>
            </a:r>
            <a:r>
              <a:rPr lang="en-GB" sz="2400" b="0" i="0" u="none" strike="noStrike" baseline="0" dirty="0">
                <a:solidFill>
                  <a:srgbClr val="800000"/>
                </a:solidFill>
              </a:rPr>
              <a:t> </a:t>
            </a:r>
            <a:r>
              <a:rPr lang="en-GB" sz="2400" b="0" i="0" u="none" strike="noStrike" baseline="0" dirty="0" err="1">
                <a:solidFill>
                  <a:srgbClr val="800000"/>
                </a:solidFill>
              </a:rPr>
              <a:t>diebus</a:t>
            </a:r>
            <a:r>
              <a:rPr lang="en-GB" sz="2400" b="0" i="0" u="none" strike="noStrike" baseline="0" dirty="0">
                <a:solidFill>
                  <a:srgbClr val="800000"/>
                </a:solidFill>
              </a:rPr>
              <a:t> </a:t>
            </a:r>
            <a:r>
              <a:rPr lang="en-GB" sz="2400" b="0" i="0" u="none" strike="noStrike" baseline="0" dirty="0" err="1"/>
              <a:t>Romam</a:t>
            </a:r>
            <a:r>
              <a:rPr lang="en-GB" sz="2400" b="0" i="0" u="none" strike="noStrike" baseline="0" dirty="0"/>
              <a:t> </a:t>
            </a:r>
            <a:r>
              <a:rPr lang="en-GB" sz="2400" b="0" i="0" u="none" strike="noStrike" baseline="0" dirty="0" err="1"/>
              <a:t>reueniam</a:t>
            </a:r>
            <a:r>
              <a:rPr lang="en-GB" sz="2400" b="0" i="0" u="none" strike="noStrike" baseline="0" dirty="0"/>
              <a:t>. </a:t>
            </a:r>
            <a:r>
              <a:rPr lang="en-US" sz="2400" b="0" i="1" u="none" strike="noStrike" baseline="0" dirty="0"/>
              <a:t>I shall return to Rome within three days.</a:t>
            </a:r>
          </a:p>
        </p:txBody>
      </p:sp>
      <p:pic>
        <p:nvPicPr>
          <p:cNvPr id="5" name="Picture 4">
            <a:extLst>
              <a:ext uri="{FF2B5EF4-FFF2-40B4-BE49-F238E27FC236}">
                <a16:creationId xmlns:a16="http://schemas.microsoft.com/office/drawing/2014/main" id="{7AEA6FD5-DB6A-45B8-8641-1A3F459257A1}"/>
              </a:ext>
            </a:extLst>
          </p:cNvPr>
          <p:cNvPicPr>
            <a:picLocks noChangeAspect="1"/>
          </p:cNvPicPr>
          <p:nvPr/>
        </p:nvPicPr>
        <p:blipFill>
          <a:blip r:embed="rId2"/>
          <a:stretch>
            <a:fillRect/>
          </a:stretch>
        </p:blipFill>
        <p:spPr>
          <a:xfrm>
            <a:off x="7288467" y="1391019"/>
            <a:ext cx="4577468" cy="4905852"/>
          </a:xfrm>
          <a:prstGeom prst="rect">
            <a:avLst/>
          </a:prstGeom>
        </p:spPr>
      </p:pic>
    </p:spTree>
    <p:extLst>
      <p:ext uri="{BB962C8B-B14F-4D97-AF65-F5344CB8AC3E}">
        <p14:creationId xmlns:p14="http://schemas.microsoft.com/office/powerpoint/2010/main" val="3567555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65795-0ABA-BCE1-9072-51A3088408E3}"/>
              </a:ext>
            </a:extLst>
          </p:cNvPr>
          <p:cNvSpPr>
            <a:spLocks noGrp="1"/>
          </p:cNvSpPr>
          <p:nvPr>
            <p:ph type="title"/>
          </p:nvPr>
        </p:nvSpPr>
        <p:spPr>
          <a:xfrm>
            <a:off x="838200" y="141730"/>
            <a:ext cx="10515600" cy="1325563"/>
          </a:xfrm>
        </p:spPr>
        <p:txBody>
          <a:bodyPr/>
          <a:lstStyle/>
          <a:p>
            <a:pPr algn="ctr"/>
            <a:r>
              <a:rPr lang="en-GB" dirty="0">
                <a:solidFill>
                  <a:srgbClr val="800000"/>
                </a:solidFill>
              </a:rPr>
              <a:t>Expressions of Place and Space</a:t>
            </a:r>
          </a:p>
        </p:txBody>
      </p:sp>
      <p:sp>
        <p:nvSpPr>
          <p:cNvPr id="3" name="Content Placeholder 2">
            <a:extLst>
              <a:ext uri="{FF2B5EF4-FFF2-40B4-BE49-F238E27FC236}">
                <a16:creationId xmlns:a16="http://schemas.microsoft.com/office/drawing/2014/main" id="{CCF16DC4-781F-455D-9224-8ED529844FD7}"/>
              </a:ext>
            </a:extLst>
          </p:cNvPr>
          <p:cNvSpPr>
            <a:spLocks noGrp="1"/>
          </p:cNvSpPr>
          <p:nvPr>
            <p:ph idx="1"/>
          </p:nvPr>
        </p:nvSpPr>
        <p:spPr>
          <a:xfrm>
            <a:off x="744279" y="1467293"/>
            <a:ext cx="10609521" cy="4709670"/>
          </a:xfrm>
        </p:spPr>
        <p:txBody>
          <a:bodyPr>
            <a:noAutofit/>
          </a:bodyPr>
          <a:lstStyle/>
          <a:p>
            <a:pPr algn="l"/>
            <a:r>
              <a:rPr lang="en-US" sz="2200" b="0" i="0" u="none" strike="noStrike" baseline="0" dirty="0"/>
              <a:t>In Latin the 'place </a:t>
            </a:r>
            <a:r>
              <a:rPr lang="en-US" sz="2200" b="0" i="1" u="none" strike="noStrike" baseline="0" dirty="0"/>
              <a:t>to </a:t>
            </a:r>
            <a:r>
              <a:rPr lang="en-US" sz="2200" b="0" i="0" u="none" strike="noStrike" baseline="0" dirty="0"/>
              <a:t>which' is expressed by </a:t>
            </a:r>
            <a:r>
              <a:rPr lang="en-US" sz="2200" b="1" i="0" u="none" strike="noStrike" baseline="0" dirty="0">
                <a:solidFill>
                  <a:srgbClr val="800000"/>
                </a:solidFill>
              </a:rPr>
              <a:t>in</a:t>
            </a:r>
            <a:r>
              <a:rPr lang="en-US" sz="2200" b="0" i="0" u="none" strike="noStrike" baseline="0" dirty="0"/>
              <a:t> or </a:t>
            </a:r>
            <a:r>
              <a:rPr lang="en-US" sz="2200" b="1" i="0" u="none" strike="noStrike" baseline="0" dirty="0">
                <a:solidFill>
                  <a:srgbClr val="800000"/>
                </a:solidFill>
              </a:rPr>
              <a:t>ad</a:t>
            </a:r>
            <a:r>
              <a:rPr lang="en-US" sz="2200" b="0" i="0" u="none" strike="noStrike" baseline="0" dirty="0"/>
              <a:t> with the </a:t>
            </a:r>
            <a:r>
              <a:rPr lang="en-US" sz="2200" b="0" i="1" u="none" strike="noStrike" baseline="0" dirty="0">
                <a:solidFill>
                  <a:srgbClr val="800000"/>
                </a:solidFill>
              </a:rPr>
              <a:t>accusative</a:t>
            </a:r>
            <a:r>
              <a:rPr lang="en-US" sz="2200" b="0" i="1" u="none" strike="noStrike" baseline="0" dirty="0"/>
              <a:t>:</a:t>
            </a:r>
          </a:p>
          <a:p>
            <a:pPr marL="0" indent="0" algn="ctr">
              <a:buNone/>
            </a:pPr>
            <a:r>
              <a:rPr lang="en-GB" sz="2200" b="0" i="0" u="none" strike="noStrike" baseline="0" dirty="0">
                <a:solidFill>
                  <a:srgbClr val="800000"/>
                </a:solidFill>
              </a:rPr>
              <a:t>ad</a:t>
            </a:r>
            <a:r>
              <a:rPr lang="en-GB" sz="2200" b="0" i="0" u="none" strike="noStrike" baseline="0" dirty="0"/>
              <a:t> oppidum. to the town</a:t>
            </a:r>
          </a:p>
          <a:p>
            <a:pPr marL="0" indent="0" algn="l">
              <a:buNone/>
            </a:pPr>
            <a:r>
              <a:rPr lang="en-US" sz="2200" b="0" i="0" u="none" strike="noStrike" baseline="0" dirty="0"/>
              <a:t>Note that “</a:t>
            </a:r>
            <a:r>
              <a:rPr lang="en-US" sz="2200" b="1" i="0" u="none" strike="noStrike" baseline="0" dirty="0">
                <a:solidFill>
                  <a:srgbClr val="800000"/>
                </a:solidFill>
              </a:rPr>
              <a:t>ad</a:t>
            </a:r>
            <a:r>
              <a:rPr lang="en-US" sz="2200" b="0" i="0" u="none" strike="noStrike" baseline="0" dirty="0"/>
              <a:t> </a:t>
            </a:r>
            <a:r>
              <a:rPr lang="en-US" sz="2200" b="0" i="0" u="none" strike="noStrike" baseline="0" dirty="0" err="1"/>
              <a:t>Graeciam</a:t>
            </a:r>
            <a:r>
              <a:rPr lang="en-US" sz="2200" b="0" i="0" u="none" strike="noStrike" baseline="0" dirty="0"/>
              <a:t> </a:t>
            </a:r>
            <a:r>
              <a:rPr lang="en-US" sz="2200" b="0" i="0" u="none" strike="noStrike" baseline="0" dirty="0" err="1"/>
              <a:t>navigavi</a:t>
            </a:r>
            <a:r>
              <a:rPr lang="en-US" sz="2200" b="0" i="0" u="none" strike="noStrike" baseline="0" dirty="0"/>
              <a:t>” means </a:t>
            </a:r>
            <a:r>
              <a:rPr lang="en-US" sz="2200" b="0" i="1" u="none" strike="noStrike" baseline="0" dirty="0"/>
              <a:t>I sailed </a:t>
            </a:r>
            <a:r>
              <a:rPr lang="en-US" sz="2200" b="1" i="1" u="none" strike="noStrike" baseline="0" dirty="0">
                <a:solidFill>
                  <a:srgbClr val="800000"/>
                </a:solidFill>
              </a:rPr>
              <a:t>to</a:t>
            </a:r>
            <a:r>
              <a:rPr lang="en-US" sz="2200" b="0" i="1" u="none" strike="noStrike" baseline="0" dirty="0"/>
              <a:t> Greece </a:t>
            </a:r>
            <a:r>
              <a:rPr lang="en-US" sz="2200" b="0" i="0" u="none" strike="noStrike" baseline="0" dirty="0"/>
              <a:t>in the sense of </a:t>
            </a:r>
            <a:r>
              <a:rPr lang="en-US" sz="2200" b="1" i="1" u="none" strike="noStrike" baseline="0" dirty="0">
                <a:solidFill>
                  <a:srgbClr val="800000"/>
                </a:solidFill>
              </a:rPr>
              <a:t>towards</a:t>
            </a:r>
            <a:r>
              <a:rPr lang="en-US" sz="2200" b="0" i="1" u="none" strike="noStrike" baseline="0" dirty="0"/>
              <a:t> Greece</a:t>
            </a:r>
            <a:r>
              <a:rPr lang="en-US" sz="2200" b="0" i="0" u="none" strike="noStrike" baseline="0" dirty="0"/>
              <a:t>, while “</a:t>
            </a:r>
            <a:r>
              <a:rPr lang="en-US" sz="2200" b="1" i="0" u="none" strike="noStrike" baseline="0" dirty="0">
                <a:solidFill>
                  <a:srgbClr val="800000"/>
                </a:solidFill>
              </a:rPr>
              <a:t>in</a:t>
            </a:r>
            <a:r>
              <a:rPr lang="en-US" sz="2200" b="0" i="0" u="none" strike="noStrike" baseline="0" dirty="0"/>
              <a:t> </a:t>
            </a:r>
            <a:r>
              <a:rPr lang="en-US" sz="2200" b="0" i="0" u="none" strike="noStrike" baseline="0" dirty="0" err="1"/>
              <a:t>Graeciam</a:t>
            </a:r>
            <a:r>
              <a:rPr lang="en-US" sz="2200" b="0" i="0" u="none" strike="noStrike" baseline="0" dirty="0"/>
              <a:t> ii” means </a:t>
            </a:r>
            <a:r>
              <a:rPr lang="en-US" sz="2200" b="0" i="1" u="none" strike="noStrike" baseline="0" dirty="0"/>
              <a:t>I went </a:t>
            </a:r>
            <a:r>
              <a:rPr lang="en-US" sz="2200" b="1" i="1" u="none" strike="noStrike" baseline="0" dirty="0">
                <a:solidFill>
                  <a:srgbClr val="800000"/>
                </a:solidFill>
              </a:rPr>
              <a:t>to</a:t>
            </a:r>
            <a:r>
              <a:rPr lang="en-US" sz="2200" b="0" i="1" u="none" strike="noStrike" baseline="0" dirty="0"/>
              <a:t> Greece </a:t>
            </a:r>
            <a:r>
              <a:rPr lang="en-US" sz="2200" b="0" i="0" u="none" strike="noStrike" baseline="0" dirty="0"/>
              <a:t>and actually set </a:t>
            </a:r>
            <a:r>
              <a:rPr lang="en-GB" sz="2200" b="0" i="0" u="none" strike="noStrike" baseline="0" dirty="0"/>
              <a:t>foot there.</a:t>
            </a:r>
          </a:p>
          <a:p>
            <a:pPr algn="l"/>
            <a:r>
              <a:rPr lang="en-US" sz="2200" b="0" i="0" u="none" strike="noStrike" baseline="0" dirty="0"/>
              <a:t>The 'place </a:t>
            </a:r>
            <a:r>
              <a:rPr lang="en-US" sz="2200" b="0" i="1" u="none" strike="noStrike" baseline="0" dirty="0"/>
              <a:t>from </a:t>
            </a:r>
            <a:r>
              <a:rPr lang="en-US" sz="2200" b="0" i="0" u="none" strike="noStrike" baseline="0" dirty="0"/>
              <a:t>which' is expressed by </a:t>
            </a:r>
            <a:r>
              <a:rPr lang="en-US" sz="2200" b="1" i="0" u="none" strike="noStrike" baseline="0" dirty="0">
                <a:solidFill>
                  <a:srgbClr val="800000"/>
                </a:solidFill>
              </a:rPr>
              <a:t>a, ab, e </a:t>
            </a:r>
            <a:r>
              <a:rPr lang="en-US" sz="2200" b="0" i="0" u="none" strike="noStrike" baseline="0" dirty="0"/>
              <a:t>or </a:t>
            </a:r>
            <a:r>
              <a:rPr lang="en-US" sz="2200" b="1" i="0" u="none" strike="noStrike" baseline="0" dirty="0">
                <a:solidFill>
                  <a:srgbClr val="800000"/>
                </a:solidFill>
              </a:rPr>
              <a:t>ex</a:t>
            </a:r>
            <a:r>
              <a:rPr lang="en-US" sz="2200" b="0" i="0" u="none" strike="noStrike" baseline="0" dirty="0"/>
              <a:t> with the </a:t>
            </a:r>
            <a:r>
              <a:rPr lang="en-US" sz="2200" b="0" i="1" u="none" strike="noStrike" baseline="0" dirty="0">
                <a:solidFill>
                  <a:srgbClr val="800000"/>
                </a:solidFill>
              </a:rPr>
              <a:t>ablative</a:t>
            </a:r>
            <a:r>
              <a:rPr lang="en-US" sz="2200" b="0" i="1" u="none" strike="noStrike" baseline="0" dirty="0"/>
              <a:t>:</a:t>
            </a:r>
          </a:p>
          <a:p>
            <a:pPr marL="0" indent="0" algn="ctr">
              <a:buNone/>
            </a:pPr>
            <a:r>
              <a:rPr lang="en-GB" sz="2200" b="0" i="0" u="none" strike="noStrike" baseline="0" dirty="0">
                <a:solidFill>
                  <a:srgbClr val="800000"/>
                </a:solidFill>
              </a:rPr>
              <a:t>ex</a:t>
            </a:r>
            <a:r>
              <a:rPr lang="en-GB" sz="2200" b="0" i="0" u="none" strike="noStrike" baseline="0" dirty="0"/>
              <a:t> </a:t>
            </a:r>
            <a:r>
              <a:rPr lang="en-GB" sz="2200" b="0" i="0" u="none" strike="noStrike" baseline="0" dirty="0" err="1"/>
              <a:t>oppido</a:t>
            </a:r>
            <a:r>
              <a:rPr lang="en-GB" sz="2200" b="0" i="0" u="none" strike="noStrike" baseline="0" dirty="0"/>
              <a:t>. </a:t>
            </a:r>
            <a:r>
              <a:rPr lang="en-GB" sz="2200" b="0" i="0" u="none" strike="noStrike" baseline="0" dirty="0">
                <a:solidFill>
                  <a:srgbClr val="800000"/>
                </a:solidFill>
              </a:rPr>
              <a:t>from</a:t>
            </a:r>
            <a:r>
              <a:rPr lang="en-GB" sz="2200" b="0" i="0" u="none" strike="noStrike" baseline="0" dirty="0"/>
              <a:t> the town</a:t>
            </a:r>
          </a:p>
          <a:p>
            <a:pPr algn="l"/>
            <a:r>
              <a:rPr lang="en-US" sz="2200" b="0" i="0" u="none" strike="noStrike" baseline="0" dirty="0"/>
              <a:t>The 'place where' is expressed by </a:t>
            </a:r>
            <a:r>
              <a:rPr lang="en-US" sz="2200" b="1" i="0" u="none" strike="noStrike" baseline="0" dirty="0">
                <a:solidFill>
                  <a:srgbClr val="800000"/>
                </a:solidFill>
              </a:rPr>
              <a:t>in</a:t>
            </a:r>
            <a:r>
              <a:rPr lang="en-US" sz="2200" b="0" i="0" u="none" strike="noStrike" baseline="0" dirty="0"/>
              <a:t> with the </a:t>
            </a:r>
            <a:r>
              <a:rPr lang="en-US" sz="2200" b="0" i="1" u="none" strike="noStrike" baseline="0" dirty="0">
                <a:solidFill>
                  <a:srgbClr val="800000"/>
                </a:solidFill>
              </a:rPr>
              <a:t>ablative</a:t>
            </a:r>
            <a:r>
              <a:rPr lang="en-US" sz="2200" b="0" i="1" u="none" strike="noStrike" baseline="0" dirty="0"/>
              <a:t>:</a:t>
            </a:r>
          </a:p>
          <a:p>
            <a:pPr marL="0" indent="0" algn="ctr">
              <a:buNone/>
            </a:pPr>
            <a:r>
              <a:rPr lang="en-GB" sz="2200" i="0" u="none" strike="noStrike" baseline="0" dirty="0">
                <a:solidFill>
                  <a:srgbClr val="800000"/>
                </a:solidFill>
              </a:rPr>
              <a:t>in</a:t>
            </a:r>
            <a:r>
              <a:rPr lang="en-GB" sz="2200" b="0" i="0" u="none" strike="noStrike" baseline="0" dirty="0"/>
              <a:t> Britannia. </a:t>
            </a:r>
            <a:r>
              <a:rPr lang="en-GB" sz="2200" b="0" i="0" u="none" strike="noStrike" baseline="0" dirty="0">
                <a:solidFill>
                  <a:srgbClr val="800000"/>
                </a:solidFill>
              </a:rPr>
              <a:t>in</a:t>
            </a:r>
            <a:r>
              <a:rPr lang="en-GB" sz="2200" b="0" i="0" u="none" strike="noStrike" baseline="0" dirty="0"/>
              <a:t> Britain</a:t>
            </a:r>
          </a:p>
          <a:p>
            <a:pPr marL="0" indent="0" algn="l">
              <a:buNone/>
            </a:pPr>
            <a:r>
              <a:rPr lang="en-US" sz="2200" b="0" i="1" u="none" strike="noStrike" baseline="0" dirty="0"/>
              <a:t>However, </a:t>
            </a:r>
            <a:r>
              <a:rPr lang="en-US" sz="2200" b="0" i="0" u="none" strike="noStrike" baseline="0" dirty="0"/>
              <a:t>if the place is a town, city, or small island (Rhodes is the largest small island), the place name is usually put into the appropriate case </a:t>
            </a:r>
            <a:r>
              <a:rPr lang="en-US" sz="2200" b="0" i="1" u="none" strike="noStrike" baseline="0" dirty="0"/>
              <a:t>without </a:t>
            </a:r>
            <a:r>
              <a:rPr lang="en-US" sz="2200" b="0" i="0" u="none" strike="noStrike" baseline="0" dirty="0"/>
              <a:t>the preposition. The same applies to three common nouns, domus, </a:t>
            </a:r>
            <a:r>
              <a:rPr lang="en-US" sz="2200" b="0" i="0" u="none" strike="noStrike" baseline="0" dirty="0" err="1"/>
              <a:t>domi</a:t>
            </a:r>
            <a:r>
              <a:rPr lang="en-US" sz="2200" b="0" i="0" u="none" strike="noStrike" baseline="0" dirty="0"/>
              <a:t>, </a:t>
            </a:r>
            <a:r>
              <a:rPr lang="en-US" sz="2200" b="0" i="1" u="none" strike="noStrike" baseline="0" dirty="0"/>
              <a:t>f. (house, home), </a:t>
            </a:r>
            <a:r>
              <a:rPr lang="en-US" sz="2200" b="0" i="0" u="none" strike="noStrike" baseline="0" dirty="0" err="1"/>
              <a:t>rus</a:t>
            </a:r>
            <a:r>
              <a:rPr lang="en-US" sz="2200" b="0" i="0" u="none" strike="noStrike" baseline="0" dirty="0"/>
              <a:t>, </a:t>
            </a:r>
            <a:r>
              <a:rPr lang="en-US" sz="2200" b="0" i="0" u="none" strike="noStrike" baseline="0" dirty="0" err="1"/>
              <a:t>ruris</a:t>
            </a:r>
            <a:r>
              <a:rPr lang="en-US" sz="2200" b="0" i="0" u="none" strike="noStrike" baseline="0" dirty="0"/>
              <a:t>, </a:t>
            </a:r>
            <a:r>
              <a:rPr lang="en-US" sz="2200" b="0" i="1" u="none" strike="noStrike" baseline="0" dirty="0"/>
              <a:t>n. (country, countryside), </a:t>
            </a:r>
            <a:r>
              <a:rPr lang="en-US" sz="2200" b="0" i="0" u="none" strike="noStrike" baseline="0" dirty="0"/>
              <a:t>and humus, </a:t>
            </a:r>
            <a:r>
              <a:rPr lang="en-GB" sz="2200" b="0" i="0" u="none" strike="noStrike" baseline="0" dirty="0" err="1"/>
              <a:t>humi</a:t>
            </a:r>
            <a:r>
              <a:rPr lang="en-GB" sz="2200" b="0" i="0" u="none" strike="noStrike" baseline="0" dirty="0"/>
              <a:t>, </a:t>
            </a:r>
            <a:r>
              <a:rPr lang="en-GB" sz="2200" b="0" i="1" u="none" strike="noStrike" baseline="0" dirty="0"/>
              <a:t>f. (ground).</a:t>
            </a:r>
          </a:p>
          <a:p>
            <a:pPr marL="0" indent="0" algn="ctr">
              <a:buNone/>
            </a:pPr>
            <a:r>
              <a:rPr lang="en-GB" sz="2200" b="0" i="0" u="none" strike="noStrike" baseline="0" dirty="0">
                <a:solidFill>
                  <a:srgbClr val="800000"/>
                </a:solidFill>
              </a:rPr>
              <a:t>Athenas</a:t>
            </a:r>
            <a:r>
              <a:rPr lang="en-GB" sz="2200" b="0" i="0" u="none" strike="noStrike" baseline="0" dirty="0"/>
              <a:t> </a:t>
            </a:r>
            <a:r>
              <a:rPr lang="en-GB" sz="2200" b="0" i="0" u="none" strike="noStrike" baseline="0" dirty="0" err="1"/>
              <a:t>nauigauerunt</a:t>
            </a:r>
            <a:r>
              <a:rPr lang="en-GB" sz="2200" b="0" i="0" u="none" strike="noStrike" baseline="0" dirty="0"/>
              <a:t>. They sailed to </a:t>
            </a:r>
            <a:r>
              <a:rPr lang="en-GB" sz="2200" b="0" i="0" u="none" strike="noStrike" baseline="0" dirty="0">
                <a:solidFill>
                  <a:srgbClr val="800000"/>
                </a:solidFill>
              </a:rPr>
              <a:t>Athens</a:t>
            </a:r>
            <a:r>
              <a:rPr lang="en-GB" sz="2200" b="0" i="0" u="none" strike="noStrike" baseline="0" dirty="0"/>
              <a:t>.</a:t>
            </a:r>
            <a:endParaRPr lang="en-GB" sz="2200" dirty="0"/>
          </a:p>
        </p:txBody>
      </p:sp>
    </p:spTree>
    <p:extLst>
      <p:ext uri="{BB962C8B-B14F-4D97-AF65-F5344CB8AC3E}">
        <p14:creationId xmlns:p14="http://schemas.microsoft.com/office/powerpoint/2010/main" val="295619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A8DB9-3AF8-05D9-CE83-45B9DACC2DCF}"/>
              </a:ext>
            </a:extLst>
          </p:cNvPr>
          <p:cNvSpPr>
            <a:spLocks noGrp="1"/>
          </p:cNvSpPr>
          <p:nvPr>
            <p:ph type="title"/>
          </p:nvPr>
        </p:nvSpPr>
        <p:spPr>
          <a:xfrm>
            <a:off x="838200" y="95748"/>
            <a:ext cx="10515600" cy="1325563"/>
          </a:xfrm>
        </p:spPr>
        <p:txBody>
          <a:bodyPr/>
          <a:lstStyle/>
          <a:p>
            <a:pPr algn="ctr"/>
            <a:r>
              <a:rPr lang="en-GB" dirty="0">
                <a:solidFill>
                  <a:srgbClr val="800000"/>
                </a:solidFill>
              </a:rPr>
              <a:t>Grammar: Direct Commands</a:t>
            </a:r>
          </a:p>
        </p:txBody>
      </p:sp>
      <p:sp>
        <p:nvSpPr>
          <p:cNvPr id="3" name="Content Placeholder 2">
            <a:extLst>
              <a:ext uri="{FF2B5EF4-FFF2-40B4-BE49-F238E27FC236}">
                <a16:creationId xmlns:a16="http://schemas.microsoft.com/office/drawing/2014/main" id="{8E0B5663-2732-DFFB-2124-02A7D705A54C}"/>
              </a:ext>
            </a:extLst>
          </p:cNvPr>
          <p:cNvSpPr>
            <a:spLocks noGrp="1"/>
          </p:cNvSpPr>
          <p:nvPr>
            <p:ph idx="1"/>
          </p:nvPr>
        </p:nvSpPr>
        <p:spPr>
          <a:xfrm>
            <a:off x="189614" y="1421311"/>
            <a:ext cx="8242005" cy="5032376"/>
          </a:xfrm>
        </p:spPr>
        <p:txBody>
          <a:bodyPr>
            <a:normAutofit fontScale="85000" lnSpcReduction="10000"/>
          </a:bodyPr>
          <a:lstStyle/>
          <a:p>
            <a:r>
              <a:rPr lang="en-GB" dirty="0"/>
              <a:t>Direct commands are expressed by imperative:</a:t>
            </a:r>
          </a:p>
          <a:p>
            <a:pPr marL="0" indent="0" algn="ctr">
              <a:buNone/>
            </a:pPr>
            <a:r>
              <a:rPr lang="en-GB" dirty="0"/>
              <a:t>Ama me </a:t>
            </a:r>
            <a:r>
              <a:rPr lang="en-GB" dirty="0" err="1"/>
              <a:t>fideliter</a:t>
            </a:r>
            <a:r>
              <a:rPr lang="en-GB" dirty="0"/>
              <a:t>. </a:t>
            </a:r>
            <a:r>
              <a:rPr lang="en-GB" i="1" dirty="0"/>
              <a:t>Love me faithfully</a:t>
            </a:r>
          </a:p>
          <a:p>
            <a:pPr algn="l">
              <a:lnSpc>
                <a:spcPct val="120000"/>
              </a:lnSpc>
            </a:pPr>
            <a:r>
              <a:rPr lang="en-US" dirty="0"/>
              <a:t>Negative direct commands are expressed by </a:t>
            </a:r>
            <a:r>
              <a:rPr lang="en-US" b="1" dirty="0" err="1">
                <a:solidFill>
                  <a:srgbClr val="800000"/>
                </a:solidFill>
              </a:rPr>
              <a:t>noli</a:t>
            </a:r>
            <a:r>
              <a:rPr lang="en-US" dirty="0"/>
              <a:t> (singular) and </a:t>
            </a:r>
            <a:r>
              <a:rPr lang="en-US" b="1" dirty="0" err="1">
                <a:solidFill>
                  <a:srgbClr val="800000"/>
                </a:solidFill>
              </a:rPr>
              <a:t>nolite</a:t>
            </a:r>
            <a:r>
              <a:rPr lang="en-US" dirty="0"/>
              <a:t> (plural) </a:t>
            </a:r>
            <a:r>
              <a:rPr lang="en-US" i="1" dirty="0"/>
              <a:t>(= refuse to, be unwilling to) </a:t>
            </a:r>
            <a:r>
              <a:rPr lang="en-US" dirty="0"/>
              <a:t>followed by the </a:t>
            </a:r>
            <a:r>
              <a:rPr lang="en-US" dirty="0">
                <a:solidFill>
                  <a:srgbClr val="800000"/>
                </a:solidFill>
              </a:rPr>
              <a:t>present infinitive</a:t>
            </a:r>
            <a:r>
              <a:rPr lang="en-US" dirty="0"/>
              <a:t>, or </a:t>
            </a:r>
            <a:r>
              <a:rPr lang="en-US" b="1" dirty="0">
                <a:solidFill>
                  <a:srgbClr val="800000"/>
                </a:solidFill>
              </a:rPr>
              <a:t>ne</a:t>
            </a:r>
            <a:r>
              <a:rPr lang="en-US" dirty="0"/>
              <a:t> + </a:t>
            </a:r>
            <a:r>
              <a:rPr lang="en-US" dirty="0">
                <a:solidFill>
                  <a:srgbClr val="800000"/>
                </a:solidFill>
              </a:rPr>
              <a:t>present or perfect subjunctive </a:t>
            </a:r>
            <a:r>
              <a:rPr lang="en-US" dirty="0"/>
              <a:t>can be used:</a:t>
            </a:r>
            <a:endParaRPr lang="en-GB" dirty="0"/>
          </a:p>
          <a:p>
            <a:pPr marL="0" indent="0" algn="ctr">
              <a:buNone/>
            </a:pPr>
            <a:r>
              <a:rPr lang="en-GB" dirty="0" err="1"/>
              <a:t>Nolite</a:t>
            </a:r>
            <a:r>
              <a:rPr lang="en-GB" dirty="0"/>
              <a:t> </a:t>
            </a:r>
            <a:r>
              <a:rPr lang="en-GB" dirty="0" err="1"/>
              <a:t>speluncas</a:t>
            </a:r>
            <a:r>
              <a:rPr lang="en-GB" dirty="0"/>
              <a:t> </a:t>
            </a:r>
            <a:r>
              <a:rPr lang="en-GB" dirty="0" err="1"/>
              <a:t>intrare</a:t>
            </a:r>
            <a:r>
              <a:rPr lang="en-GB" dirty="0"/>
              <a:t>. </a:t>
            </a:r>
            <a:r>
              <a:rPr lang="en-GB" i="1" dirty="0"/>
              <a:t>D</a:t>
            </a:r>
            <a:r>
              <a:rPr lang="en-US" i="1" dirty="0" err="1"/>
              <a:t>on't</a:t>
            </a:r>
            <a:r>
              <a:rPr lang="en-US" i="1" dirty="0"/>
              <a:t> go into the caves</a:t>
            </a:r>
            <a:r>
              <a:rPr lang="en-US" dirty="0"/>
              <a:t>.</a:t>
            </a:r>
          </a:p>
          <a:p>
            <a:pPr marL="0" indent="0" algn="ctr">
              <a:buNone/>
            </a:pPr>
            <a:r>
              <a:rPr lang="en-GB" dirty="0"/>
              <a:t>Ne </a:t>
            </a:r>
            <a:r>
              <a:rPr lang="en-GB" dirty="0" err="1"/>
              <a:t>feceris</a:t>
            </a:r>
            <a:r>
              <a:rPr lang="en-GB" dirty="0"/>
              <a:t> quod times. </a:t>
            </a:r>
            <a:r>
              <a:rPr lang="en-US" i="1" dirty="0"/>
              <a:t>Don't do something you're frightened of</a:t>
            </a:r>
            <a:r>
              <a:rPr lang="en-US" dirty="0"/>
              <a:t>.</a:t>
            </a:r>
          </a:p>
          <a:p>
            <a:pPr algn="l"/>
            <a:r>
              <a:rPr lang="en-US" dirty="0"/>
              <a:t>Commands in the first and third person are expressed by the present subjunctive.</a:t>
            </a:r>
            <a:endParaRPr lang="en-GB" dirty="0"/>
          </a:p>
          <a:p>
            <a:pPr marL="0" indent="0" algn="ctr">
              <a:buNone/>
            </a:pPr>
            <a:r>
              <a:rPr lang="en-GB" dirty="0" err="1"/>
              <a:t>Amet</a:t>
            </a:r>
            <a:r>
              <a:rPr lang="en-GB" dirty="0"/>
              <a:t>. </a:t>
            </a:r>
            <a:r>
              <a:rPr lang="en-GB" i="1" dirty="0"/>
              <a:t>Let him love.</a:t>
            </a:r>
          </a:p>
          <a:p>
            <a:pPr marL="0" indent="0" algn="ctr">
              <a:buNone/>
            </a:pPr>
            <a:r>
              <a:rPr lang="en-GB" dirty="0"/>
              <a:t>Gaudeamus. </a:t>
            </a:r>
            <a:r>
              <a:rPr lang="en-GB" i="1" dirty="0"/>
              <a:t>Let us rejoice.</a:t>
            </a:r>
          </a:p>
          <a:p>
            <a:pPr marL="0" indent="0" algn="ctr">
              <a:buNone/>
            </a:pPr>
            <a:endParaRPr lang="en-GB" dirty="0"/>
          </a:p>
        </p:txBody>
      </p:sp>
      <p:pic>
        <p:nvPicPr>
          <p:cNvPr id="3074" name="Picture 2">
            <a:extLst>
              <a:ext uri="{FF2B5EF4-FFF2-40B4-BE49-F238E27FC236}">
                <a16:creationId xmlns:a16="http://schemas.microsoft.com/office/drawing/2014/main" id="{9AAA8AC1-E574-ACA5-CF7B-21FA5083335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538"/>
          <a:stretch/>
        </p:blipFill>
        <p:spPr bwMode="auto">
          <a:xfrm>
            <a:off x="8614358" y="1963295"/>
            <a:ext cx="3026521" cy="35231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31894D5-9998-AAC9-2534-E7E087E4E360}"/>
              </a:ext>
            </a:extLst>
          </p:cNvPr>
          <p:cNvSpPr txBox="1"/>
          <p:nvPr/>
        </p:nvSpPr>
        <p:spPr>
          <a:xfrm>
            <a:off x="8716039" y="5556990"/>
            <a:ext cx="2924840" cy="369332"/>
          </a:xfrm>
          <a:prstGeom prst="rect">
            <a:avLst/>
          </a:prstGeom>
          <a:noFill/>
        </p:spPr>
        <p:txBody>
          <a:bodyPr wrap="square">
            <a:spAutoFit/>
          </a:bodyPr>
          <a:lstStyle/>
          <a:p>
            <a:pPr algn="ctr"/>
            <a:r>
              <a:rPr lang="en-GB" i="1" dirty="0">
                <a:solidFill>
                  <a:schemeClr val="bg1">
                    <a:lumMod val="50000"/>
                  </a:schemeClr>
                </a:solidFill>
              </a:rPr>
              <a:t>Noli me tangere</a:t>
            </a:r>
          </a:p>
        </p:txBody>
      </p:sp>
    </p:spTree>
    <p:extLst>
      <p:ext uri="{BB962C8B-B14F-4D97-AF65-F5344CB8AC3E}">
        <p14:creationId xmlns:p14="http://schemas.microsoft.com/office/powerpoint/2010/main" val="4001333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45107-4C77-C131-436E-2F0010123FE8}"/>
              </a:ext>
            </a:extLst>
          </p:cNvPr>
          <p:cNvSpPr>
            <a:spLocks noGrp="1"/>
          </p:cNvSpPr>
          <p:nvPr>
            <p:ph type="title"/>
          </p:nvPr>
        </p:nvSpPr>
        <p:spPr/>
        <p:txBody>
          <a:bodyPr/>
          <a:lstStyle/>
          <a:p>
            <a:pPr algn="ctr"/>
            <a:r>
              <a:rPr lang="en-GB" dirty="0">
                <a:solidFill>
                  <a:srgbClr val="800000"/>
                </a:solidFill>
              </a:rPr>
              <a:t>Grammar: Indirect Commands</a:t>
            </a:r>
            <a:endParaRPr lang="en-GB" dirty="0"/>
          </a:p>
        </p:txBody>
      </p:sp>
      <p:sp>
        <p:nvSpPr>
          <p:cNvPr id="3" name="Content Placeholder 2">
            <a:extLst>
              <a:ext uri="{FF2B5EF4-FFF2-40B4-BE49-F238E27FC236}">
                <a16:creationId xmlns:a16="http://schemas.microsoft.com/office/drawing/2014/main" id="{A98F5573-73F0-93AF-3BA1-4EF9610CC79B}"/>
              </a:ext>
            </a:extLst>
          </p:cNvPr>
          <p:cNvSpPr>
            <a:spLocks noGrp="1"/>
          </p:cNvSpPr>
          <p:nvPr>
            <p:ph idx="1"/>
          </p:nvPr>
        </p:nvSpPr>
        <p:spPr>
          <a:xfrm>
            <a:off x="838200" y="1690688"/>
            <a:ext cx="10740656" cy="5029089"/>
          </a:xfrm>
        </p:spPr>
        <p:txBody>
          <a:bodyPr>
            <a:normAutofit lnSpcReduction="10000"/>
          </a:bodyPr>
          <a:lstStyle/>
          <a:p>
            <a:r>
              <a:rPr lang="en-GB" dirty="0"/>
              <a:t>Commands expressed through commanding/forbidding words are followed by </a:t>
            </a:r>
            <a:r>
              <a:rPr lang="en-US" b="1" dirty="0" err="1">
                <a:solidFill>
                  <a:srgbClr val="800000"/>
                </a:solidFill>
              </a:rPr>
              <a:t>ut</a:t>
            </a:r>
            <a:r>
              <a:rPr lang="en-US" dirty="0"/>
              <a:t> or </a:t>
            </a:r>
            <a:r>
              <a:rPr lang="en-US" b="1" dirty="0">
                <a:solidFill>
                  <a:srgbClr val="800000"/>
                </a:solidFill>
              </a:rPr>
              <a:t>ne</a:t>
            </a:r>
            <a:r>
              <a:rPr lang="en-US" dirty="0"/>
              <a:t> + the </a:t>
            </a:r>
            <a:r>
              <a:rPr lang="en-US" dirty="0">
                <a:solidFill>
                  <a:srgbClr val="800000"/>
                </a:solidFill>
              </a:rPr>
              <a:t>present</a:t>
            </a:r>
            <a:r>
              <a:rPr lang="en-US" dirty="0"/>
              <a:t> or </a:t>
            </a:r>
            <a:r>
              <a:rPr lang="en-US" dirty="0">
                <a:solidFill>
                  <a:srgbClr val="800000"/>
                </a:solidFill>
              </a:rPr>
              <a:t>imperfect subjunctive</a:t>
            </a:r>
          </a:p>
          <a:p>
            <a:pPr marL="0" indent="0" algn="ctr">
              <a:buNone/>
            </a:pPr>
            <a:r>
              <a:rPr lang="en-GB" dirty="0" err="1"/>
              <a:t>Tibi</a:t>
            </a:r>
            <a:r>
              <a:rPr lang="en-GB" dirty="0"/>
              <a:t> </a:t>
            </a:r>
            <a:r>
              <a:rPr lang="en-GB" dirty="0" err="1">
                <a:solidFill>
                  <a:srgbClr val="800000"/>
                </a:solidFill>
              </a:rPr>
              <a:t>impero</a:t>
            </a:r>
            <a:r>
              <a:rPr lang="en-GB" dirty="0"/>
              <a:t> </a:t>
            </a:r>
            <a:r>
              <a:rPr lang="en-GB" b="1" dirty="0" err="1">
                <a:solidFill>
                  <a:srgbClr val="800000"/>
                </a:solidFill>
              </a:rPr>
              <a:t>ut</a:t>
            </a:r>
            <a:r>
              <a:rPr lang="en-GB" dirty="0"/>
              <a:t> hoc </a:t>
            </a:r>
            <a:r>
              <a:rPr lang="en-GB" b="1" dirty="0">
                <a:solidFill>
                  <a:srgbClr val="800000"/>
                </a:solidFill>
              </a:rPr>
              <a:t>facias</a:t>
            </a:r>
            <a:r>
              <a:rPr lang="en-GB" dirty="0"/>
              <a:t>. </a:t>
            </a:r>
            <a:r>
              <a:rPr lang="en-US" i="1" dirty="0"/>
              <a:t>I tell you to </a:t>
            </a:r>
            <a:r>
              <a:rPr lang="en-US" dirty="0"/>
              <a:t>(literally, </a:t>
            </a:r>
            <a:r>
              <a:rPr lang="en-US" i="1" dirty="0"/>
              <a:t>that you should</a:t>
            </a:r>
            <a:r>
              <a:rPr lang="en-US" dirty="0"/>
              <a:t>) </a:t>
            </a:r>
            <a:r>
              <a:rPr lang="en-US" i="1" dirty="0"/>
              <a:t>do this</a:t>
            </a:r>
            <a:r>
              <a:rPr lang="en-US" dirty="0"/>
              <a:t>.</a:t>
            </a:r>
          </a:p>
          <a:p>
            <a:pPr marL="0" indent="0" algn="ctr">
              <a:buNone/>
            </a:pPr>
            <a:r>
              <a:rPr lang="it-IT" dirty="0"/>
              <a:t>Imperator suis </a:t>
            </a:r>
            <a:r>
              <a:rPr lang="it-IT" dirty="0">
                <a:solidFill>
                  <a:srgbClr val="800000"/>
                </a:solidFill>
              </a:rPr>
              <a:t>imperauit</a:t>
            </a:r>
            <a:r>
              <a:rPr lang="it-IT" dirty="0"/>
              <a:t> </a:t>
            </a:r>
            <a:r>
              <a:rPr lang="it-IT" b="1" dirty="0">
                <a:solidFill>
                  <a:srgbClr val="800000"/>
                </a:solidFill>
              </a:rPr>
              <a:t>ne</a:t>
            </a:r>
            <a:r>
              <a:rPr lang="it-IT" dirty="0"/>
              <a:t> </a:t>
            </a:r>
            <a:r>
              <a:rPr lang="it-IT" b="1" dirty="0">
                <a:solidFill>
                  <a:srgbClr val="800000"/>
                </a:solidFill>
              </a:rPr>
              <a:t>progrederentur</a:t>
            </a:r>
            <a:r>
              <a:rPr lang="it-IT" dirty="0"/>
              <a:t>. </a:t>
            </a:r>
            <a:r>
              <a:rPr lang="en-US" i="1" dirty="0"/>
              <a:t>The general ordered his men not to </a:t>
            </a:r>
            <a:r>
              <a:rPr lang="en-US" dirty="0"/>
              <a:t>(literally, </a:t>
            </a:r>
            <a:r>
              <a:rPr lang="en-US" i="1" dirty="0"/>
              <a:t>that they should not</a:t>
            </a:r>
            <a:r>
              <a:rPr lang="en-US" dirty="0"/>
              <a:t>) </a:t>
            </a:r>
            <a:r>
              <a:rPr lang="en-US" i="1" dirty="0"/>
              <a:t>advance</a:t>
            </a:r>
            <a:r>
              <a:rPr lang="en-US" dirty="0"/>
              <a:t>.</a:t>
            </a:r>
          </a:p>
          <a:p>
            <a:pPr algn="l"/>
            <a:endParaRPr lang="en-US" dirty="0"/>
          </a:p>
          <a:p>
            <a:pPr algn="l"/>
            <a:r>
              <a:rPr lang="en-US" dirty="0"/>
              <a:t>The two exceptions are </a:t>
            </a:r>
            <a:r>
              <a:rPr lang="en-US" b="1" dirty="0" err="1">
                <a:solidFill>
                  <a:srgbClr val="800000"/>
                </a:solidFill>
              </a:rPr>
              <a:t>iubeo</a:t>
            </a:r>
            <a:r>
              <a:rPr lang="en-US" dirty="0"/>
              <a:t> (</a:t>
            </a:r>
            <a:r>
              <a:rPr lang="en-US" dirty="0" err="1"/>
              <a:t>iubere</a:t>
            </a:r>
            <a:r>
              <a:rPr lang="en-US" dirty="0"/>
              <a:t>, </a:t>
            </a:r>
            <a:r>
              <a:rPr lang="en-US" dirty="0" err="1"/>
              <a:t>iussi</a:t>
            </a:r>
            <a:r>
              <a:rPr lang="en-US" dirty="0"/>
              <a:t>, </a:t>
            </a:r>
            <a:r>
              <a:rPr lang="en-US" dirty="0" err="1"/>
              <a:t>iussum</a:t>
            </a:r>
            <a:r>
              <a:rPr lang="en-US" dirty="0"/>
              <a:t>) = I order, and its converse </a:t>
            </a:r>
            <a:r>
              <a:rPr lang="en-US" b="1" dirty="0">
                <a:solidFill>
                  <a:srgbClr val="800000"/>
                </a:solidFill>
              </a:rPr>
              <a:t>veto</a:t>
            </a:r>
            <a:r>
              <a:rPr lang="en-US" dirty="0"/>
              <a:t> (</a:t>
            </a:r>
            <a:r>
              <a:rPr lang="en-US" dirty="0" err="1"/>
              <a:t>vetare</a:t>
            </a:r>
            <a:r>
              <a:rPr lang="en-US" dirty="0"/>
              <a:t>, </a:t>
            </a:r>
            <a:r>
              <a:rPr lang="en-US" dirty="0" err="1"/>
              <a:t>vetui</a:t>
            </a:r>
            <a:r>
              <a:rPr lang="en-US" dirty="0"/>
              <a:t>, </a:t>
            </a:r>
            <a:r>
              <a:rPr lang="en-US" dirty="0" err="1"/>
              <a:t>vetitum</a:t>
            </a:r>
            <a:r>
              <a:rPr lang="en-US" dirty="0"/>
              <a:t>) = I forbid. Both are followed by an accusative and infinitive. </a:t>
            </a:r>
            <a:r>
              <a:rPr lang="en-US" dirty="0" err="1"/>
              <a:t>Iubeo</a:t>
            </a:r>
            <a:r>
              <a:rPr lang="en-US" dirty="0"/>
              <a:t> cannot be followed by non.</a:t>
            </a:r>
          </a:p>
          <a:p>
            <a:pPr marL="0" indent="0" algn="ctr">
              <a:buNone/>
            </a:pPr>
            <a:r>
              <a:rPr lang="en-GB" dirty="0"/>
              <a:t>Me </a:t>
            </a:r>
            <a:r>
              <a:rPr lang="en-GB" dirty="0" err="1"/>
              <a:t>iussit</a:t>
            </a:r>
            <a:r>
              <a:rPr lang="en-GB" dirty="0"/>
              <a:t> hoc </a:t>
            </a:r>
            <a:r>
              <a:rPr lang="en-GB" dirty="0" err="1"/>
              <a:t>facere</a:t>
            </a:r>
            <a:r>
              <a:rPr lang="en-GB" dirty="0"/>
              <a:t>. </a:t>
            </a:r>
            <a:r>
              <a:rPr lang="en-US" i="1" dirty="0"/>
              <a:t>He ordered me to do this</a:t>
            </a:r>
            <a:r>
              <a:rPr lang="en-US" dirty="0"/>
              <a:t>.</a:t>
            </a:r>
          </a:p>
          <a:p>
            <a:pPr marL="0" indent="0" algn="ctr">
              <a:buNone/>
            </a:pPr>
            <a:r>
              <a:rPr lang="en-GB" dirty="0"/>
              <a:t>Me </a:t>
            </a:r>
            <a:r>
              <a:rPr lang="en-GB" dirty="0" err="1"/>
              <a:t>vetuit</a:t>
            </a:r>
            <a:r>
              <a:rPr lang="en-GB" dirty="0"/>
              <a:t> </a:t>
            </a:r>
            <a:r>
              <a:rPr lang="en-GB" dirty="0" err="1"/>
              <a:t>abire</a:t>
            </a:r>
            <a:r>
              <a:rPr lang="en-GB" dirty="0"/>
              <a:t>. </a:t>
            </a:r>
            <a:r>
              <a:rPr lang="en-US" i="1" dirty="0"/>
              <a:t>He told me not (forbade me) to go away.</a:t>
            </a:r>
            <a:endParaRPr lang="en-GB" i="1" dirty="0"/>
          </a:p>
        </p:txBody>
      </p:sp>
    </p:spTree>
    <p:extLst>
      <p:ext uri="{BB962C8B-B14F-4D97-AF65-F5344CB8AC3E}">
        <p14:creationId xmlns:p14="http://schemas.microsoft.com/office/powerpoint/2010/main" val="725467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E5135-0B44-58DC-F624-A6B659DA4804}"/>
              </a:ext>
            </a:extLst>
          </p:cNvPr>
          <p:cNvSpPr>
            <a:spLocks noGrp="1"/>
          </p:cNvSpPr>
          <p:nvPr>
            <p:ph type="title"/>
          </p:nvPr>
        </p:nvSpPr>
        <p:spPr>
          <a:xfrm>
            <a:off x="838200" y="230630"/>
            <a:ext cx="10515600" cy="1325563"/>
          </a:xfrm>
        </p:spPr>
        <p:txBody>
          <a:bodyPr/>
          <a:lstStyle/>
          <a:p>
            <a:pPr algn="ctr"/>
            <a:r>
              <a:rPr lang="en-GB" dirty="0">
                <a:solidFill>
                  <a:srgbClr val="800000"/>
                </a:solidFill>
              </a:rPr>
              <a:t>Grammar: Questions</a:t>
            </a:r>
          </a:p>
        </p:txBody>
      </p:sp>
      <p:sp>
        <p:nvSpPr>
          <p:cNvPr id="3" name="Content Placeholder 2">
            <a:extLst>
              <a:ext uri="{FF2B5EF4-FFF2-40B4-BE49-F238E27FC236}">
                <a16:creationId xmlns:a16="http://schemas.microsoft.com/office/drawing/2014/main" id="{CD35EE3C-EA15-0D9D-ACF8-888B196F47AF}"/>
              </a:ext>
            </a:extLst>
          </p:cNvPr>
          <p:cNvSpPr>
            <a:spLocks noGrp="1"/>
          </p:cNvSpPr>
          <p:nvPr>
            <p:ph idx="1"/>
          </p:nvPr>
        </p:nvSpPr>
        <p:spPr>
          <a:xfrm>
            <a:off x="572386" y="1690688"/>
            <a:ext cx="4956544" cy="4936682"/>
          </a:xfrm>
        </p:spPr>
        <p:txBody>
          <a:bodyPr>
            <a:normAutofit/>
          </a:bodyPr>
          <a:lstStyle/>
          <a:p>
            <a:pPr marL="0" indent="0" algn="ctr">
              <a:buNone/>
            </a:pPr>
            <a:r>
              <a:rPr lang="en-US" b="1" u="none" strike="noStrike" baseline="0" dirty="0">
                <a:solidFill>
                  <a:srgbClr val="800000"/>
                </a:solidFill>
              </a:rPr>
              <a:t>Direct Question </a:t>
            </a:r>
          </a:p>
          <a:p>
            <a:pPr marL="0" indent="0">
              <a:buNone/>
            </a:pPr>
            <a:r>
              <a:rPr lang="en-US" dirty="0"/>
              <a:t>T</a:t>
            </a:r>
            <a:r>
              <a:rPr lang="en-US" b="0" i="0" u="none" strike="noStrike" baseline="0" dirty="0">
                <a:solidFill>
                  <a:srgbClr val="000000"/>
                </a:solidFill>
              </a:rPr>
              <a:t>he exact words of the speaker </a:t>
            </a:r>
          </a:p>
          <a:p>
            <a:endParaRPr lang="en-US" b="0" i="0" u="none" strike="noStrike" baseline="0" dirty="0">
              <a:solidFill>
                <a:srgbClr val="000000"/>
              </a:solidFill>
            </a:endParaRPr>
          </a:p>
          <a:p>
            <a:pPr marL="0" indent="0" algn="ctr">
              <a:buNone/>
            </a:pPr>
            <a:r>
              <a:rPr lang="en-US" b="0" i="0" u="none" strike="noStrike" baseline="0" dirty="0">
                <a:solidFill>
                  <a:srgbClr val="000000"/>
                </a:solidFill>
              </a:rPr>
              <a:t>Quid </a:t>
            </a:r>
            <a:r>
              <a:rPr lang="en-US" b="0" i="0" u="none" strike="noStrike" baseline="0" dirty="0" err="1">
                <a:solidFill>
                  <a:srgbClr val="000000"/>
                </a:solidFill>
              </a:rPr>
              <a:t>est</a:t>
            </a:r>
            <a:r>
              <a:rPr lang="en-US" b="0" i="0" u="none" strike="noStrike" baseline="0" dirty="0">
                <a:solidFill>
                  <a:srgbClr val="000000"/>
                </a:solidFill>
              </a:rPr>
              <a:t>? </a:t>
            </a:r>
            <a:r>
              <a:rPr lang="en-US" b="0" i="1" u="none" strike="noStrike" baseline="0" dirty="0">
                <a:solidFill>
                  <a:srgbClr val="000000"/>
                </a:solidFill>
              </a:rPr>
              <a:t>What is it? </a:t>
            </a:r>
          </a:p>
          <a:p>
            <a:pPr marL="0" indent="0" algn="ctr">
              <a:buNone/>
            </a:pPr>
            <a:endParaRPr lang="en-US" b="0" i="0" u="none" strike="noStrike" baseline="0" dirty="0">
              <a:solidFill>
                <a:srgbClr val="000000"/>
              </a:solidFill>
            </a:endParaRPr>
          </a:p>
        </p:txBody>
      </p:sp>
      <p:sp>
        <p:nvSpPr>
          <p:cNvPr id="4" name="Content Placeholder 2">
            <a:extLst>
              <a:ext uri="{FF2B5EF4-FFF2-40B4-BE49-F238E27FC236}">
                <a16:creationId xmlns:a16="http://schemas.microsoft.com/office/drawing/2014/main" id="{683B80F9-CBBA-0F07-52CD-F8BB052146C7}"/>
              </a:ext>
            </a:extLst>
          </p:cNvPr>
          <p:cNvSpPr txBox="1">
            <a:spLocks/>
          </p:cNvSpPr>
          <p:nvPr/>
        </p:nvSpPr>
        <p:spPr>
          <a:xfrm>
            <a:off x="5936068" y="1609504"/>
            <a:ext cx="6202770" cy="49366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dirty="0">
                <a:solidFill>
                  <a:srgbClr val="800000"/>
                </a:solidFill>
              </a:rPr>
              <a:t>Indirect Question </a:t>
            </a:r>
          </a:p>
          <a:p>
            <a:pPr marL="0" indent="0">
              <a:buNone/>
            </a:pPr>
            <a:r>
              <a:rPr lang="en-US" dirty="0"/>
              <a:t>The s</a:t>
            </a:r>
            <a:r>
              <a:rPr lang="en-US" dirty="0">
                <a:solidFill>
                  <a:srgbClr val="000000"/>
                </a:solidFill>
              </a:rPr>
              <a:t>ubstance of the question, quoted in a sentence(depends on a verb or other expression of asking, doubting, knowing) </a:t>
            </a:r>
          </a:p>
          <a:p>
            <a:pPr marL="0" indent="0">
              <a:buFont typeface="Arial" panose="020B0604020202020204" pitchFamily="34" charset="0"/>
              <a:buNone/>
            </a:pPr>
            <a:endParaRPr lang="en-US" dirty="0">
              <a:solidFill>
                <a:srgbClr val="000000"/>
              </a:solidFill>
            </a:endParaRPr>
          </a:p>
          <a:p>
            <a:pPr marL="0" indent="0" algn="ctr">
              <a:buFont typeface="Arial" panose="020B0604020202020204" pitchFamily="34" charset="0"/>
              <a:buNone/>
            </a:pPr>
            <a:r>
              <a:rPr lang="en-US" dirty="0" err="1">
                <a:solidFill>
                  <a:srgbClr val="800000"/>
                </a:solidFill>
              </a:rPr>
              <a:t>Rogāvit</a:t>
            </a:r>
            <a:r>
              <a:rPr lang="en-US" dirty="0">
                <a:solidFill>
                  <a:srgbClr val="000000"/>
                </a:solidFill>
              </a:rPr>
              <a:t> quid </a:t>
            </a:r>
            <a:r>
              <a:rPr lang="en-US" dirty="0" err="1">
                <a:solidFill>
                  <a:srgbClr val="800000"/>
                </a:solidFill>
              </a:rPr>
              <a:t>esset</a:t>
            </a:r>
            <a:r>
              <a:rPr lang="en-US" dirty="0">
                <a:solidFill>
                  <a:srgbClr val="000000"/>
                </a:solidFill>
              </a:rPr>
              <a:t>. </a:t>
            </a:r>
            <a:r>
              <a:rPr lang="en-US" i="1" dirty="0">
                <a:solidFill>
                  <a:srgbClr val="000000"/>
                </a:solidFill>
              </a:rPr>
              <a:t>He asked what it was. </a:t>
            </a:r>
          </a:p>
          <a:p>
            <a:pPr marL="0" indent="0" algn="ctr">
              <a:buFont typeface="Arial" panose="020B0604020202020204" pitchFamily="34" charset="0"/>
              <a:buNone/>
            </a:pPr>
            <a:endParaRPr lang="en-US" i="1" dirty="0">
              <a:solidFill>
                <a:srgbClr val="000000"/>
              </a:solidFill>
            </a:endParaRPr>
          </a:p>
          <a:p>
            <a:endParaRPr lang="en-US" dirty="0">
              <a:solidFill>
                <a:srgbClr val="000000"/>
              </a:solidFill>
            </a:endParaRPr>
          </a:p>
        </p:txBody>
      </p:sp>
      <p:sp>
        <p:nvSpPr>
          <p:cNvPr id="6" name="TextBox 5">
            <a:extLst>
              <a:ext uri="{FF2B5EF4-FFF2-40B4-BE49-F238E27FC236}">
                <a16:creationId xmlns:a16="http://schemas.microsoft.com/office/drawing/2014/main" id="{51243A34-DC86-382E-D9A9-F16CEB239335}"/>
              </a:ext>
            </a:extLst>
          </p:cNvPr>
          <p:cNvSpPr txBox="1"/>
          <p:nvPr/>
        </p:nvSpPr>
        <p:spPr>
          <a:xfrm>
            <a:off x="838200" y="5342483"/>
            <a:ext cx="11163300" cy="523220"/>
          </a:xfrm>
          <a:prstGeom prst="rect">
            <a:avLst/>
          </a:prstGeom>
          <a:noFill/>
        </p:spPr>
        <p:txBody>
          <a:bodyPr wrap="square">
            <a:spAutoFit/>
          </a:bodyPr>
          <a:lstStyle/>
          <a:p>
            <a:pPr algn="ctr"/>
            <a:r>
              <a:rPr lang="en-US" sz="2800" dirty="0">
                <a:solidFill>
                  <a:srgbClr val="000000"/>
                </a:solidFill>
              </a:rPr>
              <a:t>Questions in Latin are introduced by special interrogative words. </a:t>
            </a:r>
            <a:endParaRPr lang="en-GB" sz="2800" dirty="0"/>
          </a:p>
        </p:txBody>
      </p:sp>
      <p:cxnSp>
        <p:nvCxnSpPr>
          <p:cNvPr id="8" name="Straight Arrow Connector 7">
            <a:extLst>
              <a:ext uri="{FF2B5EF4-FFF2-40B4-BE49-F238E27FC236}">
                <a16:creationId xmlns:a16="http://schemas.microsoft.com/office/drawing/2014/main" id="{20933547-CC46-A186-5263-08970C921EF5}"/>
              </a:ext>
            </a:extLst>
          </p:cNvPr>
          <p:cNvCxnSpPr>
            <a:cxnSpLocks/>
          </p:cNvCxnSpPr>
          <p:nvPr/>
        </p:nvCxnSpPr>
        <p:spPr>
          <a:xfrm flipH="1">
            <a:off x="3593805" y="1280647"/>
            <a:ext cx="744279" cy="357660"/>
          </a:xfrm>
          <a:prstGeom prst="straightConnector1">
            <a:avLst/>
          </a:prstGeom>
          <a:ln w="28575">
            <a:solidFill>
              <a:srgbClr val="80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FAB8A7A2-A6F2-A405-7F17-BC60D50F026D}"/>
              </a:ext>
            </a:extLst>
          </p:cNvPr>
          <p:cNvCxnSpPr>
            <a:cxnSpLocks/>
          </p:cNvCxnSpPr>
          <p:nvPr/>
        </p:nvCxnSpPr>
        <p:spPr>
          <a:xfrm>
            <a:off x="7570382" y="1252744"/>
            <a:ext cx="551120" cy="313585"/>
          </a:xfrm>
          <a:prstGeom prst="straightConnector1">
            <a:avLst/>
          </a:prstGeom>
          <a:ln w="28575">
            <a:solidFill>
              <a:srgbClr val="8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64344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ECADA-592D-D134-2A0A-62C2BC4E53BF}"/>
              </a:ext>
            </a:extLst>
          </p:cNvPr>
          <p:cNvSpPr>
            <a:spLocks noGrp="1"/>
          </p:cNvSpPr>
          <p:nvPr>
            <p:ph type="title"/>
          </p:nvPr>
        </p:nvSpPr>
        <p:spPr>
          <a:xfrm>
            <a:off x="838200" y="226902"/>
            <a:ext cx="10515600" cy="1325563"/>
          </a:xfrm>
        </p:spPr>
        <p:txBody>
          <a:bodyPr/>
          <a:lstStyle/>
          <a:p>
            <a:pPr algn="ctr"/>
            <a:r>
              <a:rPr lang="en-GB" dirty="0">
                <a:solidFill>
                  <a:srgbClr val="800000"/>
                </a:solidFill>
              </a:rPr>
              <a:t>Yes or No Questions</a:t>
            </a:r>
          </a:p>
        </p:txBody>
      </p:sp>
      <p:sp>
        <p:nvSpPr>
          <p:cNvPr id="3" name="Content Placeholder 2">
            <a:extLst>
              <a:ext uri="{FF2B5EF4-FFF2-40B4-BE49-F238E27FC236}">
                <a16:creationId xmlns:a16="http://schemas.microsoft.com/office/drawing/2014/main" id="{C875E74F-F4D3-CB6D-2ACB-038FE4330C2D}"/>
              </a:ext>
            </a:extLst>
          </p:cNvPr>
          <p:cNvSpPr>
            <a:spLocks noGrp="1"/>
          </p:cNvSpPr>
          <p:nvPr>
            <p:ph idx="1"/>
          </p:nvPr>
        </p:nvSpPr>
        <p:spPr>
          <a:xfrm>
            <a:off x="364165" y="1478149"/>
            <a:ext cx="11463670" cy="4667250"/>
          </a:xfrm>
        </p:spPr>
        <p:txBody>
          <a:bodyPr>
            <a:normAutofit fontScale="92500" lnSpcReduction="10000"/>
          </a:bodyPr>
          <a:lstStyle/>
          <a:p>
            <a:r>
              <a:rPr lang="en-GB" dirty="0"/>
              <a:t>Are formed by adding –</a:t>
            </a:r>
            <a:r>
              <a:rPr lang="en-GB" b="1" dirty="0">
                <a:solidFill>
                  <a:srgbClr val="800000"/>
                </a:solidFill>
              </a:rPr>
              <a:t>ne</a:t>
            </a:r>
            <a:r>
              <a:rPr lang="en-GB" dirty="0"/>
              <a:t> to the emphatic word (sometimes can be omitted)</a:t>
            </a:r>
          </a:p>
          <a:p>
            <a:pPr marL="0" indent="0" algn="ctr">
              <a:buNone/>
            </a:pPr>
            <a:r>
              <a:rPr lang="en-GB" dirty="0"/>
              <a:t> </a:t>
            </a:r>
            <a:r>
              <a:rPr lang="en-US" dirty="0" err="1"/>
              <a:t>Tū</a:t>
            </a:r>
            <a:r>
              <a:rPr lang="en-US" b="1" dirty="0" err="1">
                <a:solidFill>
                  <a:srgbClr val="800000"/>
                </a:solidFill>
              </a:rPr>
              <a:t>ne</a:t>
            </a:r>
            <a:r>
              <a:rPr lang="en-US" dirty="0"/>
              <a:t> id </a:t>
            </a:r>
            <a:r>
              <a:rPr lang="en-US" dirty="0" err="1"/>
              <a:t>veritus</a:t>
            </a:r>
            <a:r>
              <a:rPr lang="en-US" dirty="0"/>
              <a:t> es? </a:t>
            </a:r>
            <a:r>
              <a:rPr lang="en-US" i="1" dirty="0"/>
              <a:t>Did you fear that? </a:t>
            </a:r>
          </a:p>
          <a:p>
            <a:pPr marL="0" indent="0" algn="ctr">
              <a:buNone/>
            </a:pPr>
            <a:r>
              <a:rPr lang="en-US" dirty="0"/>
              <a:t>Is </a:t>
            </a:r>
            <a:r>
              <a:rPr lang="en-US" dirty="0" err="1"/>
              <a:t>tibi</a:t>
            </a:r>
            <a:r>
              <a:rPr lang="en-US" dirty="0"/>
              <a:t> </a:t>
            </a:r>
            <a:r>
              <a:rPr lang="en-US" dirty="0" err="1"/>
              <a:t>mortem</a:t>
            </a:r>
            <a:r>
              <a:rPr lang="en-US" b="1" dirty="0" err="1">
                <a:solidFill>
                  <a:srgbClr val="800000"/>
                </a:solidFill>
              </a:rPr>
              <a:t>ne</a:t>
            </a:r>
            <a:r>
              <a:rPr lang="en-US" dirty="0"/>
              <a:t> </a:t>
            </a:r>
            <a:r>
              <a:rPr lang="en-US" dirty="0" err="1"/>
              <a:t>vidētur</a:t>
            </a:r>
            <a:r>
              <a:rPr lang="en-US" dirty="0"/>
              <a:t> </a:t>
            </a:r>
            <a:r>
              <a:rPr lang="en-US" dirty="0" err="1"/>
              <a:t>aut</a:t>
            </a:r>
            <a:r>
              <a:rPr lang="en-US" dirty="0"/>
              <a:t> </a:t>
            </a:r>
            <a:r>
              <a:rPr lang="en-US" dirty="0" err="1"/>
              <a:t>dolōrem</a:t>
            </a:r>
            <a:r>
              <a:rPr lang="en-US" dirty="0"/>
              <a:t> </a:t>
            </a:r>
            <a:r>
              <a:rPr lang="en-US" dirty="0" err="1"/>
              <a:t>timēre</a:t>
            </a:r>
            <a:r>
              <a:rPr lang="en-US" dirty="0"/>
              <a:t>? </a:t>
            </a:r>
            <a:r>
              <a:rPr lang="en-US" i="1" dirty="0"/>
              <a:t>Does he seem to you to fear death or pain? </a:t>
            </a:r>
          </a:p>
          <a:p>
            <a:endParaRPr lang="en-US" dirty="0"/>
          </a:p>
          <a:p>
            <a:r>
              <a:rPr lang="en-US" dirty="0"/>
              <a:t> When -</a:t>
            </a:r>
            <a:r>
              <a:rPr lang="en-US" b="1" dirty="0">
                <a:solidFill>
                  <a:srgbClr val="800000"/>
                </a:solidFill>
              </a:rPr>
              <a:t>ne </a:t>
            </a:r>
            <a:r>
              <a:rPr lang="en-US" dirty="0"/>
              <a:t>is added to a negative word, as in </a:t>
            </a:r>
            <a:r>
              <a:rPr lang="en-US" b="1" dirty="0" err="1">
                <a:solidFill>
                  <a:srgbClr val="800000"/>
                </a:solidFill>
              </a:rPr>
              <a:t>nōnne</a:t>
            </a:r>
            <a:r>
              <a:rPr lang="en-US" dirty="0"/>
              <a:t>, an </a:t>
            </a:r>
            <a:r>
              <a:rPr lang="en-US" dirty="0">
                <a:solidFill>
                  <a:srgbClr val="800000"/>
                </a:solidFill>
              </a:rPr>
              <a:t>affirmative</a:t>
            </a:r>
            <a:r>
              <a:rPr lang="en-US" dirty="0"/>
              <a:t> answer is expected. The particle </a:t>
            </a:r>
            <a:r>
              <a:rPr lang="en-US" b="1" dirty="0">
                <a:solidFill>
                  <a:srgbClr val="800000"/>
                </a:solidFill>
              </a:rPr>
              <a:t>num</a:t>
            </a:r>
            <a:r>
              <a:rPr lang="en-US" dirty="0"/>
              <a:t> suggests a </a:t>
            </a:r>
            <a:r>
              <a:rPr lang="en-US" dirty="0">
                <a:solidFill>
                  <a:srgbClr val="800000"/>
                </a:solidFill>
              </a:rPr>
              <a:t>negative</a:t>
            </a:r>
            <a:r>
              <a:rPr lang="en-US" dirty="0"/>
              <a:t> answer. </a:t>
            </a:r>
          </a:p>
          <a:p>
            <a:pPr marL="0" indent="0" algn="ctr">
              <a:buNone/>
            </a:pPr>
            <a:r>
              <a:rPr lang="en-GB" b="1" dirty="0" err="1">
                <a:solidFill>
                  <a:srgbClr val="800000"/>
                </a:solidFill>
              </a:rPr>
              <a:t>Nōnne</a:t>
            </a:r>
            <a:r>
              <a:rPr lang="en-GB" dirty="0"/>
              <a:t> </a:t>
            </a:r>
            <a:r>
              <a:rPr lang="en-GB" dirty="0" err="1"/>
              <a:t>animadvertis</a:t>
            </a:r>
            <a:r>
              <a:rPr lang="en-GB" dirty="0"/>
              <a:t>? </a:t>
            </a:r>
            <a:r>
              <a:rPr lang="en-GB" i="1" dirty="0"/>
              <a:t>Do you not observe? </a:t>
            </a:r>
          </a:p>
          <a:p>
            <a:pPr marL="0" indent="0">
              <a:buNone/>
            </a:pPr>
            <a:endParaRPr lang="en-GB" i="1" dirty="0"/>
          </a:p>
          <a:p>
            <a:r>
              <a:rPr lang="en-US" dirty="0"/>
              <a:t> When -</a:t>
            </a:r>
            <a:r>
              <a:rPr lang="en-US" b="1" dirty="0">
                <a:solidFill>
                  <a:srgbClr val="800000"/>
                </a:solidFill>
              </a:rPr>
              <a:t>ne</a:t>
            </a:r>
            <a:r>
              <a:rPr lang="en-US" dirty="0"/>
              <a:t> often when added to the verb, it sometimes has the force of </a:t>
            </a:r>
            <a:r>
              <a:rPr lang="en-US" b="1" dirty="0" err="1">
                <a:solidFill>
                  <a:srgbClr val="800000"/>
                </a:solidFill>
              </a:rPr>
              <a:t>nōnne</a:t>
            </a:r>
            <a:r>
              <a:rPr lang="en-US" dirty="0"/>
              <a:t>:</a:t>
            </a:r>
          </a:p>
          <a:p>
            <a:pPr marL="0" indent="0" algn="ctr">
              <a:buNone/>
            </a:pPr>
            <a:r>
              <a:rPr lang="en-US" dirty="0" err="1"/>
              <a:t>Meministī</a:t>
            </a:r>
            <a:r>
              <a:rPr lang="en-US" b="1" dirty="0" err="1">
                <a:solidFill>
                  <a:srgbClr val="800000"/>
                </a:solidFill>
              </a:rPr>
              <a:t>ne</a:t>
            </a:r>
            <a:r>
              <a:rPr lang="en-US" dirty="0"/>
              <a:t> </a:t>
            </a:r>
            <a:r>
              <a:rPr lang="en-US" dirty="0" err="1"/>
              <a:t>mē</a:t>
            </a:r>
            <a:r>
              <a:rPr lang="en-US" dirty="0"/>
              <a:t> in </a:t>
            </a:r>
            <a:r>
              <a:rPr lang="en-US" dirty="0" err="1"/>
              <a:t>senātū</a:t>
            </a:r>
            <a:r>
              <a:rPr lang="en-US" dirty="0"/>
              <a:t> </a:t>
            </a:r>
            <a:r>
              <a:rPr lang="en-US" dirty="0" err="1"/>
              <a:t>dīcere</a:t>
            </a:r>
            <a:r>
              <a:rPr lang="en-US" dirty="0"/>
              <a:t>? </a:t>
            </a:r>
            <a:r>
              <a:rPr lang="en-US" i="1" dirty="0"/>
              <a:t>Don't you remember me speaking in the Senate? </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6630279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91439-F04A-BF2D-C76A-63ED3E65C72C}"/>
              </a:ext>
            </a:extLst>
          </p:cNvPr>
          <p:cNvSpPr>
            <a:spLocks noGrp="1"/>
          </p:cNvSpPr>
          <p:nvPr>
            <p:ph type="title"/>
          </p:nvPr>
        </p:nvSpPr>
        <p:spPr>
          <a:xfrm>
            <a:off x="838200" y="151549"/>
            <a:ext cx="10515600" cy="1325563"/>
          </a:xfrm>
        </p:spPr>
        <p:txBody>
          <a:bodyPr/>
          <a:lstStyle/>
          <a:p>
            <a:pPr algn="ctr"/>
            <a:r>
              <a:rPr lang="en-GB" dirty="0">
                <a:solidFill>
                  <a:srgbClr val="800000"/>
                </a:solidFill>
              </a:rPr>
              <a:t>Special and Alternative questions</a:t>
            </a:r>
          </a:p>
        </p:txBody>
      </p:sp>
      <p:pic>
        <p:nvPicPr>
          <p:cNvPr id="5" name="Picture 4">
            <a:extLst>
              <a:ext uri="{FF2B5EF4-FFF2-40B4-BE49-F238E27FC236}">
                <a16:creationId xmlns:a16="http://schemas.microsoft.com/office/drawing/2014/main" id="{89F7D7AD-AC4A-8BF3-983B-42971248E50B}"/>
              </a:ext>
            </a:extLst>
          </p:cNvPr>
          <p:cNvPicPr>
            <a:picLocks noChangeAspect="1"/>
          </p:cNvPicPr>
          <p:nvPr/>
        </p:nvPicPr>
        <p:blipFill rotWithShape="1">
          <a:blip r:embed="rId2"/>
          <a:srcRect l="9531" r="13746"/>
          <a:stretch/>
        </p:blipFill>
        <p:spPr>
          <a:xfrm>
            <a:off x="6390167" y="1910685"/>
            <a:ext cx="5554847" cy="3608092"/>
          </a:xfrm>
          <a:prstGeom prst="rect">
            <a:avLst/>
          </a:prstGeom>
        </p:spPr>
      </p:pic>
      <p:sp>
        <p:nvSpPr>
          <p:cNvPr id="3" name="Content Placeholder 2">
            <a:extLst>
              <a:ext uri="{FF2B5EF4-FFF2-40B4-BE49-F238E27FC236}">
                <a16:creationId xmlns:a16="http://schemas.microsoft.com/office/drawing/2014/main" id="{ED0DA2F8-7C74-89C2-0216-77EDB115183B}"/>
              </a:ext>
            </a:extLst>
          </p:cNvPr>
          <p:cNvSpPr>
            <a:spLocks noGrp="1"/>
          </p:cNvSpPr>
          <p:nvPr>
            <p:ph idx="1"/>
          </p:nvPr>
        </p:nvSpPr>
        <p:spPr>
          <a:xfrm>
            <a:off x="414669" y="1297172"/>
            <a:ext cx="5975498" cy="5409279"/>
          </a:xfrm>
        </p:spPr>
        <p:txBody>
          <a:bodyPr>
            <a:noAutofit/>
          </a:bodyPr>
          <a:lstStyle/>
          <a:p>
            <a:r>
              <a:rPr lang="en-US" sz="2100" b="0" i="0" u="none" strike="noStrike" baseline="0" dirty="0">
                <a:solidFill>
                  <a:srgbClr val="000000"/>
                </a:solidFill>
              </a:rPr>
              <a:t>In Double or Alternative Questions, </a:t>
            </a:r>
            <a:r>
              <a:rPr lang="en-US" sz="2100" b="1" i="0" u="none" strike="noStrike" baseline="0" dirty="0" err="1">
                <a:solidFill>
                  <a:srgbClr val="000000"/>
                </a:solidFill>
              </a:rPr>
              <a:t>utrum</a:t>
            </a:r>
            <a:r>
              <a:rPr lang="en-US" sz="2100" b="1" i="0" u="none" strike="noStrike" baseline="0" dirty="0">
                <a:solidFill>
                  <a:srgbClr val="000000"/>
                </a:solidFill>
              </a:rPr>
              <a:t> </a:t>
            </a:r>
            <a:r>
              <a:rPr lang="en-US" sz="2100" b="0" i="0" u="none" strike="noStrike" baseline="0" dirty="0">
                <a:solidFill>
                  <a:srgbClr val="000000"/>
                </a:solidFill>
              </a:rPr>
              <a:t>or </a:t>
            </a:r>
            <a:r>
              <a:rPr lang="en-US" sz="2100" b="1" i="0" u="none" strike="noStrike" baseline="0" dirty="0">
                <a:solidFill>
                  <a:srgbClr val="000000"/>
                </a:solidFill>
              </a:rPr>
              <a:t>-ne</a:t>
            </a:r>
            <a:r>
              <a:rPr lang="en-US" sz="2100" b="0" i="0" u="none" strike="noStrike" baseline="0" dirty="0">
                <a:solidFill>
                  <a:srgbClr val="000000"/>
                </a:solidFill>
              </a:rPr>
              <a:t>, whether, stands in the first part of the sentence and </a:t>
            </a:r>
            <a:r>
              <a:rPr lang="en-US" sz="2100" b="1" i="0" u="none" strike="noStrike" baseline="0" dirty="0">
                <a:solidFill>
                  <a:srgbClr val="000000"/>
                </a:solidFill>
              </a:rPr>
              <a:t>an</a:t>
            </a:r>
            <a:r>
              <a:rPr lang="en-US" sz="2100" b="0" i="0" u="none" strike="noStrike" baseline="0" dirty="0">
                <a:solidFill>
                  <a:srgbClr val="000000"/>
                </a:solidFill>
              </a:rPr>
              <a:t>, </a:t>
            </a:r>
            <a:r>
              <a:rPr lang="en-US" sz="2100" b="1" i="0" u="none" strike="noStrike" baseline="0" dirty="0" err="1">
                <a:solidFill>
                  <a:srgbClr val="000000"/>
                </a:solidFill>
              </a:rPr>
              <a:t>anne</a:t>
            </a:r>
            <a:r>
              <a:rPr lang="en-US" sz="2100" b="1" i="0" u="none" strike="noStrike" baseline="0" dirty="0">
                <a:solidFill>
                  <a:srgbClr val="000000"/>
                </a:solidFill>
              </a:rPr>
              <a:t> </a:t>
            </a:r>
            <a:r>
              <a:rPr lang="en-US" sz="2100" b="0" i="0" u="none" strike="noStrike" baseline="0" dirty="0">
                <a:solidFill>
                  <a:srgbClr val="000000"/>
                </a:solidFill>
              </a:rPr>
              <a:t>(</a:t>
            </a:r>
            <a:r>
              <a:rPr lang="en-US" sz="2100" b="0" i="1" u="none" strike="noStrike" baseline="0" dirty="0">
                <a:solidFill>
                  <a:srgbClr val="000000"/>
                </a:solidFill>
              </a:rPr>
              <a:t>or</a:t>
            </a:r>
            <a:r>
              <a:rPr lang="en-US" sz="2100" b="0" i="0" u="none" strike="noStrike" baseline="0" dirty="0">
                <a:solidFill>
                  <a:srgbClr val="000000"/>
                </a:solidFill>
              </a:rPr>
              <a:t>) or </a:t>
            </a:r>
            <a:r>
              <a:rPr lang="en-US" sz="2100" b="1" i="0" u="none" strike="noStrike" baseline="0" dirty="0" err="1">
                <a:solidFill>
                  <a:srgbClr val="000000"/>
                </a:solidFill>
              </a:rPr>
              <a:t>annōn</a:t>
            </a:r>
            <a:r>
              <a:rPr lang="en-US" sz="2100" b="0" i="0" u="none" strike="noStrike" baseline="0" dirty="0">
                <a:solidFill>
                  <a:srgbClr val="000000"/>
                </a:solidFill>
              </a:rPr>
              <a:t>, </a:t>
            </a:r>
            <a:r>
              <a:rPr lang="en-US" sz="2100" b="1" i="0" u="none" strike="noStrike" baseline="0" dirty="0" err="1">
                <a:solidFill>
                  <a:srgbClr val="000000"/>
                </a:solidFill>
              </a:rPr>
              <a:t>necne</a:t>
            </a:r>
            <a:r>
              <a:rPr lang="en-US" sz="2100" b="1" i="0" u="none" strike="noStrike" baseline="0" dirty="0">
                <a:solidFill>
                  <a:srgbClr val="000000"/>
                </a:solidFill>
              </a:rPr>
              <a:t> </a:t>
            </a:r>
            <a:r>
              <a:rPr lang="en-US" sz="2100" b="0" i="0" u="none" strike="noStrike" baseline="0" dirty="0">
                <a:solidFill>
                  <a:srgbClr val="000000"/>
                </a:solidFill>
              </a:rPr>
              <a:t>(</a:t>
            </a:r>
            <a:r>
              <a:rPr lang="en-US" sz="2100" b="0" i="1" u="none" strike="noStrike" baseline="0" dirty="0">
                <a:solidFill>
                  <a:srgbClr val="000000"/>
                </a:solidFill>
              </a:rPr>
              <a:t>or not</a:t>
            </a:r>
            <a:r>
              <a:rPr lang="en-US" sz="2100" b="0" i="0" u="none" strike="noStrike" baseline="0" dirty="0">
                <a:solidFill>
                  <a:srgbClr val="000000"/>
                </a:solidFill>
              </a:rPr>
              <a:t>) in the second. </a:t>
            </a:r>
          </a:p>
          <a:p>
            <a:pPr marL="0" indent="0">
              <a:buNone/>
            </a:pPr>
            <a:r>
              <a:rPr lang="en-US" sz="2100" b="1" i="0" u="none" strike="noStrike" baseline="0" dirty="0" err="1">
                <a:solidFill>
                  <a:srgbClr val="000000"/>
                </a:solidFill>
              </a:rPr>
              <a:t>Utrum</a:t>
            </a:r>
            <a:r>
              <a:rPr lang="en-US" sz="2100" b="1" i="0" u="none" strike="noStrike" baseline="0" dirty="0">
                <a:solidFill>
                  <a:srgbClr val="000000"/>
                </a:solidFill>
              </a:rPr>
              <a:t> </a:t>
            </a:r>
            <a:r>
              <a:rPr lang="en-US" sz="2100" b="0" i="0" u="none" strike="noStrike" baseline="0" dirty="0" err="1">
                <a:solidFill>
                  <a:srgbClr val="000000"/>
                </a:solidFill>
              </a:rPr>
              <a:t>nescīs</a:t>
            </a:r>
            <a:r>
              <a:rPr lang="en-US" sz="2100" b="0" i="0" u="none" strike="noStrike" baseline="0" dirty="0">
                <a:solidFill>
                  <a:srgbClr val="000000"/>
                </a:solidFill>
              </a:rPr>
              <a:t>, </a:t>
            </a:r>
            <a:r>
              <a:rPr lang="en-US" sz="2100" b="1" i="0" u="none" strike="noStrike" baseline="0" dirty="0">
                <a:solidFill>
                  <a:srgbClr val="000000"/>
                </a:solidFill>
              </a:rPr>
              <a:t>an </a:t>
            </a:r>
            <a:r>
              <a:rPr lang="en-US" sz="2100" b="0" i="0" u="none" strike="noStrike" baseline="0" dirty="0" err="1">
                <a:solidFill>
                  <a:srgbClr val="000000"/>
                </a:solidFill>
              </a:rPr>
              <a:t>prō</a:t>
            </a:r>
            <a:r>
              <a:rPr lang="en-US" sz="2100" b="0" i="0" u="none" strike="noStrike" baseline="0" dirty="0">
                <a:solidFill>
                  <a:srgbClr val="000000"/>
                </a:solidFill>
              </a:rPr>
              <a:t> </a:t>
            </a:r>
            <a:r>
              <a:rPr lang="en-US" sz="2100" b="0" i="0" u="none" strike="noStrike" baseline="0" dirty="0" err="1">
                <a:solidFill>
                  <a:srgbClr val="000000"/>
                </a:solidFill>
              </a:rPr>
              <a:t>nihilō</a:t>
            </a:r>
            <a:r>
              <a:rPr lang="en-US" sz="2100" b="0" i="0" u="none" strike="noStrike" baseline="0" dirty="0">
                <a:solidFill>
                  <a:srgbClr val="000000"/>
                </a:solidFill>
              </a:rPr>
              <a:t> id </a:t>
            </a:r>
            <a:r>
              <a:rPr lang="en-US" sz="2100" b="0" i="0" u="none" strike="noStrike" baseline="0" dirty="0" err="1">
                <a:solidFill>
                  <a:srgbClr val="000000"/>
                </a:solidFill>
              </a:rPr>
              <a:t>putās</a:t>
            </a:r>
            <a:r>
              <a:rPr lang="en-US" sz="2100" b="0" i="0" u="none" strike="noStrike" baseline="0" dirty="0">
                <a:solidFill>
                  <a:srgbClr val="000000"/>
                </a:solidFill>
              </a:rPr>
              <a:t>? </a:t>
            </a:r>
            <a:r>
              <a:rPr lang="en-US" sz="2100" b="0" i="1" u="none" strike="noStrike" baseline="0" dirty="0">
                <a:solidFill>
                  <a:srgbClr val="000000"/>
                </a:solidFill>
              </a:rPr>
              <a:t>Is it that you don't know, or do you think nothing of it?</a:t>
            </a:r>
          </a:p>
          <a:p>
            <a:r>
              <a:rPr lang="en-US" sz="2100" b="1" i="1" u="none" strike="noStrike" baseline="0" dirty="0" err="1">
                <a:solidFill>
                  <a:srgbClr val="000000"/>
                </a:solidFill>
              </a:rPr>
              <a:t>Utrum</a:t>
            </a:r>
            <a:r>
              <a:rPr lang="en-US" sz="2100" b="1" i="1" u="none" strike="noStrike" baseline="0" dirty="0">
                <a:solidFill>
                  <a:srgbClr val="000000"/>
                </a:solidFill>
              </a:rPr>
              <a:t> </a:t>
            </a:r>
            <a:r>
              <a:rPr lang="en-US" sz="2100" b="0" i="0" u="none" strike="noStrike" baseline="0" dirty="0">
                <a:solidFill>
                  <a:srgbClr val="000000"/>
                </a:solidFill>
              </a:rPr>
              <a:t>is often omitted in the first part, and </a:t>
            </a:r>
            <a:r>
              <a:rPr lang="en-US" sz="2100" b="1" i="0" u="none" strike="noStrike" baseline="0" dirty="0">
                <a:solidFill>
                  <a:srgbClr val="000000"/>
                </a:solidFill>
              </a:rPr>
              <a:t>an </a:t>
            </a:r>
            <a:r>
              <a:rPr lang="en-US" sz="2100" b="0" i="0" u="none" strike="noStrike" baseline="0" dirty="0">
                <a:solidFill>
                  <a:srgbClr val="000000"/>
                </a:solidFill>
              </a:rPr>
              <a:t>or -ne (</a:t>
            </a:r>
            <a:r>
              <a:rPr lang="en-US" sz="2100" b="1" i="0" u="none" strike="noStrike" baseline="0" dirty="0" err="1">
                <a:solidFill>
                  <a:srgbClr val="000000"/>
                </a:solidFill>
              </a:rPr>
              <a:t>anne</a:t>
            </a:r>
            <a:r>
              <a:rPr lang="en-US" sz="2100" b="0" i="0" u="none" strike="noStrike" baseline="0" dirty="0">
                <a:solidFill>
                  <a:srgbClr val="000000"/>
                </a:solidFill>
              </a:rPr>
              <a:t>, </a:t>
            </a:r>
            <a:r>
              <a:rPr lang="en-US" sz="2100" b="1" i="0" u="none" strike="noStrike" baseline="0" dirty="0" err="1">
                <a:solidFill>
                  <a:srgbClr val="000000"/>
                </a:solidFill>
              </a:rPr>
              <a:t>necne</a:t>
            </a:r>
            <a:r>
              <a:rPr lang="en-US" sz="2100" b="0" i="0" u="none" strike="noStrike" baseline="0" dirty="0">
                <a:solidFill>
                  <a:srgbClr val="000000"/>
                </a:solidFill>
              </a:rPr>
              <a:t>) may stand in the second: </a:t>
            </a:r>
          </a:p>
          <a:p>
            <a:pPr marL="0" indent="0">
              <a:buNone/>
            </a:pPr>
            <a:r>
              <a:rPr lang="en-US" sz="2100" b="0" i="0" u="none" strike="noStrike" baseline="0" dirty="0">
                <a:solidFill>
                  <a:srgbClr val="000000"/>
                </a:solidFill>
              </a:rPr>
              <a:t>Sunt </a:t>
            </a:r>
            <a:r>
              <a:rPr lang="en-US" sz="2100" b="0" i="0" u="none" strike="noStrike" baseline="0" dirty="0" err="1">
                <a:solidFill>
                  <a:srgbClr val="000000"/>
                </a:solidFill>
              </a:rPr>
              <a:t>haec</a:t>
            </a:r>
            <a:r>
              <a:rPr lang="en-US" sz="2100" b="0" i="0" u="none" strike="noStrike" baseline="0" dirty="0">
                <a:solidFill>
                  <a:srgbClr val="000000"/>
                </a:solidFill>
              </a:rPr>
              <a:t> </a:t>
            </a:r>
            <a:r>
              <a:rPr lang="en-US" sz="2100" b="0" i="0" u="none" strike="noStrike" baseline="0" dirty="0" err="1">
                <a:solidFill>
                  <a:srgbClr val="000000"/>
                </a:solidFill>
              </a:rPr>
              <a:t>tua</a:t>
            </a:r>
            <a:r>
              <a:rPr lang="en-US" sz="2100" b="0" i="0" u="none" strike="noStrike" baseline="0" dirty="0">
                <a:solidFill>
                  <a:srgbClr val="000000"/>
                </a:solidFill>
              </a:rPr>
              <a:t> </a:t>
            </a:r>
            <a:r>
              <a:rPr lang="en-US" sz="2100" b="0" i="0" u="none" strike="noStrike" baseline="0" dirty="0" err="1">
                <a:solidFill>
                  <a:srgbClr val="000000"/>
                </a:solidFill>
              </a:rPr>
              <a:t>verba</a:t>
            </a:r>
            <a:r>
              <a:rPr lang="en-US" sz="2100" b="0" i="0" u="none" strike="noStrike" baseline="0" dirty="0">
                <a:solidFill>
                  <a:srgbClr val="000000"/>
                </a:solidFill>
              </a:rPr>
              <a:t> </a:t>
            </a:r>
            <a:r>
              <a:rPr lang="en-US" sz="2100" b="1" i="0" u="none" strike="noStrike" baseline="0" dirty="0" err="1">
                <a:solidFill>
                  <a:srgbClr val="000000"/>
                </a:solidFill>
              </a:rPr>
              <a:t>necne</a:t>
            </a:r>
            <a:r>
              <a:rPr lang="en-US" sz="2100" b="0" i="0" u="none" strike="noStrike" baseline="0" dirty="0">
                <a:solidFill>
                  <a:srgbClr val="000000"/>
                </a:solidFill>
              </a:rPr>
              <a:t>? </a:t>
            </a:r>
            <a:r>
              <a:rPr lang="en-US" sz="2100" b="0" i="1" u="none" strike="noStrike" baseline="0" dirty="0">
                <a:solidFill>
                  <a:srgbClr val="000000"/>
                </a:solidFill>
              </a:rPr>
              <a:t>Are these your words or not? </a:t>
            </a:r>
            <a:endParaRPr lang="en-US" sz="2100" i="1" dirty="0">
              <a:solidFill>
                <a:srgbClr val="000000"/>
              </a:solidFill>
            </a:endParaRPr>
          </a:p>
          <a:p>
            <a:r>
              <a:rPr lang="en-US" sz="2100" b="0" i="0" u="none" strike="noStrike" baseline="0" dirty="0">
                <a:solidFill>
                  <a:srgbClr val="000000"/>
                </a:solidFill>
              </a:rPr>
              <a:t>If the second member is omitted or implied, and </a:t>
            </a:r>
            <a:r>
              <a:rPr lang="en-US" sz="2100" b="1" i="0" u="none" strike="noStrike" baseline="0" dirty="0" err="1">
                <a:solidFill>
                  <a:srgbClr val="000000"/>
                </a:solidFill>
              </a:rPr>
              <a:t>utrum</a:t>
            </a:r>
            <a:r>
              <a:rPr lang="en-US" sz="2100" b="1" i="0" u="none" strike="noStrike" baseline="0" dirty="0">
                <a:solidFill>
                  <a:srgbClr val="000000"/>
                </a:solidFill>
              </a:rPr>
              <a:t> </a:t>
            </a:r>
            <a:r>
              <a:rPr lang="en-US" sz="2100" b="0" i="0" u="none" strike="noStrike" baseline="0" dirty="0">
                <a:solidFill>
                  <a:srgbClr val="000000"/>
                </a:solidFill>
              </a:rPr>
              <a:t>may ask a question to which there is no alternative: </a:t>
            </a:r>
          </a:p>
          <a:p>
            <a:pPr marL="0" indent="0">
              <a:buNone/>
            </a:pPr>
            <a:r>
              <a:rPr lang="en-US" sz="2100" b="1" i="0" u="none" strike="noStrike" baseline="0" dirty="0" err="1">
                <a:solidFill>
                  <a:srgbClr val="000000"/>
                </a:solidFill>
              </a:rPr>
              <a:t>Utrum</a:t>
            </a:r>
            <a:r>
              <a:rPr lang="en-US" sz="2100" b="1" i="0" u="none" strike="noStrike" baseline="0" dirty="0">
                <a:solidFill>
                  <a:srgbClr val="000000"/>
                </a:solidFill>
              </a:rPr>
              <a:t> </a:t>
            </a:r>
            <a:r>
              <a:rPr lang="en-US" sz="2100" b="0" i="0" u="none" strike="noStrike" baseline="0" dirty="0" err="1">
                <a:solidFill>
                  <a:srgbClr val="000000"/>
                </a:solidFill>
              </a:rPr>
              <a:t>est</a:t>
            </a:r>
            <a:r>
              <a:rPr lang="en-US" sz="2100" b="0" i="0" u="none" strike="noStrike" baseline="0" dirty="0">
                <a:solidFill>
                  <a:srgbClr val="000000"/>
                </a:solidFill>
              </a:rPr>
              <a:t> in </a:t>
            </a:r>
            <a:r>
              <a:rPr lang="en-US" sz="2100" b="0" i="0" u="none" strike="noStrike" baseline="0" dirty="0" err="1">
                <a:solidFill>
                  <a:srgbClr val="000000"/>
                </a:solidFill>
              </a:rPr>
              <a:t>clārissimīs</a:t>
            </a:r>
            <a:r>
              <a:rPr lang="en-US" sz="2100" b="0" i="0" u="none" strike="noStrike" baseline="0" dirty="0">
                <a:solidFill>
                  <a:srgbClr val="000000"/>
                </a:solidFill>
              </a:rPr>
              <a:t> </a:t>
            </a:r>
            <a:r>
              <a:rPr lang="en-US" sz="2100" b="0" i="0" u="none" strike="noStrike" baseline="0" dirty="0" err="1">
                <a:solidFill>
                  <a:srgbClr val="000000"/>
                </a:solidFill>
              </a:rPr>
              <a:t>cīvibus</a:t>
            </a:r>
            <a:r>
              <a:rPr lang="en-US" sz="2100" b="0" i="0" u="none" strike="noStrike" baseline="0" dirty="0">
                <a:solidFill>
                  <a:srgbClr val="000000"/>
                </a:solidFill>
              </a:rPr>
              <a:t> is? </a:t>
            </a:r>
            <a:r>
              <a:rPr lang="en-US" sz="2100" b="0" i="1" u="none" strike="noStrike" baseline="0" dirty="0">
                <a:solidFill>
                  <a:srgbClr val="000000"/>
                </a:solidFill>
              </a:rPr>
              <a:t>Can it be that is he among the noblest citizens?  </a:t>
            </a:r>
            <a:endParaRPr lang="en-US" sz="2100" b="0" i="0" u="none" strike="noStrike" baseline="0" dirty="0">
              <a:solidFill>
                <a:srgbClr val="000000"/>
              </a:solidFill>
            </a:endParaRPr>
          </a:p>
          <a:p>
            <a:endParaRPr lang="en-GB" sz="2100" dirty="0"/>
          </a:p>
        </p:txBody>
      </p:sp>
      <p:sp>
        <p:nvSpPr>
          <p:cNvPr id="7" name="TextBox 6">
            <a:extLst>
              <a:ext uri="{FF2B5EF4-FFF2-40B4-BE49-F238E27FC236}">
                <a16:creationId xmlns:a16="http://schemas.microsoft.com/office/drawing/2014/main" id="{7C09CFDE-A2CA-EA70-F9F7-C16E1E4DE30C}"/>
              </a:ext>
            </a:extLst>
          </p:cNvPr>
          <p:cNvSpPr txBox="1"/>
          <p:nvPr/>
        </p:nvSpPr>
        <p:spPr>
          <a:xfrm>
            <a:off x="6855342" y="5732353"/>
            <a:ext cx="5089672" cy="646331"/>
          </a:xfrm>
          <a:prstGeom prst="rect">
            <a:avLst/>
          </a:prstGeom>
          <a:noFill/>
        </p:spPr>
        <p:txBody>
          <a:bodyPr wrap="square">
            <a:spAutoFit/>
          </a:bodyPr>
          <a:lstStyle/>
          <a:p>
            <a:pPr algn="ctr"/>
            <a:r>
              <a:rPr lang="en-US" sz="1800" b="0" u="none" strike="noStrike" baseline="0" dirty="0">
                <a:solidFill>
                  <a:srgbClr val="800000"/>
                </a:solidFill>
              </a:rPr>
              <a:t>Special questions are asked with the help of these words</a:t>
            </a:r>
            <a:endParaRPr lang="en-GB" dirty="0">
              <a:solidFill>
                <a:srgbClr val="800000"/>
              </a:solidFill>
            </a:endParaRPr>
          </a:p>
        </p:txBody>
      </p:sp>
    </p:spTree>
    <p:extLst>
      <p:ext uri="{BB962C8B-B14F-4D97-AF65-F5344CB8AC3E}">
        <p14:creationId xmlns:p14="http://schemas.microsoft.com/office/powerpoint/2010/main" val="2988730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8E406-1807-CB61-957F-ACB23E90B5EC}"/>
              </a:ext>
            </a:extLst>
          </p:cNvPr>
          <p:cNvSpPr>
            <a:spLocks noGrp="1"/>
          </p:cNvSpPr>
          <p:nvPr>
            <p:ph type="title"/>
          </p:nvPr>
        </p:nvSpPr>
        <p:spPr>
          <a:xfrm>
            <a:off x="1125279" y="0"/>
            <a:ext cx="10515600" cy="1123544"/>
          </a:xfrm>
        </p:spPr>
        <p:txBody>
          <a:bodyPr/>
          <a:lstStyle/>
          <a:p>
            <a:pPr algn="ctr"/>
            <a:r>
              <a:rPr lang="en-GB" dirty="0">
                <a:solidFill>
                  <a:srgbClr val="800000"/>
                </a:solidFill>
              </a:rPr>
              <a:t>Answering a question</a:t>
            </a:r>
          </a:p>
        </p:txBody>
      </p:sp>
      <p:pic>
        <p:nvPicPr>
          <p:cNvPr id="5" name="Picture 4">
            <a:extLst>
              <a:ext uri="{FF2B5EF4-FFF2-40B4-BE49-F238E27FC236}">
                <a16:creationId xmlns:a16="http://schemas.microsoft.com/office/drawing/2014/main" id="{B7364D1A-24A3-2CBB-0D5C-EA0D0929F288}"/>
              </a:ext>
            </a:extLst>
          </p:cNvPr>
          <p:cNvPicPr>
            <a:picLocks noChangeAspect="1"/>
          </p:cNvPicPr>
          <p:nvPr/>
        </p:nvPicPr>
        <p:blipFill rotWithShape="1">
          <a:blip r:embed="rId2"/>
          <a:srcRect r="17484" b="39879"/>
          <a:stretch/>
        </p:blipFill>
        <p:spPr>
          <a:xfrm>
            <a:off x="6112998" y="1051761"/>
            <a:ext cx="3262733" cy="2377239"/>
          </a:xfrm>
          <a:prstGeom prst="rect">
            <a:avLst/>
          </a:prstGeom>
        </p:spPr>
      </p:pic>
      <p:pic>
        <p:nvPicPr>
          <p:cNvPr id="7" name="Picture 6">
            <a:extLst>
              <a:ext uri="{FF2B5EF4-FFF2-40B4-BE49-F238E27FC236}">
                <a16:creationId xmlns:a16="http://schemas.microsoft.com/office/drawing/2014/main" id="{14C2D5AF-CA0E-141D-FC07-B972AABF70F6}"/>
              </a:ext>
            </a:extLst>
          </p:cNvPr>
          <p:cNvPicPr>
            <a:picLocks noChangeAspect="1"/>
          </p:cNvPicPr>
          <p:nvPr/>
        </p:nvPicPr>
        <p:blipFill>
          <a:blip r:embed="rId3"/>
          <a:stretch>
            <a:fillRect/>
          </a:stretch>
        </p:blipFill>
        <p:spPr>
          <a:xfrm>
            <a:off x="7803204" y="3837855"/>
            <a:ext cx="3663248" cy="3020145"/>
          </a:xfrm>
          <a:prstGeom prst="rect">
            <a:avLst/>
          </a:prstGeom>
        </p:spPr>
      </p:pic>
      <p:pic>
        <p:nvPicPr>
          <p:cNvPr id="9" name="Picture 8">
            <a:extLst>
              <a:ext uri="{FF2B5EF4-FFF2-40B4-BE49-F238E27FC236}">
                <a16:creationId xmlns:a16="http://schemas.microsoft.com/office/drawing/2014/main" id="{926BA209-4B97-25A5-77A7-8FD39093C6B5}"/>
              </a:ext>
            </a:extLst>
          </p:cNvPr>
          <p:cNvPicPr>
            <a:picLocks noChangeAspect="1"/>
          </p:cNvPicPr>
          <p:nvPr/>
        </p:nvPicPr>
        <p:blipFill rotWithShape="1">
          <a:blip r:embed="rId2"/>
          <a:srcRect l="16096" t="62400" r="8163"/>
          <a:stretch/>
        </p:blipFill>
        <p:spPr>
          <a:xfrm>
            <a:off x="9197163" y="1609145"/>
            <a:ext cx="2994838" cy="1486742"/>
          </a:xfrm>
          <a:prstGeom prst="rect">
            <a:avLst/>
          </a:prstGeom>
        </p:spPr>
      </p:pic>
      <p:sp>
        <p:nvSpPr>
          <p:cNvPr id="3" name="Content Placeholder 2">
            <a:extLst>
              <a:ext uri="{FF2B5EF4-FFF2-40B4-BE49-F238E27FC236}">
                <a16:creationId xmlns:a16="http://schemas.microsoft.com/office/drawing/2014/main" id="{299758A4-5CDD-4BD3-1D1E-F6884581C1C0}"/>
              </a:ext>
            </a:extLst>
          </p:cNvPr>
          <p:cNvSpPr>
            <a:spLocks noGrp="1"/>
          </p:cNvSpPr>
          <p:nvPr>
            <p:ph idx="1"/>
          </p:nvPr>
        </p:nvSpPr>
        <p:spPr>
          <a:xfrm>
            <a:off x="551121" y="1051761"/>
            <a:ext cx="5743353" cy="4351338"/>
          </a:xfrm>
        </p:spPr>
        <p:txBody>
          <a:bodyPr>
            <a:noAutofit/>
          </a:bodyPr>
          <a:lstStyle/>
          <a:p>
            <a:r>
              <a:rPr lang="en-US" sz="2000" b="0" i="0" u="none" strike="noStrike" baseline="0" dirty="0">
                <a:solidFill>
                  <a:srgbClr val="000000"/>
                </a:solidFill>
              </a:rPr>
              <a:t>In answering a question </a:t>
            </a:r>
            <a:r>
              <a:rPr lang="en-US" sz="2000" b="0" i="1" u="none" strike="noStrike" baseline="0" dirty="0">
                <a:solidFill>
                  <a:srgbClr val="000000"/>
                </a:solidFill>
              </a:rPr>
              <a:t>affirmatively</a:t>
            </a:r>
            <a:r>
              <a:rPr lang="en-US" sz="2000" b="0" i="0" u="none" strike="noStrike" baseline="0" dirty="0">
                <a:solidFill>
                  <a:srgbClr val="000000"/>
                </a:solidFill>
              </a:rPr>
              <a:t>, the verb or some other emphatic word is generally repeated. In answering </a:t>
            </a:r>
            <a:r>
              <a:rPr lang="en-US" sz="2000" b="0" i="1" u="none" strike="noStrike" baseline="0" dirty="0">
                <a:solidFill>
                  <a:srgbClr val="000000"/>
                </a:solidFill>
              </a:rPr>
              <a:t>negatively</a:t>
            </a:r>
            <a:r>
              <a:rPr lang="en-US" sz="2000" b="0" i="0" u="none" strike="noStrike" baseline="0" dirty="0">
                <a:solidFill>
                  <a:srgbClr val="000000"/>
                </a:solidFill>
              </a:rPr>
              <a:t>, it is repeated with </a:t>
            </a:r>
            <a:r>
              <a:rPr lang="en-US" sz="2000" b="1" i="0" u="none" strike="noStrike" baseline="0" dirty="0" err="1">
                <a:solidFill>
                  <a:srgbClr val="800000"/>
                </a:solidFill>
              </a:rPr>
              <a:t>nōn</a:t>
            </a:r>
            <a:r>
              <a:rPr lang="en-US" sz="2000" b="1" i="0" u="none" strike="noStrike" baseline="0" dirty="0">
                <a:solidFill>
                  <a:srgbClr val="000000"/>
                </a:solidFill>
              </a:rPr>
              <a:t> </a:t>
            </a:r>
            <a:r>
              <a:rPr lang="en-US" sz="2000" b="0" i="0" u="none" strike="noStrike" baseline="0" dirty="0">
                <a:solidFill>
                  <a:srgbClr val="000000"/>
                </a:solidFill>
              </a:rPr>
              <a:t>or a similar negative: </a:t>
            </a:r>
          </a:p>
          <a:p>
            <a:pPr marL="0" indent="0" algn="ctr">
              <a:buNone/>
            </a:pPr>
            <a:r>
              <a:rPr lang="en-GB" sz="2000" b="0" i="0" u="none" strike="noStrike" baseline="0" dirty="0">
                <a:solidFill>
                  <a:srgbClr val="000000"/>
                </a:solidFill>
              </a:rPr>
              <a:t>— </a:t>
            </a:r>
            <a:r>
              <a:rPr lang="en-GB" sz="2000" b="0" i="0" u="none" strike="noStrike" baseline="0" dirty="0" err="1">
                <a:solidFill>
                  <a:srgbClr val="000000"/>
                </a:solidFill>
              </a:rPr>
              <a:t>Valet</a:t>
            </a:r>
            <a:r>
              <a:rPr lang="en-GB" sz="2000" b="0" i="0" u="none" strike="noStrike" baseline="0" dirty="0" err="1">
                <a:solidFill>
                  <a:srgbClr val="800000"/>
                </a:solidFill>
              </a:rPr>
              <a:t>ne</a:t>
            </a:r>
            <a:r>
              <a:rPr lang="en-GB" sz="2000" b="0" i="0" u="none" strike="noStrike" baseline="0" dirty="0">
                <a:solidFill>
                  <a:srgbClr val="000000"/>
                </a:solidFill>
              </a:rPr>
              <a:t>? </a:t>
            </a:r>
            <a:r>
              <a:rPr lang="en-GB" sz="2000" b="0" i="1" u="none" strike="noStrike" baseline="0" dirty="0">
                <a:solidFill>
                  <a:srgbClr val="000000"/>
                </a:solidFill>
              </a:rPr>
              <a:t>Is he well? </a:t>
            </a:r>
            <a:endParaRPr lang="en-GB" sz="2000" b="0" i="0" u="none" strike="noStrike" baseline="0" dirty="0">
              <a:solidFill>
                <a:srgbClr val="000000"/>
              </a:solidFill>
            </a:endParaRPr>
          </a:p>
          <a:p>
            <a:pPr marL="0" indent="0" algn="ctr">
              <a:buNone/>
            </a:pPr>
            <a:r>
              <a:rPr lang="en-US" sz="2000" b="0" i="0" u="none" strike="noStrike" baseline="0" dirty="0">
                <a:solidFill>
                  <a:srgbClr val="000000"/>
                </a:solidFill>
              </a:rPr>
              <a:t>— </a:t>
            </a:r>
            <a:r>
              <a:rPr lang="en-US" sz="2000" b="0" i="0" u="none" strike="noStrike" baseline="0" dirty="0">
                <a:solidFill>
                  <a:srgbClr val="800000"/>
                </a:solidFill>
              </a:rPr>
              <a:t>Valet</a:t>
            </a:r>
            <a:r>
              <a:rPr lang="en-US" sz="2000" b="0" i="0" u="none" strike="noStrike" baseline="0" dirty="0">
                <a:solidFill>
                  <a:srgbClr val="000000"/>
                </a:solidFill>
              </a:rPr>
              <a:t>. </a:t>
            </a:r>
            <a:r>
              <a:rPr lang="en-US" sz="2000" b="0" i="1" u="none" strike="noStrike" baseline="0" dirty="0">
                <a:solidFill>
                  <a:srgbClr val="000000"/>
                </a:solidFill>
              </a:rPr>
              <a:t>Yes (he is well). </a:t>
            </a:r>
            <a:endParaRPr lang="en-US" sz="2000" b="0" i="0" u="none" strike="noStrike" baseline="0" dirty="0">
              <a:solidFill>
                <a:srgbClr val="000000"/>
              </a:solidFill>
            </a:endParaRPr>
          </a:p>
          <a:p>
            <a:pPr marL="0" indent="0" algn="ctr">
              <a:buNone/>
            </a:pPr>
            <a:endParaRPr lang="en-US" sz="2000" b="0" i="0" u="none" strike="noStrike" baseline="0" dirty="0">
              <a:solidFill>
                <a:srgbClr val="000000"/>
              </a:solidFill>
            </a:endParaRPr>
          </a:p>
          <a:p>
            <a:pPr marL="0" indent="0" algn="ctr">
              <a:buNone/>
            </a:pPr>
            <a:r>
              <a:rPr lang="en-US" sz="2000" b="0" i="0" u="none" strike="noStrike" baseline="0" dirty="0">
                <a:solidFill>
                  <a:srgbClr val="000000"/>
                </a:solidFill>
              </a:rPr>
              <a:t>— </a:t>
            </a:r>
            <a:r>
              <a:rPr lang="en-US" sz="2000" b="0" i="0" u="none" strike="noStrike" baseline="0" dirty="0" err="1">
                <a:solidFill>
                  <a:srgbClr val="000000"/>
                </a:solidFill>
              </a:rPr>
              <a:t>Erat</a:t>
            </a:r>
            <a:r>
              <a:rPr lang="en-US" sz="2000" b="0" i="0" u="none" strike="noStrike" baseline="0" dirty="0" err="1">
                <a:solidFill>
                  <a:srgbClr val="800000"/>
                </a:solidFill>
              </a:rPr>
              <a:t>ne</a:t>
            </a:r>
            <a:r>
              <a:rPr lang="en-US" sz="2000" b="0" i="0" u="none" strike="noStrike" baseline="0" dirty="0">
                <a:solidFill>
                  <a:srgbClr val="000000"/>
                </a:solidFill>
              </a:rPr>
              <a:t> </a:t>
            </a:r>
            <a:r>
              <a:rPr lang="en-US" sz="2000" b="0" i="0" u="none" strike="noStrike" baseline="0" dirty="0" err="1">
                <a:solidFill>
                  <a:srgbClr val="000000"/>
                </a:solidFill>
              </a:rPr>
              <a:t>tēcum</a:t>
            </a:r>
            <a:r>
              <a:rPr lang="en-US" sz="2000" b="0" i="0" u="none" strike="noStrike" baseline="0" dirty="0">
                <a:solidFill>
                  <a:srgbClr val="000000"/>
                </a:solidFill>
              </a:rPr>
              <a:t>? </a:t>
            </a:r>
            <a:r>
              <a:rPr lang="en-US" sz="2000" b="0" i="1" u="none" strike="noStrike" baseline="0" dirty="0">
                <a:solidFill>
                  <a:srgbClr val="000000"/>
                </a:solidFill>
              </a:rPr>
              <a:t>Was he with you? </a:t>
            </a:r>
            <a:endParaRPr lang="en-US" sz="2000" b="0" i="0" u="none" strike="noStrike" baseline="0" dirty="0">
              <a:solidFill>
                <a:srgbClr val="000000"/>
              </a:solidFill>
            </a:endParaRPr>
          </a:p>
          <a:p>
            <a:pPr marL="0" indent="0" algn="ctr">
              <a:buNone/>
            </a:pPr>
            <a:r>
              <a:rPr lang="en-US" sz="2000" b="0" i="0" u="none" strike="noStrike" baseline="0" dirty="0">
                <a:solidFill>
                  <a:srgbClr val="000000"/>
                </a:solidFill>
              </a:rPr>
              <a:t>— </a:t>
            </a:r>
            <a:r>
              <a:rPr lang="en-US" sz="2000" b="0" i="0" u="none" strike="noStrike" baseline="0" dirty="0" err="1">
                <a:solidFill>
                  <a:srgbClr val="800000"/>
                </a:solidFill>
              </a:rPr>
              <a:t>Nōn</a:t>
            </a:r>
            <a:r>
              <a:rPr lang="en-US" sz="2000" b="0" i="0" u="none" strike="noStrike" baseline="0" dirty="0">
                <a:solidFill>
                  <a:srgbClr val="800000"/>
                </a:solidFill>
              </a:rPr>
              <a:t> </a:t>
            </a:r>
            <a:r>
              <a:rPr lang="en-US" sz="2000" b="0" i="0" u="none" strike="noStrike" baseline="0" dirty="0" err="1">
                <a:solidFill>
                  <a:srgbClr val="800000"/>
                </a:solidFill>
              </a:rPr>
              <a:t>erat</a:t>
            </a:r>
            <a:r>
              <a:rPr lang="en-US" sz="2000" b="0" i="0" u="none" strike="noStrike" baseline="0" dirty="0">
                <a:solidFill>
                  <a:srgbClr val="000000"/>
                </a:solidFill>
              </a:rPr>
              <a:t>. </a:t>
            </a:r>
            <a:r>
              <a:rPr lang="en-US" sz="2000" b="0" i="1" u="none" strike="noStrike" baseline="0" dirty="0">
                <a:solidFill>
                  <a:srgbClr val="000000"/>
                </a:solidFill>
              </a:rPr>
              <a:t>No (he was not). </a:t>
            </a:r>
          </a:p>
          <a:p>
            <a:pPr marL="0" indent="0">
              <a:buNone/>
            </a:pPr>
            <a:endParaRPr lang="en-US" sz="2000" i="1" dirty="0">
              <a:solidFill>
                <a:srgbClr val="000000"/>
              </a:solidFill>
            </a:endParaRPr>
          </a:p>
          <a:p>
            <a:r>
              <a:rPr lang="en-US" sz="2000" b="0" i="0" u="none" strike="noStrike" baseline="0" dirty="0">
                <a:solidFill>
                  <a:srgbClr val="000000"/>
                </a:solidFill>
              </a:rPr>
              <a:t>In answering a </a:t>
            </a:r>
            <a:r>
              <a:rPr lang="en-US" sz="2000" b="0" i="0" u="none" strike="noStrike" baseline="0" dirty="0">
                <a:solidFill>
                  <a:srgbClr val="800000"/>
                </a:solidFill>
              </a:rPr>
              <a:t>double</a:t>
            </a:r>
            <a:r>
              <a:rPr lang="en-US" sz="2000" b="0" i="0" u="none" strike="noStrike" baseline="0" dirty="0">
                <a:solidFill>
                  <a:srgbClr val="000000"/>
                </a:solidFill>
              </a:rPr>
              <a:t> question, one member of the alternative, or some part of it, must be repeated: </a:t>
            </a:r>
          </a:p>
          <a:p>
            <a:pPr marL="0" indent="0">
              <a:buNone/>
            </a:pPr>
            <a:r>
              <a:rPr lang="en-US" sz="2000" b="0" i="0" u="none" strike="noStrike" baseline="0" dirty="0">
                <a:solidFill>
                  <a:srgbClr val="000000"/>
                </a:solidFill>
              </a:rPr>
              <a:t>— </a:t>
            </a:r>
            <a:r>
              <a:rPr lang="en-US" sz="2000" b="0" i="0" u="none" strike="noStrike" baseline="0" dirty="0" err="1">
                <a:solidFill>
                  <a:srgbClr val="000000"/>
                </a:solidFill>
              </a:rPr>
              <a:t>Vīdistī</a:t>
            </a:r>
            <a:r>
              <a:rPr lang="en-US" sz="2000" b="0" i="0" u="none" strike="noStrike" baseline="0" dirty="0">
                <a:solidFill>
                  <a:srgbClr val="000000"/>
                </a:solidFill>
              </a:rPr>
              <a:t> </a:t>
            </a:r>
            <a:r>
              <a:rPr lang="en-US" sz="2000" b="0" i="0" u="none" strike="noStrike" baseline="0" dirty="0">
                <a:solidFill>
                  <a:srgbClr val="800000"/>
                </a:solidFill>
              </a:rPr>
              <a:t>an</a:t>
            </a:r>
            <a:r>
              <a:rPr lang="en-US" sz="2000" b="0" i="0" u="none" strike="noStrike" baseline="0" dirty="0">
                <a:solidFill>
                  <a:srgbClr val="000000"/>
                </a:solidFill>
              </a:rPr>
              <a:t> </a:t>
            </a:r>
            <a:r>
              <a:rPr lang="en-US" sz="2000" b="0" i="0" u="none" strike="noStrike" baseline="0" dirty="0" err="1">
                <a:solidFill>
                  <a:srgbClr val="000000"/>
                </a:solidFill>
              </a:rPr>
              <a:t>dē</a:t>
            </a:r>
            <a:r>
              <a:rPr lang="en-US" sz="2000" b="0" i="0" u="none" strike="noStrike" baseline="0" dirty="0">
                <a:solidFill>
                  <a:srgbClr val="000000"/>
                </a:solidFill>
              </a:rPr>
              <a:t> </a:t>
            </a:r>
            <a:r>
              <a:rPr lang="en-US" sz="2000" b="0" i="0" u="none" strike="noStrike" baseline="0" dirty="0" err="1">
                <a:solidFill>
                  <a:srgbClr val="000000"/>
                </a:solidFill>
              </a:rPr>
              <a:t>audītō</a:t>
            </a:r>
            <a:r>
              <a:rPr lang="en-US" sz="2000" b="0" i="0" u="none" strike="noStrike" baseline="0" dirty="0">
                <a:solidFill>
                  <a:srgbClr val="000000"/>
                </a:solidFill>
              </a:rPr>
              <a:t> </a:t>
            </a:r>
            <a:r>
              <a:rPr lang="en-US" sz="2000" b="0" i="0" u="none" strike="noStrike" baseline="0" dirty="0" err="1">
                <a:solidFill>
                  <a:srgbClr val="000000"/>
                </a:solidFill>
              </a:rPr>
              <a:t>nūntiās</a:t>
            </a:r>
            <a:r>
              <a:rPr lang="en-US" sz="2000" b="0" i="0" u="none" strike="noStrike" baseline="0" dirty="0">
                <a:solidFill>
                  <a:srgbClr val="000000"/>
                </a:solidFill>
              </a:rPr>
              <a:t>? </a:t>
            </a:r>
            <a:r>
              <a:rPr lang="en-US" sz="2000" b="0" i="1" u="none" strike="noStrike" baseline="0" dirty="0">
                <a:solidFill>
                  <a:srgbClr val="000000"/>
                </a:solidFill>
              </a:rPr>
              <a:t>Did you see it or are you repeating what you’ve heard? </a:t>
            </a:r>
            <a:endParaRPr lang="en-US" sz="2000" b="0" i="0" u="none" strike="noStrike" baseline="0" dirty="0">
              <a:solidFill>
                <a:srgbClr val="000000"/>
              </a:solidFill>
            </a:endParaRPr>
          </a:p>
          <a:p>
            <a:pPr marL="0" indent="0">
              <a:buNone/>
            </a:pPr>
            <a:r>
              <a:rPr lang="en-US" sz="2000" b="0" i="0" u="none" strike="noStrike" baseline="0" dirty="0">
                <a:solidFill>
                  <a:srgbClr val="000000"/>
                </a:solidFill>
              </a:rPr>
              <a:t>— </a:t>
            </a:r>
            <a:r>
              <a:rPr lang="en-US" sz="2000" b="0" i="0" u="none" strike="noStrike" baseline="0" dirty="0" err="1">
                <a:solidFill>
                  <a:srgbClr val="000000"/>
                </a:solidFill>
              </a:rPr>
              <a:t>Egomet</a:t>
            </a:r>
            <a:r>
              <a:rPr lang="en-US" sz="2000" b="0" i="0" u="none" strike="noStrike" baseline="0" dirty="0">
                <a:solidFill>
                  <a:srgbClr val="000000"/>
                </a:solidFill>
              </a:rPr>
              <a:t> </a:t>
            </a:r>
            <a:r>
              <a:rPr lang="en-US" sz="2000" b="0" i="0" u="none" strike="noStrike" baseline="0" dirty="0" err="1">
                <a:solidFill>
                  <a:srgbClr val="000000"/>
                </a:solidFill>
              </a:rPr>
              <a:t>vīdī</a:t>
            </a:r>
            <a:r>
              <a:rPr lang="en-US" sz="2000" b="0" i="0" u="none" strike="noStrike" baseline="0" dirty="0">
                <a:solidFill>
                  <a:srgbClr val="000000"/>
                </a:solidFill>
              </a:rPr>
              <a:t>. I saw it myself. </a:t>
            </a:r>
            <a:endParaRPr lang="en-GB" sz="2000" dirty="0"/>
          </a:p>
        </p:txBody>
      </p:sp>
    </p:spTree>
    <p:extLst>
      <p:ext uri="{BB962C8B-B14F-4D97-AF65-F5344CB8AC3E}">
        <p14:creationId xmlns:p14="http://schemas.microsoft.com/office/powerpoint/2010/main" val="33223922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4BF17-62DF-0AE6-7179-E343AD4B2235}"/>
              </a:ext>
            </a:extLst>
          </p:cNvPr>
          <p:cNvSpPr>
            <a:spLocks noGrp="1"/>
          </p:cNvSpPr>
          <p:nvPr>
            <p:ph type="title"/>
          </p:nvPr>
        </p:nvSpPr>
        <p:spPr>
          <a:xfrm>
            <a:off x="838200" y="173739"/>
            <a:ext cx="10515600" cy="1325563"/>
          </a:xfrm>
        </p:spPr>
        <p:txBody>
          <a:bodyPr/>
          <a:lstStyle/>
          <a:p>
            <a:pPr algn="ctr"/>
            <a:r>
              <a:rPr lang="en-GB" sz="4400" dirty="0">
                <a:solidFill>
                  <a:srgbClr val="800000"/>
                </a:solidFill>
              </a:rPr>
              <a:t>Reading: Cicero, In </a:t>
            </a:r>
            <a:r>
              <a:rPr lang="en-GB" sz="4400" dirty="0" err="1">
                <a:solidFill>
                  <a:srgbClr val="800000"/>
                </a:solidFill>
              </a:rPr>
              <a:t>Catilinam</a:t>
            </a:r>
            <a:endParaRPr lang="en-GB" dirty="0"/>
          </a:p>
        </p:txBody>
      </p:sp>
      <p:sp>
        <p:nvSpPr>
          <p:cNvPr id="3" name="Content Placeholder 2">
            <a:extLst>
              <a:ext uri="{FF2B5EF4-FFF2-40B4-BE49-F238E27FC236}">
                <a16:creationId xmlns:a16="http://schemas.microsoft.com/office/drawing/2014/main" id="{D6A65BB8-2F04-ABD0-FA34-33CD2EA2ECD2}"/>
              </a:ext>
            </a:extLst>
          </p:cNvPr>
          <p:cNvSpPr>
            <a:spLocks noGrp="1"/>
          </p:cNvSpPr>
          <p:nvPr>
            <p:ph idx="1"/>
          </p:nvPr>
        </p:nvSpPr>
        <p:spPr>
          <a:xfrm>
            <a:off x="838200" y="1421588"/>
            <a:ext cx="10515600" cy="4947314"/>
          </a:xfrm>
        </p:spPr>
        <p:txBody>
          <a:bodyPr>
            <a:normAutofit fontScale="70000" lnSpcReduction="20000"/>
          </a:bodyPr>
          <a:lstStyle/>
          <a:p>
            <a:pPr marL="0" indent="0">
              <a:buNone/>
            </a:pPr>
            <a:r>
              <a:rPr lang="en-GB" sz="3600" dirty="0"/>
              <a:t>Quo </a:t>
            </a:r>
            <a:r>
              <a:rPr lang="en-GB" sz="3600" dirty="0" err="1"/>
              <a:t>usque</a:t>
            </a:r>
            <a:r>
              <a:rPr lang="en-GB" sz="3600" dirty="0"/>
              <a:t> tandem </a:t>
            </a:r>
            <a:r>
              <a:rPr lang="en-GB" sz="3600" dirty="0" err="1"/>
              <a:t>abutere</a:t>
            </a:r>
            <a:r>
              <a:rPr lang="en-GB" sz="3600" dirty="0"/>
              <a:t>, </a:t>
            </a:r>
            <a:r>
              <a:rPr lang="en-GB" sz="3600" dirty="0" err="1"/>
              <a:t>Catilina</a:t>
            </a:r>
            <a:r>
              <a:rPr lang="en-GB" sz="3600" dirty="0"/>
              <a:t>, </a:t>
            </a:r>
            <a:r>
              <a:rPr lang="en-GB" sz="3600" dirty="0" err="1"/>
              <a:t>patientia</a:t>
            </a:r>
            <a:r>
              <a:rPr lang="en-GB" sz="3600" dirty="0"/>
              <a:t> nostra? </a:t>
            </a:r>
            <a:r>
              <a:rPr lang="en-GB" sz="3600" dirty="0" err="1"/>
              <a:t>quam</a:t>
            </a:r>
            <a:r>
              <a:rPr lang="en-GB" sz="3600" dirty="0"/>
              <a:t> </a:t>
            </a:r>
            <a:r>
              <a:rPr lang="en-GB" sz="3600" dirty="0" err="1"/>
              <a:t>diu</a:t>
            </a:r>
            <a:r>
              <a:rPr lang="en-GB" sz="3600" dirty="0"/>
              <a:t> </a:t>
            </a:r>
            <a:r>
              <a:rPr lang="en-GB" sz="3600" dirty="0" err="1"/>
              <a:t>etiam</a:t>
            </a:r>
            <a:r>
              <a:rPr lang="en-GB" sz="3600" dirty="0"/>
              <a:t> </a:t>
            </a:r>
            <a:r>
              <a:rPr lang="en-GB" sz="3600" dirty="0" err="1"/>
              <a:t>furor</a:t>
            </a:r>
            <a:r>
              <a:rPr lang="en-GB" sz="3600" dirty="0"/>
              <a:t> </a:t>
            </a:r>
            <a:r>
              <a:rPr lang="en-GB" sz="3600" dirty="0" err="1"/>
              <a:t>iste</a:t>
            </a:r>
            <a:r>
              <a:rPr lang="en-GB" sz="3600" dirty="0"/>
              <a:t> </a:t>
            </a:r>
            <a:r>
              <a:rPr lang="en-GB" sz="3600" dirty="0" err="1"/>
              <a:t>tuus</a:t>
            </a:r>
            <a:r>
              <a:rPr lang="en-GB" sz="3600" dirty="0"/>
              <a:t> </a:t>
            </a:r>
            <a:r>
              <a:rPr lang="en-GB" sz="3600" dirty="0" err="1"/>
              <a:t>nos</a:t>
            </a:r>
            <a:r>
              <a:rPr lang="en-GB" sz="3600" dirty="0"/>
              <a:t> </a:t>
            </a:r>
            <a:r>
              <a:rPr lang="en-GB" sz="3600" dirty="0" err="1"/>
              <a:t>eludet</a:t>
            </a:r>
            <a:r>
              <a:rPr lang="en-GB" sz="3600" dirty="0"/>
              <a:t>? </a:t>
            </a:r>
            <a:r>
              <a:rPr lang="en-GB" sz="3600" dirty="0" err="1"/>
              <a:t>quem</a:t>
            </a:r>
            <a:r>
              <a:rPr lang="en-GB" sz="3600" dirty="0"/>
              <a:t> ad finem sese </a:t>
            </a:r>
            <a:r>
              <a:rPr lang="en-GB" sz="3600" dirty="0" err="1"/>
              <a:t>effrenata</a:t>
            </a:r>
            <a:r>
              <a:rPr lang="en-GB" sz="3600" dirty="0"/>
              <a:t> </a:t>
            </a:r>
            <a:r>
              <a:rPr lang="en-GB" sz="3600" dirty="0" err="1"/>
              <a:t>iactabit</a:t>
            </a:r>
            <a:r>
              <a:rPr lang="en-GB" sz="3600" dirty="0"/>
              <a:t> </a:t>
            </a:r>
            <a:r>
              <a:rPr lang="en-GB" sz="3600" dirty="0" err="1"/>
              <a:t>audacia</a:t>
            </a:r>
            <a:r>
              <a:rPr lang="en-GB" sz="3600" dirty="0"/>
              <a:t>? </a:t>
            </a:r>
            <a:r>
              <a:rPr lang="en-GB" sz="3600" dirty="0" err="1"/>
              <a:t>Nihilne</a:t>
            </a:r>
            <a:r>
              <a:rPr lang="en-GB" sz="3600" dirty="0"/>
              <a:t> </a:t>
            </a:r>
            <a:r>
              <a:rPr lang="en-GB" sz="3600" dirty="0" err="1"/>
              <a:t>te</a:t>
            </a:r>
            <a:r>
              <a:rPr lang="en-GB" sz="3600" dirty="0"/>
              <a:t> </a:t>
            </a:r>
            <a:r>
              <a:rPr lang="en-GB" sz="3600" dirty="0" err="1"/>
              <a:t>nocturnum</a:t>
            </a:r>
            <a:r>
              <a:rPr lang="en-GB" sz="3600" dirty="0"/>
              <a:t> praesidium </a:t>
            </a:r>
            <a:r>
              <a:rPr lang="en-GB" sz="3600" dirty="0" err="1"/>
              <a:t>Palati</a:t>
            </a:r>
            <a:r>
              <a:rPr lang="en-GB" sz="3600" dirty="0"/>
              <a:t>, nihil </a:t>
            </a:r>
            <a:r>
              <a:rPr lang="en-GB" sz="3600" dirty="0" err="1"/>
              <a:t>urbis</a:t>
            </a:r>
            <a:r>
              <a:rPr lang="en-GB" sz="3600" dirty="0"/>
              <a:t> </a:t>
            </a:r>
            <a:r>
              <a:rPr lang="en-GB" sz="3600" dirty="0" err="1"/>
              <a:t>vigiliae</a:t>
            </a:r>
            <a:r>
              <a:rPr lang="en-GB" sz="3600" dirty="0"/>
              <a:t>, nihil </a:t>
            </a:r>
            <a:r>
              <a:rPr lang="en-GB" sz="3600" dirty="0" err="1"/>
              <a:t>timor</a:t>
            </a:r>
            <a:r>
              <a:rPr lang="en-GB" sz="3600" dirty="0"/>
              <a:t> populi, nihil concursus </a:t>
            </a:r>
            <a:r>
              <a:rPr lang="en-GB" sz="3600" dirty="0" err="1"/>
              <a:t>bonorum</a:t>
            </a:r>
            <a:r>
              <a:rPr lang="en-GB" sz="3600" dirty="0"/>
              <a:t> omnium, nihil hic </a:t>
            </a:r>
            <a:r>
              <a:rPr lang="en-GB" sz="3600" dirty="0" err="1"/>
              <a:t>munitissimus</a:t>
            </a:r>
            <a:r>
              <a:rPr lang="en-GB" sz="3600" dirty="0"/>
              <a:t> </a:t>
            </a:r>
            <a:r>
              <a:rPr lang="en-GB" sz="3600" dirty="0" err="1"/>
              <a:t>habendi</a:t>
            </a:r>
            <a:r>
              <a:rPr lang="en-GB" sz="3600" dirty="0"/>
              <a:t> </a:t>
            </a:r>
            <a:r>
              <a:rPr lang="en-GB" sz="3600" dirty="0" err="1"/>
              <a:t>senatus</a:t>
            </a:r>
            <a:r>
              <a:rPr lang="en-GB" sz="3600" dirty="0"/>
              <a:t> locus, nihil </a:t>
            </a:r>
            <a:r>
              <a:rPr lang="en-GB" sz="3600" dirty="0" err="1"/>
              <a:t>horum</a:t>
            </a:r>
            <a:r>
              <a:rPr lang="en-GB" sz="3600" dirty="0"/>
              <a:t> </a:t>
            </a:r>
            <a:r>
              <a:rPr lang="en-GB" sz="3600" dirty="0" err="1"/>
              <a:t>ora</a:t>
            </a:r>
            <a:r>
              <a:rPr lang="en-GB" sz="3600" dirty="0"/>
              <a:t> </a:t>
            </a:r>
            <a:r>
              <a:rPr lang="en-GB" sz="3600" dirty="0" err="1"/>
              <a:t>voltusque</a:t>
            </a:r>
            <a:r>
              <a:rPr lang="en-GB" sz="3600" dirty="0"/>
              <a:t> </a:t>
            </a:r>
            <a:r>
              <a:rPr lang="en-GB" sz="3600" dirty="0" err="1"/>
              <a:t>moverunt</a:t>
            </a:r>
            <a:r>
              <a:rPr lang="en-GB" sz="3600" dirty="0"/>
              <a:t>? </a:t>
            </a:r>
            <a:r>
              <a:rPr lang="en-GB" sz="3600" dirty="0" err="1"/>
              <a:t>Patere</a:t>
            </a:r>
            <a:r>
              <a:rPr lang="en-GB" sz="3600" dirty="0"/>
              <a:t> </a:t>
            </a:r>
            <a:r>
              <a:rPr lang="en-GB" sz="3600" dirty="0" err="1"/>
              <a:t>tua</a:t>
            </a:r>
            <a:r>
              <a:rPr lang="en-GB" sz="3600" dirty="0"/>
              <a:t> </a:t>
            </a:r>
            <a:r>
              <a:rPr lang="en-GB" sz="3600" dirty="0" err="1"/>
              <a:t>consilia</a:t>
            </a:r>
            <a:r>
              <a:rPr lang="en-GB" sz="3600" dirty="0"/>
              <a:t> non </a:t>
            </a:r>
            <a:r>
              <a:rPr lang="en-GB" sz="3600" dirty="0" err="1"/>
              <a:t>sentis</a:t>
            </a:r>
            <a:r>
              <a:rPr lang="en-GB" sz="3600" dirty="0"/>
              <a:t>, </a:t>
            </a:r>
            <a:r>
              <a:rPr lang="en-GB" sz="3600" dirty="0" err="1"/>
              <a:t>constrictam</a:t>
            </a:r>
            <a:r>
              <a:rPr lang="en-GB" sz="3600" dirty="0"/>
              <a:t> </a:t>
            </a:r>
            <a:r>
              <a:rPr lang="en-GB" sz="3600" dirty="0" err="1"/>
              <a:t>iam</a:t>
            </a:r>
            <a:r>
              <a:rPr lang="en-GB" sz="3600" dirty="0"/>
              <a:t> </a:t>
            </a:r>
            <a:r>
              <a:rPr lang="en-GB" sz="3600" dirty="0" err="1"/>
              <a:t>horum</a:t>
            </a:r>
            <a:r>
              <a:rPr lang="en-GB" sz="3600" dirty="0"/>
              <a:t> omnium </a:t>
            </a:r>
            <a:r>
              <a:rPr lang="en-GB" sz="3600" dirty="0" err="1"/>
              <a:t>scientia</a:t>
            </a:r>
            <a:r>
              <a:rPr lang="en-GB" sz="3600" dirty="0"/>
              <a:t> </a:t>
            </a:r>
            <a:r>
              <a:rPr lang="en-GB" sz="3600" dirty="0" err="1"/>
              <a:t>teneri</a:t>
            </a:r>
            <a:r>
              <a:rPr lang="en-GB" sz="3600" dirty="0"/>
              <a:t> </a:t>
            </a:r>
            <a:r>
              <a:rPr lang="en-GB" sz="3600" dirty="0" err="1"/>
              <a:t>coniurationem</a:t>
            </a:r>
            <a:r>
              <a:rPr lang="en-GB" sz="3600" dirty="0"/>
              <a:t> </a:t>
            </a:r>
            <a:r>
              <a:rPr lang="en-GB" sz="3600" dirty="0" err="1"/>
              <a:t>tuam</a:t>
            </a:r>
            <a:r>
              <a:rPr lang="en-GB" sz="3600" dirty="0"/>
              <a:t> non </a:t>
            </a:r>
            <a:r>
              <a:rPr lang="en-GB" sz="3600" dirty="0" err="1"/>
              <a:t>vides</a:t>
            </a:r>
            <a:r>
              <a:rPr lang="en-GB" sz="3600" dirty="0"/>
              <a:t>? Quid </a:t>
            </a:r>
            <a:r>
              <a:rPr lang="en-GB" sz="3600" dirty="0" err="1"/>
              <a:t>proxima</a:t>
            </a:r>
            <a:r>
              <a:rPr lang="en-GB" sz="3600" dirty="0"/>
              <a:t>, quid </a:t>
            </a:r>
            <a:r>
              <a:rPr lang="en-GB" sz="3600" dirty="0" err="1"/>
              <a:t>superiore</a:t>
            </a:r>
            <a:r>
              <a:rPr lang="en-GB" sz="3600" dirty="0"/>
              <a:t> nocte </a:t>
            </a:r>
            <a:r>
              <a:rPr lang="en-GB" sz="3600" dirty="0" err="1"/>
              <a:t>egeris</a:t>
            </a:r>
            <a:r>
              <a:rPr lang="en-GB" sz="3600" dirty="0"/>
              <a:t>, ubi </a:t>
            </a:r>
            <a:r>
              <a:rPr lang="en-GB" sz="3600" dirty="0" err="1"/>
              <a:t>fueris</a:t>
            </a:r>
            <a:r>
              <a:rPr lang="en-GB" sz="3600" dirty="0"/>
              <a:t>, quos </a:t>
            </a:r>
            <a:r>
              <a:rPr lang="en-GB" sz="3600" dirty="0" err="1"/>
              <a:t>convocaveris</a:t>
            </a:r>
            <a:r>
              <a:rPr lang="en-GB" sz="3600" dirty="0"/>
              <a:t>, quid </a:t>
            </a:r>
            <a:r>
              <a:rPr lang="en-GB" sz="3600" dirty="0" err="1"/>
              <a:t>consilii</a:t>
            </a:r>
            <a:r>
              <a:rPr lang="en-GB" sz="3600" dirty="0"/>
              <a:t> </a:t>
            </a:r>
            <a:r>
              <a:rPr lang="en-GB" sz="3600" dirty="0" err="1"/>
              <a:t>ceperis</a:t>
            </a:r>
            <a:r>
              <a:rPr lang="en-GB" sz="3600" dirty="0"/>
              <a:t>, </a:t>
            </a:r>
            <a:r>
              <a:rPr lang="en-GB" sz="3600" dirty="0" err="1"/>
              <a:t>quem</a:t>
            </a:r>
            <a:r>
              <a:rPr lang="en-GB" sz="3600" dirty="0"/>
              <a:t> nostrum </a:t>
            </a:r>
            <a:r>
              <a:rPr lang="en-GB" sz="3600" dirty="0" err="1"/>
              <a:t>ignorare</a:t>
            </a:r>
            <a:r>
              <a:rPr lang="en-GB" sz="3600" dirty="0"/>
              <a:t> </a:t>
            </a:r>
            <a:r>
              <a:rPr lang="en-GB" sz="3600" dirty="0" err="1"/>
              <a:t>arbitraris</a:t>
            </a:r>
            <a:r>
              <a:rPr lang="en-GB" sz="3600" dirty="0"/>
              <a:t>?</a:t>
            </a:r>
          </a:p>
          <a:p>
            <a:pPr marL="0" indent="0">
              <a:buNone/>
            </a:pPr>
            <a:endParaRPr lang="en-GB" dirty="0"/>
          </a:p>
          <a:p>
            <a:pPr marL="0" indent="0">
              <a:buNone/>
            </a:pPr>
            <a:r>
              <a:rPr lang="en-US" sz="3100" dirty="0">
                <a:solidFill>
                  <a:schemeClr val="bg1">
                    <a:lumMod val="50000"/>
                  </a:schemeClr>
                </a:solidFill>
              </a:rPr>
              <a:t>How far will you (continue to) abuse our patience, Catiline? For how much longer will that rage of yours make a mockery of us? To what point will your unbridled audacity show itself? Did the nocturnal garrison on the Palatine, the watch patrols of the city, the fear of the people, the assemblies of all the good men, this most fortified place of holding the senate, the faces and expressions of all these people [the senators] not move you at all? Do you not </a:t>
            </a:r>
            <a:r>
              <a:rPr lang="en-US" sz="3100" dirty="0" err="1">
                <a:solidFill>
                  <a:schemeClr val="bg1">
                    <a:lumMod val="50000"/>
                  </a:schemeClr>
                </a:solidFill>
              </a:rPr>
              <a:t>realise</a:t>
            </a:r>
            <a:r>
              <a:rPr lang="en-US" sz="3100" dirty="0">
                <a:solidFill>
                  <a:schemeClr val="bg1">
                    <a:lumMod val="50000"/>
                  </a:schemeClr>
                </a:solidFill>
              </a:rPr>
              <a:t> that your plans lie revealed? Do you not see that your plot is already held in check by the knowledge of all these people? Do you think that any of us do not know what you did last night, what you did the night before, where you were, who you summoned, and what plans you made?</a:t>
            </a:r>
            <a:endParaRPr lang="en-GB" sz="3100" dirty="0">
              <a:solidFill>
                <a:schemeClr val="bg1">
                  <a:lumMod val="50000"/>
                </a:schemeClr>
              </a:solidFill>
            </a:endParaRPr>
          </a:p>
        </p:txBody>
      </p:sp>
    </p:spTree>
    <p:extLst>
      <p:ext uri="{BB962C8B-B14F-4D97-AF65-F5344CB8AC3E}">
        <p14:creationId xmlns:p14="http://schemas.microsoft.com/office/powerpoint/2010/main" val="3925344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9EAF9-13FB-C738-92D2-3498FC291216}"/>
              </a:ext>
            </a:extLst>
          </p:cNvPr>
          <p:cNvSpPr>
            <a:spLocks noGrp="1"/>
          </p:cNvSpPr>
          <p:nvPr>
            <p:ph type="title"/>
          </p:nvPr>
        </p:nvSpPr>
        <p:spPr>
          <a:xfrm>
            <a:off x="838199" y="138383"/>
            <a:ext cx="10515600" cy="1325563"/>
          </a:xfrm>
        </p:spPr>
        <p:txBody>
          <a:bodyPr/>
          <a:lstStyle/>
          <a:p>
            <a:pPr algn="ctr"/>
            <a:r>
              <a:rPr lang="en-GB" dirty="0">
                <a:solidFill>
                  <a:srgbClr val="800000"/>
                </a:solidFill>
              </a:rPr>
              <a:t>Adjective Basics: 1</a:t>
            </a:r>
            <a:r>
              <a:rPr lang="en-GB" baseline="30000" dirty="0">
                <a:solidFill>
                  <a:srgbClr val="800000"/>
                </a:solidFill>
              </a:rPr>
              <a:t>st</a:t>
            </a:r>
            <a:r>
              <a:rPr lang="en-GB" dirty="0">
                <a:solidFill>
                  <a:srgbClr val="800000"/>
                </a:solidFill>
              </a:rPr>
              <a:t> and 2nd Declensions</a:t>
            </a:r>
          </a:p>
        </p:txBody>
      </p:sp>
      <p:sp>
        <p:nvSpPr>
          <p:cNvPr id="3" name="Content Placeholder 2">
            <a:extLst>
              <a:ext uri="{FF2B5EF4-FFF2-40B4-BE49-F238E27FC236}">
                <a16:creationId xmlns:a16="http://schemas.microsoft.com/office/drawing/2014/main" id="{4438EA7B-3A5A-BFF9-7632-2081353F240E}"/>
              </a:ext>
            </a:extLst>
          </p:cNvPr>
          <p:cNvSpPr>
            <a:spLocks noGrp="1"/>
          </p:cNvSpPr>
          <p:nvPr>
            <p:ph idx="1"/>
          </p:nvPr>
        </p:nvSpPr>
        <p:spPr>
          <a:xfrm>
            <a:off x="964186" y="4486780"/>
            <a:ext cx="10515599" cy="2232837"/>
          </a:xfrm>
        </p:spPr>
        <p:txBody>
          <a:bodyPr>
            <a:normAutofit fontScale="85000" lnSpcReduction="10000"/>
          </a:bodyPr>
          <a:lstStyle/>
          <a:p>
            <a:r>
              <a:rPr lang="en-US" dirty="0">
                <a:solidFill>
                  <a:srgbClr val="202122"/>
                </a:solidFill>
                <a:latin typeface="Arial" panose="020B0604020202020204" pitchFamily="34" charset="0"/>
              </a:rPr>
              <a:t>Adjectives agree with the nouns in </a:t>
            </a:r>
            <a:r>
              <a:rPr lang="en-US" dirty="0">
                <a:solidFill>
                  <a:srgbClr val="800000"/>
                </a:solidFill>
                <a:latin typeface="Arial" panose="020B0604020202020204" pitchFamily="34" charset="0"/>
              </a:rPr>
              <a:t>number, gender,</a:t>
            </a:r>
            <a:r>
              <a:rPr lang="en-US" dirty="0">
                <a:solidFill>
                  <a:srgbClr val="202122"/>
                </a:solidFill>
                <a:latin typeface="Arial" panose="020B0604020202020204" pitchFamily="34" charset="0"/>
              </a:rPr>
              <a:t> and </a:t>
            </a:r>
            <a:r>
              <a:rPr lang="en-US" dirty="0">
                <a:solidFill>
                  <a:srgbClr val="800000"/>
                </a:solidFill>
                <a:latin typeface="Arial" panose="020B0604020202020204" pitchFamily="34" charset="0"/>
              </a:rPr>
              <a:t>case</a:t>
            </a:r>
            <a:r>
              <a:rPr lang="en-US" dirty="0">
                <a:solidFill>
                  <a:srgbClr val="202122"/>
                </a:solidFill>
                <a:latin typeface="Arial" panose="020B0604020202020204" pitchFamily="34" charset="0"/>
              </a:rPr>
              <a:t>. The endings, however, could well be different</a:t>
            </a:r>
            <a:r>
              <a:rPr lang="en-GB" dirty="0">
                <a:solidFill>
                  <a:srgbClr val="202122"/>
                </a:solidFill>
                <a:latin typeface="Arial" panose="020B0604020202020204" pitchFamily="34" charset="0"/>
              </a:rPr>
              <a:t>.</a:t>
            </a:r>
          </a:p>
          <a:p>
            <a:r>
              <a:rPr lang="en-US" b="0" i="0" dirty="0">
                <a:solidFill>
                  <a:srgbClr val="202122"/>
                </a:solidFill>
                <a:effectLst/>
                <a:latin typeface="Arial" panose="020B0604020202020204" pitchFamily="34" charset="0"/>
              </a:rPr>
              <a:t>There are </a:t>
            </a:r>
            <a:r>
              <a:rPr lang="en-US" b="0" i="0" dirty="0">
                <a:solidFill>
                  <a:srgbClr val="800000"/>
                </a:solidFill>
                <a:effectLst/>
                <a:latin typeface="Arial" panose="020B0604020202020204" pitchFamily="34" charset="0"/>
              </a:rPr>
              <a:t>three declensions</a:t>
            </a:r>
            <a:r>
              <a:rPr lang="en-US" b="0" i="0" dirty="0">
                <a:solidFill>
                  <a:srgbClr val="202122"/>
                </a:solidFill>
                <a:effectLst/>
                <a:latin typeface="Arial" panose="020B0604020202020204" pitchFamily="34" charset="0"/>
              </a:rPr>
              <a:t>, with a majority of adjectives belonging to 1</a:t>
            </a:r>
            <a:r>
              <a:rPr lang="en-US" b="0" i="0" baseline="30000" dirty="0">
                <a:solidFill>
                  <a:srgbClr val="202122"/>
                </a:solidFill>
                <a:effectLst/>
                <a:latin typeface="Arial" panose="020B0604020202020204" pitchFamily="34" charset="0"/>
              </a:rPr>
              <a:t>st</a:t>
            </a:r>
            <a:r>
              <a:rPr lang="en-US" b="0" i="0" dirty="0">
                <a:solidFill>
                  <a:srgbClr val="202122"/>
                </a:solidFill>
                <a:effectLst/>
                <a:latin typeface="Arial" panose="020B0604020202020204" pitchFamily="34" charset="0"/>
              </a:rPr>
              <a:t>/2</a:t>
            </a:r>
            <a:r>
              <a:rPr lang="en-US" b="0" i="0" baseline="30000" dirty="0">
                <a:solidFill>
                  <a:srgbClr val="202122"/>
                </a:solidFill>
                <a:effectLst/>
                <a:latin typeface="Arial" panose="020B0604020202020204" pitchFamily="34" charset="0"/>
              </a:rPr>
              <a:t>nd</a:t>
            </a:r>
            <a:r>
              <a:rPr lang="en-US" b="0" i="0" dirty="0">
                <a:solidFill>
                  <a:srgbClr val="202122"/>
                </a:solidFill>
                <a:effectLst/>
                <a:latin typeface="Arial" panose="020B0604020202020204" pitchFamily="34" charset="0"/>
              </a:rPr>
              <a:t> declension</a:t>
            </a:r>
          </a:p>
          <a:p>
            <a:pPr algn="l"/>
            <a:r>
              <a:rPr lang="en-US" dirty="0">
                <a:solidFill>
                  <a:srgbClr val="202122"/>
                </a:solidFill>
                <a:latin typeface="Arial" panose="020B0604020202020204" pitchFamily="34" charset="0"/>
              </a:rPr>
              <a:t>1</a:t>
            </a:r>
            <a:r>
              <a:rPr lang="en-US" baseline="30000" dirty="0">
                <a:solidFill>
                  <a:srgbClr val="202122"/>
                </a:solidFill>
                <a:latin typeface="Arial" panose="020B0604020202020204" pitchFamily="34" charset="0"/>
              </a:rPr>
              <a:t>st</a:t>
            </a:r>
            <a:r>
              <a:rPr lang="en-US" dirty="0">
                <a:solidFill>
                  <a:srgbClr val="202122"/>
                </a:solidFill>
                <a:latin typeface="Arial" panose="020B0604020202020204" pitchFamily="34" charset="0"/>
              </a:rPr>
              <a:t> </a:t>
            </a:r>
            <a:r>
              <a:rPr lang="en-US" b="0" i="0" dirty="0">
                <a:solidFill>
                  <a:srgbClr val="202122"/>
                </a:solidFill>
                <a:effectLst/>
                <a:latin typeface="Arial" panose="020B0604020202020204" pitchFamily="34" charset="0"/>
              </a:rPr>
              <a:t>and </a:t>
            </a:r>
            <a:r>
              <a:rPr lang="en-US" dirty="0">
                <a:solidFill>
                  <a:srgbClr val="202122"/>
                </a:solidFill>
                <a:latin typeface="Arial" panose="020B0604020202020204" pitchFamily="34" charset="0"/>
              </a:rPr>
              <a:t>2</a:t>
            </a:r>
            <a:r>
              <a:rPr lang="en-US" b="0" i="0" baseline="30000" dirty="0">
                <a:solidFill>
                  <a:srgbClr val="202122"/>
                </a:solidFill>
                <a:effectLst/>
                <a:latin typeface="Arial" panose="020B0604020202020204" pitchFamily="34" charset="0"/>
              </a:rPr>
              <a:t>nd</a:t>
            </a:r>
            <a:r>
              <a:rPr lang="en-US" b="0" i="0" dirty="0">
                <a:solidFill>
                  <a:srgbClr val="202122"/>
                </a:solidFill>
                <a:effectLst/>
                <a:latin typeface="Arial" panose="020B0604020202020204" pitchFamily="34" charset="0"/>
              </a:rPr>
              <a:t> declension adjectives have three distinct genders. Feminine adjectives require the 1</a:t>
            </a:r>
            <a:r>
              <a:rPr lang="en-US" b="0" i="0" baseline="30000" dirty="0">
                <a:solidFill>
                  <a:srgbClr val="202122"/>
                </a:solidFill>
                <a:effectLst/>
                <a:latin typeface="Arial" panose="020B0604020202020204" pitchFamily="34" charset="0"/>
              </a:rPr>
              <a:t>st</a:t>
            </a:r>
            <a:r>
              <a:rPr lang="en-US" b="0" i="0" dirty="0">
                <a:solidFill>
                  <a:srgbClr val="202122"/>
                </a:solidFill>
                <a:effectLst/>
                <a:latin typeface="Arial" panose="020B0604020202020204" pitchFamily="34" charset="0"/>
              </a:rPr>
              <a:t> declension, masculine and neuter the </a:t>
            </a:r>
            <a:r>
              <a:rPr lang="en-US" dirty="0">
                <a:solidFill>
                  <a:srgbClr val="202122"/>
                </a:solidFill>
                <a:latin typeface="Arial" panose="020B0604020202020204" pitchFamily="34" charset="0"/>
              </a:rPr>
              <a:t>2</a:t>
            </a:r>
            <a:r>
              <a:rPr lang="en-US" b="0" i="0" baseline="30000" dirty="0">
                <a:solidFill>
                  <a:srgbClr val="202122"/>
                </a:solidFill>
                <a:effectLst/>
                <a:latin typeface="Arial" panose="020B0604020202020204" pitchFamily="34" charset="0"/>
              </a:rPr>
              <a:t>nd</a:t>
            </a:r>
            <a:r>
              <a:rPr lang="en-US" baseline="30000" dirty="0">
                <a:solidFill>
                  <a:srgbClr val="202122"/>
                </a:solidFill>
                <a:latin typeface="Arial" panose="020B0604020202020204" pitchFamily="34" charset="0"/>
              </a:rPr>
              <a:t>.</a:t>
            </a:r>
            <a:endParaRPr lang="en-US" b="0" i="0" dirty="0">
              <a:solidFill>
                <a:srgbClr val="202122"/>
              </a:solidFill>
              <a:effectLst/>
              <a:latin typeface="Arial" panose="020B0604020202020204" pitchFamily="34" charset="0"/>
            </a:endParaRPr>
          </a:p>
          <a:p>
            <a:pPr marL="0" indent="0" algn="l">
              <a:buNone/>
            </a:pPr>
            <a:endParaRPr lang="en-GB" dirty="0"/>
          </a:p>
        </p:txBody>
      </p:sp>
      <p:graphicFrame>
        <p:nvGraphicFramePr>
          <p:cNvPr id="5" name="Table 4">
            <a:extLst>
              <a:ext uri="{FF2B5EF4-FFF2-40B4-BE49-F238E27FC236}">
                <a16:creationId xmlns:a16="http://schemas.microsoft.com/office/drawing/2014/main" id="{2DEE6751-A940-7C99-96D0-E890AB48A893}"/>
              </a:ext>
            </a:extLst>
          </p:cNvPr>
          <p:cNvGraphicFramePr>
            <a:graphicFrameLocks noGrp="1"/>
          </p:cNvGraphicFramePr>
          <p:nvPr>
            <p:extLst>
              <p:ext uri="{D42A27DB-BD31-4B8C-83A1-F6EECF244321}">
                <p14:modId xmlns:p14="http://schemas.microsoft.com/office/powerpoint/2010/main" val="1768956611"/>
              </p:ext>
            </p:extLst>
          </p:nvPr>
        </p:nvGraphicFramePr>
        <p:xfrm>
          <a:off x="2457302" y="1524562"/>
          <a:ext cx="6966858" cy="2678853"/>
        </p:xfrm>
        <a:graphic>
          <a:graphicData uri="http://schemas.openxmlformats.org/drawingml/2006/table">
            <a:tbl>
              <a:tblPr firstRow="1" bandRow="1">
                <a:tableStyleId>{5940675A-B579-460E-94D1-54222C63F5DA}</a:tableStyleId>
              </a:tblPr>
              <a:tblGrid>
                <a:gridCol w="1161143">
                  <a:extLst>
                    <a:ext uri="{9D8B030D-6E8A-4147-A177-3AD203B41FA5}">
                      <a16:colId xmlns:a16="http://schemas.microsoft.com/office/drawing/2014/main" val="2612444161"/>
                    </a:ext>
                  </a:extLst>
                </a:gridCol>
                <a:gridCol w="1161143">
                  <a:extLst>
                    <a:ext uri="{9D8B030D-6E8A-4147-A177-3AD203B41FA5}">
                      <a16:colId xmlns:a16="http://schemas.microsoft.com/office/drawing/2014/main" val="4155469489"/>
                    </a:ext>
                  </a:extLst>
                </a:gridCol>
                <a:gridCol w="1161143">
                  <a:extLst>
                    <a:ext uri="{9D8B030D-6E8A-4147-A177-3AD203B41FA5}">
                      <a16:colId xmlns:a16="http://schemas.microsoft.com/office/drawing/2014/main" val="2470807295"/>
                    </a:ext>
                  </a:extLst>
                </a:gridCol>
                <a:gridCol w="1161143">
                  <a:extLst>
                    <a:ext uri="{9D8B030D-6E8A-4147-A177-3AD203B41FA5}">
                      <a16:colId xmlns:a16="http://schemas.microsoft.com/office/drawing/2014/main" val="39491262"/>
                    </a:ext>
                  </a:extLst>
                </a:gridCol>
                <a:gridCol w="1161143">
                  <a:extLst>
                    <a:ext uri="{9D8B030D-6E8A-4147-A177-3AD203B41FA5}">
                      <a16:colId xmlns:a16="http://schemas.microsoft.com/office/drawing/2014/main" val="3263983857"/>
                    </a:ext>
                  </a:extLst>
                </a:gridCol>
                <a:gridCol w="1161143">
                  <a:extLst>
                    <a:ext uri="{9D8B030D-6E8A-4147-A177-3AD203B41FA5}">
                      <a16:colId xmlns:a16="http://schemas.microsoft.com/office/drawing/2014/main" val="4286364893"/>
                    </a:ext>
                  </a:extLst>
                </a:gridCol>
              </a:tblGrid>
              <a:tr h="370840">
                <a:tc gridSpan="2">
                  <a:txBody>
                    <a:bodyPr/>
                    <a:lstStyle/>
                    <a:p>
                      <a:pPr algn="ctr"/>
                      <a:r>
                        <a:rPr lang="en-GB" dirty="0">
                          <a:solidFill>
                            <a:srgbClr val="800000"/>
                          </a:solidFill>
                        </a:rPr>
                        <a:t>Masculine</a:t>
                      </a:r>
                    </a:p>
                  </a:txBody>
                  <a:tcPr anchor="ctr"/>
                </a:tc>
                <a:tc hMerge="1">
                  <a:txBody>
                    <a:bodyPr/>
                    <a:lstStyle/>
                    <a:p>
                      <a:endParaRPr lang="en-GB" dirty="0"/>
                    </a:p>
                  </a:txBody>
                  <a:tcPr/>
                </a:tc>
                <a:tc gridSpan="2">
                  <a:txBody>
                    <a:bodyPr/>
                    <a:lstStyle/>
                    <a:p>
                      <a:pPr algn="ctr"/>
                      <a:r>
                        <a:rPr lang="en-GB" dirty="0">
                          <a:solidFill>
                            <a:srgbClr val="800000"/>
                          </a:solidFill>
                        </a:rPr>
                        <a:t>Feminine</a:t>
                      </a:r>
                    </a:p>
                  </a:txBody>
                  <a:tcPr anchor="ctr"/>
                </a:tc>
                <a:tc hMerge="1">
                  <a:txBody>
                    <a:bodyPr/>
                    <a:lstStyle/>
                    <a:p>
                      <a:endParaRPr lang="en-GB" dirty="0"/>
                    </a:p>
                  </a:txBody>
                  <a:tcPr/>
                </a:tc>
                <a:tc gridSpan="2">
                  <a:txBody>
                    <a:bodyPr/>
                    <a:lstStyle/>
                    <a:p>
                      <a:pPr algn="ctr"/>
                      <a:r>
                        <a:rPr lang="en-GB" dirty="0">
                          <a:solidFill>
                            <a:srgbClr val="800000"/>
                          </a:solidFill>
                        </a:rPr>
                        <a:t>Neuter</a:t>
                      </a:r>
                    </a:p>
                  </a:txBody>
                  <a:tcPr anchor="ctr"/>
                </a:tc>
                <a:tc hMerge="1">
                  <a:txBody>
                    <a:bodyPr/>
                    <a:lstStyle/>
                    <a:p>
                      <a:endParaRPr lang="en-GB" dirty="0"/>
                    </a:p>
                  </a:txBody>
                  <a:tcPr/>
                </a:tc>
                <a:extLst>
                  <a:ext uri="{0D108BD9-81ED-4DB2-BD59-A6C34878D82A}">
                    <a16:rowId xmlns:a16="http://schemas.microsoft.com/office/drawing/2014/main" val="138459737"/>
                  </a:ext>
                </a:extLst>
              </a:tr>
              <a:tr h="370840">
                <a:tc>
                  <a:txBody>
                    <a:bodyPr/>
                    <a:lstStyle/>
                    <a:p>
                      <a:pPr algn="ctr"/>
                      <a:r>
                        <a:rPr lang="en-GB" b="1" dirty="0"/>
                        <a:t>Singular</a:t>
                      </a:r>
                    </a:p>
                  </a:txBody>
                  <a:tcPr anchor="ctr">
                    <a:solidFill>
                      <a:srgbClr val="E1BAB9"/>
                    </a:solidFill>
                  </a:tcPr>
                </a:tc>
                <a:tc>
                  <a:txBody>
                    <a:bodyPr/>
                    <a:lstStyle/>
                    <a:p>
                      <a:pPr algn="ctr"/>
                      <a:r>
                        <a:rPr lang="en-GB" b="1" dirty="0"/>
                        <a:t>Plural</a:t>
                      </a:r>
                    </a:p>
                  </a:txBody>
                  <a:tcPr anchor="ctr">
                    <a:solidFill>
                      <a:srgbClr val="DD9797"/>
                    </a:solidFill>
                  </a:tcPr>
                </a:tc>
                <a:tc>
                  <a:txBody>
                    <a:bodyPr/>
                    <a:lstStyle/>
                    <a:p>
                      <a:pPr algn="ctr"/>
                      <a:r>
                        <a:rPr lang="en-GB" b="1" dirty="0"/>
                        <a:t>Singular</a:t>
                      </a:r>
                    </a:p>
                  </a:txBody>
                  <a:tcPr anchor="ctr">
                    <a:solidFill>
                      <a:srgbClr val="E1BAB9"/>
                    </a:solidFill>
                  </a:tcPr>
                </a:tc>
                <a:tc>
                  <a:txBody>
                    <a:bodyPr/>
                    <a:lstStyle/>
                    <a:p>
                      <a:pPr algn="ctr"/>
                      <a:r>
                        <a:rPr lang="en-GB" b="1" dirty="0"/>
                        <a:t>Plural</a:t>
                      </a:r>
                    </a:p>
                  </a:txBody>
                  <a:tcPr anchor="ctr">
                    <a:solidFill>
                      <a:srgbClr val="DD9797"/>
                    </a:solidFill>
                  </a:tcPr>
                </a:tc>
                <a:tc>
                  <a:txBody>
                    <a:bodyPr/>
                    <a:lstStyle/>
                    <a:p>
                      <a:pPr algn="ctr"/>
                      <a:r>
                        <a:rPr lang="en-GB" b="1" dirty="0"/>
                        <a:t>Singular</a:t>
                      </a:r>
                    </a:p>
                  </a:txBody>
                  <a:tcPr anchor="ctr">
                    <a:solidFill>
                      <a:srgbClr val="E1BAB9"/>
                    </a:solidFill>
                  </a:tcPr>
                </a:tc>
                <a:tc>
                  <a:txBody>
                    <a:bodyPr/>
                    <a:lstStyle/>
                    <a:p>
                      <a:pPr algn="ctr"/>
                      <a:r>
                        <a:rPr lang="en-GB" b="1" dirty="0"/>
                        <a:t>Plural</a:t>
                      </a:r>
                    </a:p>
                  </a:txBody>
                  <a:tcPr anchor="ctr">
                    <a:solidFill>
                      <a:srgbClr val="DD9797"/>
                    </a:solidFill>
                  </a:tcPr>
                </a:tc>
                <a:extLst>
                  <a:ext uri="{0D108BD9-81ED-4DB2-BD59-A6C34878D82A}">
                    <a16:rowId xmlns:a16="http://schemas.microsoft.com/office/drawing/2014/main" val="3499606620"/>
                  </a:ext>
                </a:extLst>
              </a:tr>
              <a:tr h="370840">
                <a:tc>
                  <a:txBody>
                    <a:bodyPr/>
                    <a:lstStyle/>
                    <a:p>
                      <a:pPr algn="ctr"/>
                      <a:r>
                        <a:rPr lang="en-GB" dirty="0"/>
                        <a:t>bon</a:t>
                      </a:r>
                      <a:r>
                        <a:rPr lang="en-GB" b="1" dirty="0">
                          <a:solidFill>
                            <a:srgbClr val="800000"/>
                          </a:solidFill>
                        </a:rPr>
                        <a:t>us</a:t>
                      </a:r>
                    </a:p>
                  </a:txBody>
                  <a:tcPr anchor="ctr">
                    <a:solidFill>
                      <a:srgbClr val="E1BAB9"/>
                    </a:solidFill>
                  </a:tcPr>
                </a:tc>
                <a:tc>
                  <a:txBody>
                    <a:bodyPr/>
                    <a:lstStyle/>
                    <a:p>
                      <a:pPr algn="ctr"/>
                      <a:r>
                        <a:rPr lang="en-GB" dirty="0" err="1"/>
                        <a:t>bon</a:t>
                      </a:r>
                      <a:r>
                        <a:rPr lang="en-GB" b="1" dirty="0" err="1">
                          <a:solidFill>
                            <a:srgbClr val="800000"/>
                          </a:solidFill>
                        </a:rPr>
                        <a:t>i</a:t>
                      </a:r>
                      <a:endParaRPr lang="en-GB" b="1" dirty="0">
                        <a:solidFill>
                          <a:srgbClr val="800000"/>
                        </a:solidFill>
                      </a:endParaRPr>
                    </a:p>
                  </a:txBody>
                  <a:tcPr anchor="ctr">
                    <a:solidFill>
                      <a:srgbClr val="DD9797"/>
                    </a:solidFill>
                  </a:tcPr>
                </a:tc>
                <a:tc>
                  <a:txBody>
                    <a:bodyPr/>
                    <a:lstStyle/>
                    <a:p>
                      <a:pPr algn="ctr"/>
                      <a:r>
                        <a:rPr lang="en-GB" dirty="0"/>
                        <a:t>bon</a:t>
                      </a:r>
                      <a:r>
                        <a:rPr lang="en-GB" b="1" dirty="0">
                          <a:solidFill>
                            <a:srgbClr val="800000"/>
                          </a:solidFill>
                        </a:rPr>
                        <a:t>a</a:t>
                      </a:r>
                    </a:p>
                  </a:txBody>
                  <a:tcPr anchor="ctr">
                    <a:solidFill>
                      <a:srgbClr val="E1BAB9"/>
                    </a:solidFill>
                  </a:tcPr>
                </a:tc>
                <a:tc>
                  <a:txBody>
                    <a:bodyPr/>
                    <a:lstStyle/>
                    <a:p>
                      <a:pPr algn="ctr"/>
                      <a:r>
                        <a:rPr lang="en-GB" dirty="0" err="1"/>
                        <a:t>bon</a:t>
                      </a:r>
                      <a:r>
                        <a:rPr lang="en-GB" b="1" dirty="0" err="1">
                          <a:solidFill>
                            <a:srgbClr val="800000"/>
                          </a:solidFill>
                        </a:rPr>
                        <a:t>ae</a:t>
                      </a:r>
                      <a:endParaRPr lang="en-GB" b="1" dirty="0">
                        <a:solidFill>
                          <a:srgbClr val="800000"/>
                        </a:solidFill>
                      </a:endParaRPr>
                    </a:p>
                  </a:txBody>
                  <a:tcPr anchor="ctr">
                    <a:solidFill>
                      <a:srgbClr val="DD9797"/>
                    </a:solidFill>
                  </a:tcPr>
                </a:tc>
                <a:tc>
                  <a:txBody>
                    <a:bodyPr/>
                    <a:lstStyle/>
                    <a:p>
                      <a:pPr algn="ctr"/>
                      <a:r>
                        <a:rPr lang="en-GB" dirty="0"/>
                        <a:t>bon</a:t>
                      </a:r>
                      <a:r>
                        <a:rPr lang="en-GB" b="1" dirty="0">
                          <a:solidFill>
                            <a:srgbClr val="800000"/>
                          </a:solidFill>
                        </a:rPr>
                        <a:t>um</a:t>
                      </a:r>
                    </a:p>
                  </a:txBody>
                  <a:tcPr anchor="ctr">
                    <a:solidFill>
                      <a:srgbClr val="E1BAB9"/>
                    </a:solidFill>
                  </a:tcPr>
                </a:tc>
                <a:tc>
                  <a:txBody>
                    <a:bodyPr/>
                    <a:lstStyle/>
                    <a:p>
                      <a:pPr algn="ctr"/>
                      <a:r>
                        <a:rPr lang="en-GB" dirty="0"/>
                        <a:t>bon</a:t>
                      </a:r>
                      <a:r>
                        <a:rPr lang="en-GB" b="1" dirty="0">
                          <a:solidFill>
                            <a:srgbClr val="800000"/>
                          </a:solidFill>
                        </a:rPr>
                        <a:t>a</a:t>
                      </a:r>
                    </a:p>
                  </a:txBody>
                  <a:tcPr anchor="ctr">
                    <a:solidFill>
                      <a:srgbClr val="DD9797"/>
                    </a:solidFill>
                  </a:tcPr>
                </a:tc>
                <a:extLst>
                  <a:ext uri="{0D108BD9-81ED-4DB2-BD59-A6C34878D82A}">
                    <a16:rowId xmlns:a16="http://schemas.microsoft.com/office/drawing/2014/main" val="943618133"/>
                  </a:ext>
                </a:extLst>
              </a:tr>
              <a:tr h="453813">
                <a:tc>
                  <a:txBody>
                    <a:bodyPr/>
                    <a:lstStyle/>
                    <a:p>
                      <a:pPr algn="ctr"/>
                      <a:r>
                        <a:rPr lang="en-GB" dirty="0" err="1"/>
                        <a:t>bon</a:t>
                      </a:r>
                      <a:r>
                        <a:rPr lang="en-GB" b="1" dirty="0" err="1">
                          <a:solidFill>
                            <a:srgbClr val="800000"/>
                          </a:solidFill>
                        </a:rPr>
                        <a:t>i</a:t>
                      </a:r>
                      <a:endParaRPr lang="en-GB" b="1" dirty="0">
                        <a:solidFill>
                          <a:srgbClr val="800000"/>
                        </a:solidFill>
                      </a:endParaRPr>
                    </a:p>
                  </a:txBody>
                  <a:tcPr anchor="ctr">
                    <a:solidFill>
                      <a:srgbClr val="E1BAB9"/>
                    </a:solidFill>
                  </a:tcPr>
                </a:tc>
                <a:tc>
                  <a:txBody>
                    <a:bodyPr/>
                    <a:lstStyle/>
                    <a:p>
                      <a:pPr algn="ctr"/>
                      <a:r>
                        <a:rPr lang="en-GB" dirty="0" err="1"/>
                        <a:t>bon</a:t>
                      </a:r>
                      <a:r>
                        <a:rPr lang="en-GB" b="1" dirty="0" err="1">
                          <a:solidFill>
                            <a:srgbClr val="800000"/>
                          </a:solidFill>
                        </a:rPr>
                        <a:t>orum</a:t>
                      </a:r>
                      <a:endParaRPr lang="en-GB" b="1" dirty="0">
                        <a:solidFill>
                          <a:srgbClr val="800000"/>
                        </a:solidFill>
                      </a:endParaRPr>
                    </a:p>
                  </a:txBody>
                  <a:tcPr anchor="ctr">
                    <a:solidFill>
                      <a:srgbClr val="DD9797"/>
                    </a:solidFill>
                  </a:tcPr>
                </a:tc>
                <a:tc>
                  <a:txBody>
                    <a:bodyPr/>
                    <a:lstStyle/>
                    <a:p>
                      <a:pPr algn="ctr"/>
                      <a:r>
                        <a:rPr lang="en-GB" dirty="0" err="1"/>
                        <a:t>bon</a:t>
                      </a:r>
                      <a:r>
                        <a:rPr lang="en-GB" b="1" dirty="0" err="1">
                          <a:solidFill>
                            <a:srgbClr val="800000"/>
                          </a:solidFill>
                        </a:rPr>
                        <a:t>ae</a:t>
                      </a:r>
                      <a:endParaRPr lang="en-GB" b="1" dirty="0">
                        <a:solidFill>
                          <a:srgbClr val="800000"/>
                        </a:solidFill>
                      </a:endParaRPr>
                    </a:p>
                  </a:txBody>
                  <a:tcPr anchor="ctr">
                    <a:solidFill>
                      <a:srgbClr val="E1BAB9"/>
                    </a:solidFill>
                  </a:tcPr>
                </a:tc>
                <a:tc>
                  <a:txBody>
                    <a:bodyPr/>
                    <a:lstStyle/>
                    <a:p>
                      <a:pPr algn="ctr"/>
                      <a:r>
                        <a:rPr lang="en-GB" dirty="0" err="1"/>
                        <a:t>bon</a:t>
                      </a:r>
                      <a:r>
                        <a:rPr lang="en-GB" b="1" dirty="0" err="1">
                          <a:solidFill>
                            <a:srgbClr val="800000"/>
                          </a:solidFill>
                        </a:rPr>
                        <a:t>arum</a:t>
                      </a:r>
                      <a:endParaRPr lang="en-GB" b="1" dirty="0">
                        <a:solidFill>
                          <a:srgbClr val="800000"/>
                        </a:solidFill>
                      </a:endParaRPr>
                    </a:p>
                  </a:txBody>
                  <a:tcPr anchor="ctr">
                    <a:solidFill>
                      <a:srgbClr val="DD9797"/>
                    </a:solidFill>
                  </a:tcPr>
                </a:tc>
                <a:tc>
                  <a:txBody>
                    <a:bodyPr/>
                    <a:lstStyle/>
                    <a:p>
                      <a:pPr algn="ctr"/>
                      <a:r>
                        <a:rPr lang="en-GB" dirty="0" err="1"/>
                        <a:t>bon</a:t>
                      </a:r>
                      <a:r>
                        <a:rPr lang="en-GB" b="1" dirty="0" err="1">
                          <a:solidFill>
                            <a:srgbClr val="800000"/>
                          </a:solidFill>
                        </a:rPr>
                        <a:t>i</a:t>
                      </a:r>
                      <a:endParaRPr lang="en-GB" b="1" dirty="0">
                        <a:solidFill>
                          <a:srgbClr val="800000"/>
                        </a:solidFill>
                      </a:endParaRPr>
                    </a:p>
                  </a:txBody>
                  <a:tcPr anchor="ctr">
                    <a:solidFill>
                      <a:srgbClr val="E1BAB9"/>
                    </a:solidFill>
                  </a:tcPr>
                </a:tc>
                <a:tc>
                  <a:txBody>
                    <a:bodyPr/>
                    <a:lstStyle/>
                    <a:p>
                      <a:pPr algn="ctr"/>
                      <a:r>
                        <a:rPr lang="en-GB" dirty="0" err="1"/>
                        <a:t>bon</a:t>
                      </a:r>
                      <a:r>
                        <a:rPr lang="en-GB" b="1" dirty="0" err="1">
                          <a:solidFill>
                            <a:srgbClr val="800000"/>
                          </a:solidFill>
                        </a:rPr>
                        <a:t>orum</a:t>
                      </a:r>
                      <a:endParaRPr lang="en-GB" b="1" dirty="0">
                        <a:solidFill>
                          <a:srgbClr val="800000"/>
                        </a:solidFill>
                      </a:endParaRPr>
                    </a:p>
                  </a:txBody>
                  <a:tcPr anchor="ctr">
                    <a:solidFill>
                      <a:srgbClr val="DD9797"/>
                    </a:solidFill>
                  </a:tcPr>
                </a:tc>
                <a:extLst>
                  <a:ext uri="{0D108BD9-81ED-4DB2-BD59-A6C34878D82A}">
                    <a16:rowId xmlns:a16="http://schemas.microsoft.com/office/drawing/2014/main" val="1102905708"/>
                  </a:ext>
                </a:extLst>
              </a:tr>
              <a:tr h="370840">
                <a:tc>
                  <a:txBody>
                    <a:bodyPr/>
                    <a:lstStyle/>
                    <a:p>
                      <a:pPr algn="ctr"/>
                      <a:r>
                        <a:rPr lang="en-GB" dirty="0"/>
                        <a:t>bon</a:t>
                      </a:r>
                      <a:r>
                        <a:rPr lang="en-GB" b="1" dirty="0">
                          <a:solidFill>
                            <a:srgbClr val="800000"/>
                          </a:solidFill>
                        </a:rPr>
                        <a:t>o</a:t>
                      </a:r>
                    </a:p>
                  </a:txBody>
                  <a:tcPr anchor="ctr">
                    <a:solidFill>
                      <a:srgbClr val="E1BAB9"/>
                    </a:solidFill>
                  </a:tcPr>
                </a:tc>
                <a:tc>
                  <a:txBody>
                    <a:bodyPr/>
                    <a:lstStyle/>
                    <a:p>
                      <a:pPr algn="ctr"/>
                      <a:r>
                        <a:rPr lang="en-GB" b="1" i="1" dirty="0" err="1">
                          <a:solidFill>
                            <a:srgbClr val="800000"/>
                          </a:solidFill>
                        </a:rPr>
                        <a:t>bonis</a:t>
                      </a:r>
                      <a:endParaRPr lang="en-GB" b="1" i="1" dirty="0">
                        <a:solidFill>
                          <a:srgbClr val="800000"/>
                        </a:solidFill>
                      </a:endParaRPr>
                    </a:p>
                  </a:txBody>
                  <a:tcPr anchor="ctr">
                    <a:solidFill>
                      <a:srgbClr val="DD9797"/>
                    </a:solidFill>
                  </a:tcPr>
                </a:tc>
                <a:tc>
                  <a:txBody>
                    <a:bodyPr/>
                    <a:lstStyle/>
                    <a:p>
                      <a:pPr algn="ctr"/>
                      <a:r>
                        <a:rPr lang="en-GB" dirty="0" err="1"/>
                        <a:t>bon</a:t>
                      </a:r>
                      <a:r>
                        <a:rPr lang="en-GB" b="1" dirty="0" err="1">
                          <a:solidFill>
                            <a:srgbClr val="800000"/>
                          </a:solidFill>
                        </a:rPr>
                        <a:t>ae</a:t>
                      </a:r>
                      <a:endParaRPr lang="en-GB" b="1" dirty="0">
                        <a:solidFill>
                          <a:srgbClr val="800000"/>
                        </a:solidFill>
                      </a:endParaRPr>
                    </a:p>
                  </a:txBody>
                  <a:tcPr anchor="ctr">
                    <a:solidFill>
                      <a:srgbClr val="E1BAB9"/>
                    </a:solidFill>
                  </a:tcPr>
                </a:tc>
                <a:tc>
                  <a:txBody>
                    <a:bodyPr/>
                    <a:lstStyle/>
                    <a:p>
                      <a:pPr algn="ctr"/>
                      <a:r>
                        <a:rPr lang="en-GB" b="1" i="1" dirty="0" err="1">
                          <a:solidFill>
                            <a:srgbClr val="800000"/>
                          </a:solidFill>
                        </a:rPr>
                        <a:t>bonis</a:t>
                      </a:r>
                      <a:endParaRPr lang="en-GB" b="1" i="1" dirty="0">
                        <a:solidFill>
                          <a:srgbClr val="800000"/>
                        </a:solidFill>
                      </a:endParaRPr>
                    </a:p>
                  </a:txBody>
                  <a:tcPr anchor="ctr">
                    <a:solidFill>
                      <a:srgbClr val="DD9797"/>
                    </a:solidFill>
                  </a:tcPr>
                </a:tc>
                <a:tc>
                  <a:txBody>
                    <a:bodyPr/>
                    <a:lstStyle/>
                    <a:p>
                      <a:pPr algn="ctr"/>
                      <a:r>
                        <a:rPr lang="en-GB" dirty="0"/>
                        <a:t>bon</a:t>
                      </a:r>
                      <a:r>
                        <a:rPr lang="en-GB" b="1" dirty="0">
                          <a:solidFill>
                            <a:srgbClr val="800000"/>
                          </a:solidFill>
                        </a:rPr>
                        <a:t>o</a:t>
                      </a:r>
                    </a:p>
                  </a:txBody>
                  <a:tcPr anchor="ctr">
                    <a:solidFill>
                      <a:srgbClr val="E1BAB9"/>
                    </a:solidFill>
                  </a:tcPr>
                </a:tc>
                <a:tc>
                  <a:txBody>
                    <a:bodyPr/>
                    <a:lstStyle/>
                    <a:p>
                      <a:pPr algn="ctr"/>
                      <a:r>
                        <a:rPr lang="en-GB" b="1" i="1" dirty="0" err="1">
                          <a:solidFill>
                            <a:srgbClr val="800000"/>
                          </a:solidFill>
                        </a:rPr>
                        <a:t>bonis</a:t>
                      </a:r>
                      <a:endParaRPr lang="en-GB" b="1" i="1" dirty="0">
                        <a:solidFill>
                          <a:srgbClr val="800000"/>
                        </a:solidFill>
                      </a:endParaRPr>
                    </a:p>
                  </a:txBody>
                  <a:tcPr anchor="ctr">
                    <a:solidFill>
                      <a:srgbClr val="DD9797"/>
                    </a:solidFill>
                  </a:tcPr>
                </a:tc>
                <a:extLst>
                  <a:ext uri="{0D108BD9-81ED-4DB2-BD59-A6C34878D82A}">
                    <a16:rowId xmlns:a16="http://schemas.microsoft.com/office/drawing/2014/main" val="3357543869"/>
                  </a:ext>
                </a:extLst>
              </a:tr>
              <a:tr h="370840">
                <a:tc>
                  <a:txBody>
                    <a:bodyPr/>
                    <a:lstStyle/>
                    <a:p>
                      <a:pPr algn="ctr"/>
                      <a:r>
                        <a:rPr lang="en-GB" dirty="0"/>
                        <a:t>bon</a:t>
                      </a:r>
                      <a:r>
                        <a:rPr lang="en-GB" b="1" dirty="0">
                          <a:solidFill>
                            <a:srgbClr val="800000"/>
                          </a:solidFill>
                        </a:rPr>
                        <a:t>um</a:t>
                      </a:r>
                    </a:p>
                  </a:txBody>
                  <a:tcPr anchor="ctr">
                    <a:solidFill>
                      <a:srgbClr val="E1BAB9"/>
                    </a:solidFill>
                  </a:tcPr>
                </a:tc>
                <a:tc>
                  <a:txBody>
                    <a:bodyPr/>
                    <a:lstStyle/>
                    <a:p>
                      <a:pPr algn="ctr"/>
                      <a:r>
                        <a:rPr lang="en-GB" dirty="0" err="1"/>
                        <a:t>bon</a:t>
                      </a:r>
                      <a:r>
                        <a:rPr lang="en-GB" b="1" dirty="0" err="1">
                          <a:solidFill>
                            <a:srgbClr val="800000"/>
                          </a:solidFill>
                        </a:rPr>
                        <a:t>os</a:t>
                      </a:r>
                      <a:endParaRPr lang="en-GB" b="1" dirty="0">
                        <a:solidFill>
                          <a:srgbClr val="800000"/>
                        </a:solidFill>
                      </a:endParaRPr>
                    </a:p>
                  </a:txBody>
                  <a:tcPr anchor="ctr">
                    <a:solidFill>
                      <a:srgbClr val="DD9797"/>
                    </a:solidFill>
                  </a:tcPr>
                </a:tc>
                <a:tc>
                  <a:txBody>
                    <a:bodyPr/>
                    <a:lstStyle/>
                    <a:p>
                      <a:pPr algn="ctr"/>
                      <a:r>
                        <a:rPr lang="en-GB" dirty="0" err="1"/>
                        <a:t>bon</a:t>
                      </a:r>
                      <a:r>
                        <a:rPr lang="en-GB" b="1" dirty="0" err="1">
                          <a:solidFill>
                            <a:srgbClr val="800000"/>
                          </a:solidFill>
                        </a:rPr>
                        <a:t>am</a:t>
                      </a:r>
                      <a:endParaRPr lang="en-GB" b="1" dirty="0">
                        <a:solidFill>
                          <a:srgbClr val="800000"/>
                        </a:solidFill>
                      </a:endParaRPr>
                    </a:p>
                  </a:txBody>
                  <a:tcPr anchor="ctr">
                    <a:solidFill>
                      <a:srgbClr val="E1BAB9"/>
                    </a:solidFill>
                  </a:tcPr>
                </a:tc>
                <a:tc>
                  <a:txBody>
                    <a:bodyPr/>
                    <a:lstStyle/>
                    <a:p>
                      <a:pPr algn="ctr"/>
                      <a:r>
                        <a:rPr lang="en-GB" dirty="0" err="1"/>
                        <a:t>bon</a:t>
                      </a:r>
                      <a:r>
                        <a:rPr lang="en-GB" b="1" dirty="0" err="1">
                          <a:solidFill>
                            <a:srgbClr val="800000"/>
                          </a:solidFill>
                        </a:rPr>
                        <a:t>as</a:t>
                      </a:r>
                      <a:endParaRPr lang="en-GB" b="1" dirty="0">
                        <a:solidFill>
                          <a:srgbClr val="800000"/>
                        </a:solidFill>
                      </a:endParaRPr>
                    </a:p>
                  </a:txBody>
                  <a:tcPr anchor="ctr">
                    <a:solidFill>
                      <a:srgbClr val="DD9797"/>
                    </a:solidFill>
                  </a:tcPr>
                </a:tc>
                <a:tc>
                  <a:txBody>
                    <a:bodyPr/>
                    <a:lstStyle/>
                    <a:p>
                      <a:pPr algn="ctr"/>
                      <a:r>
                        <a:rPr lang="en-GB" dirty="0"/>
                        <a:t>bon</a:t>
                      </a:r>
                      <a:r>
                        <a:rPr lang="en-GB" b="1" dirty="0">
                          <a:solidFill>
                            <a:srgbClr val="800000"/>
                          </a:solidFill>
                        </a:rPr>
                        <a:t>um</a:t>
                      </a:r>
                    </a:p>
                  </a:txBody>
                  <a:tcPr anchor="ctr">
                    <a:solidFill>
                      <a:srgbClr val="E1BAB9"/>
                    </a:solidFill>
                  </a:tcPr>
                </a:tc>
                <a:tc>
                  <a:txBody>
                    <a:bodyPr/>
                    <a:lstStyle/>
                    <a:p>
                      <a:pPr algn="ctr"/>
                      <a:r>
                        <a:rPr lang="en-GB" dirty="0"/>
                        <a:t>bon</a:t>
                      </a:r>
                      <a:r>
                        <a:rPr lang="en-GB" b="1" dirty="0">
                          <a:solidFill>
                            <a:srgbClr val="800000"/>
                          </a:solidFill>
                        </a:rPr>
                        <a:t>a</a:t>
                      </a:r>
                    </a:p>
                  </a:txBody>
                  <a:tcPr anchor="ctr">
                    <a:solidFill>
                      <a:srgbClr val="DD9797"/>
                    </a:solidFill>
                  </a:tcPr>
                </a:tc>
                <a:extLst>
                  <a:ext uri="{0D108BD9-81ED-4DB2-BD59-A6C34878D82A}">
                    <a16:rowId xmlns:a16="http://schemas.microsoft.com/office/drawing/2014/main" val="2896257914"/>
                  </a:ext>
                </a:extLst>
              </a:tr>
              <a:tr h="370840">
                <a:tc>
                  <a:txBody>
                    <a:bodyPr/>
                    <a:lstStyle/>
                    <a:p>
                      <a:pPr algn="ctr"/>
                      <a:r>
                        <a:rPr lang="en-GB" dirty="0"/>
                        <a:t>bon</a:t>
                      </a:r>
                      <a:r>
                        <a:rPr lang="en-GB" b="1" dirty="0">
                          <a:solidFill>
                            <a:srgbClr val="800000"/>
                          </a:solidFill>
                        </a:rPr>
                        <a:t>o</a:t>
                      </a:r>
                    </a:p>
                  </a:txBody>
                  <a:tcPr anchor="ctr">
                    <a:solidFill>
                      <a:srgbClr val="E1BAB9"/>
                    </a:solidFill>
                  </a:tcPr>
                </a:tc>
                <a:tc>
                  <a:txBody>
                    <a:bodyPr/>
                    <a:lstStyle/>
                    <a:p>
                      <a:pPr algn="ctr"/>
                      <a:r>
                        <a:rPr lang="en-GB" b="1" i="1" dirty="0" err="1">
                          <a:solidFill>
                            <a:srgbClr val="800000"/>
                          </a:solidFill>
                        </a:rPr>
                        <a:t>bonis</a:t>
                      </a:r>
                      <a:endParaRPr lang="en-GB" b="1" i="1" dirty="0">
                        <a:solidFill>
                          <a:srgbClr val="800000"/>
                        </a:solidFill>
                      </a:endParaRPr>
                    </a:p>
                  </a:txBody>
                  <a:tcPr anchor="ctr">
                    <a:solidFill>
                      <a:srgbClr val="DD9797"/>
                    </a:solidFill>
                  </a:tcPr>
                </a:tc>
                <a:tc>
                  <a:txBody>
                    <a:bodyPr/>
                    <a:lstStyle/>
                    <a:p>
                      <a:pPr algn="ctr"/>
                      <a:r>
                        <a:rPr lang="en-GB" dirty="0"/>
                        <a:t>bon</a:t>
                      </a:r>
                      <a:r>
                        <a:rPr lang="en-GB" b="1" dirty="0">
                          <a:solidFill>
                            <a:srgbClr val="800000"/>
                          </a:solidFill>
                        </a:rPr>
                        <a:t>a</a:t>
                      </a:r>
                    </a:p>
                  </a:txBody>
                  <a:tcPr anchor="ctr">
                    <a:solidFill>
                      <a:srgbClr val="E1BAB9"/>
                    </a:solidFill>
                  </a:tcPr>
                </a:tc>
                <a:tc>
                  <a:txBody>
                    <a:bodyPr/>
                    <a:lstStyle/>
                    <a:p>
                      <a:pPr algn="ctr"/>
                      <a:r>
                        <a:rPr lang="en-GB" b="1" i="1" dirty="0" err="1">
                          <a:solidFill>
                            <a:srgbClr val="800000"/>
                          </a:solidFill>
                        </a:rPr>
                        <a:t>bonis</a:t>
                      </a:r>
                      <a:endParaRPr lang="en-GB" b="1" i="1" dirty="0">
                        <a:solidFill>
                          <a:srgbClr val="800000"/>
                        </a:solidFill>
                      </a:endParaRPr>
                    </a:p>
                  </a:txBody>
                  <a:tcPr anchor="ctr">
                    <a:solidFill>
                      <a:srgbClr val="DD9797"/>
                    </a:solidFill>
                  </a:tcPr>
                </a:tc>
                <a:tc>
                  <a:txBody>
                    <a:bodyPr/>
                    <a:lstStyle/>
                    <a:p>
                      <a:pPr algn="ctr"/>
                      <a:r>
                        <a:rPr lang="en-GB" dirty="0"/>
                        <a:t>bon</a:t>
                      </a:r>
                      <a:r>
                        <a:rPr lang="en-GB" b="1" dirty="0">
                          <a:solidFill>
                            <a:srgbClr val="800000"/>
                          </a:solidFill>
                        </a:rPr>
                        <a:t>o</a:t>
                      </a:r>
                    </a:p>
                  </a:txBody>
                  <a:tcPr anchor="ctr">
                    <a:solidFill>
                      <a:srgbClr val="E1BAB9"/>
                    </a:solidFill>
                  </a:tcPr>
                </a:tc>
                <a:tc>
                  <a:txBody>
                    <a:bodyPr/>
                    <a:lstStyle/>
                    <a:p>
                      <a:pPr algn="ctr"/>
                      <a:r>
                        <a:rPr lang="en-GB" b="1" i="1" dirty="0" err="1">
                          <a:solidFill>
                            <a:srgbClr val="800000"/>
                          </a:solidFill>
                        </a:rPr>
                        <a:t>bonis</a:t>
                      </a:r>
                      <a:endParaRPr lang="en-GB" b="1" i="1" dirty="0">
                        <a:solidFill>
                          <a:srgbClr val="800000"/>
                        </a:solidFill>
                      </a:endParaRPr>
                    </a:p>
                  </a:txBody>
                  <a:tcPr anchor="ctr">
                    <a:solidFill>
                      <a:srgbClr val="DD9797"/>
                    </a:solidFill>
                  </a:tcPr>
                </a:tc>
                <a:extLst>
                  <a:ext uri="{0D108BD9-81ED-4DB2-BD59-A6C34878D82A}">
                    <a16:rowId xmlns:a16="http://schemas.microsoft.com/office/drawing/2014/main" val="928985374"/>
                  </a:ext>
                </a:extLst>
              </a:tr>
            </a:tbl>
          </a:graphicData>
        </a:graphic>
      </p:graphicFrame>
      <p:sp>
        <p:nvSpPr>
          <p:cNvPr id="7" name="TextBox 6">
            <a:extLst>
              <a:ext uri="{FF2B5EF4-FFF2-40B4-BE49-F238E27FC236}">
                <a16:creationId xmlns:a16="http://schemas.microsoft.com/office/drawing/2014/main" id="{D8C1E3C1-6D3F-BB17-362F-1C750A3CDA21}"/>
              </a:ext>
            </a:extLst>
          </p:cNvPr>
          <p:cNvSpPr txBox="1"/>
          <p:nvPr/>
        </p:nvSpPr>
        <p:spPr>
          <a:xfrm>
            <a:off x="2996779" y="1147170"/>
            <a:ext cx="1872933" cy="368806"/>
          </a:xfrm>
          <a:prstGeom prst="rect">
            <a:avLst/>
          </a:prstGeom>
          <a:noFill/>
        </p:spPr>
        <p:txBody>
          <a:bodyPr wrap="square">
            <a:spAutoFit/>
          </a:bodyPr>
          <a:lstStyle/>
          <a:p>
            <a:r>
              <a:rPr lang="en-US" b="0" i="0" dirty="0">
                <a:solidFill>
                  <a:srgbClr val="202122"/>
                </a:solidFill>
                <a:effectLst/>
                <a:latin typeface="Arial" panose="020B0604020202020204" pitchFamily="34" charset="0"/>
              </a:rPr>
              <a:t>1</a:t>
            </a:r>
            <a:r>
              <a:rPr lang="en-US" b="0" i="0" baseline="30000" dirty="0">
                <a:solidFill>
                  <a:srgbClr val="202122"/>
                </a:solidFill>
                <a:effectLst/>
                <a:latin typeface="Arial" panose="020B0604020202020204" pitchFamily="34" charset="0"/>
              </a:rPr>
              <a:t>st</a:t>
            </a:r>
            <a:r>
              <a:rPr lang="en-US" b="0" i="0" dirty="0">
                <a:solidFill>
                  <a:srgbClr val="202122"/>
                </a:solidFill>
                <a:effectLst/>
                <a:latin typeface="Arial" panose="020B0604020202020204" pitchFamily="34" charset="0"/>
              </a:rPr>
              <a:t> Declension</a:t>
            </a:r>
            <a:endParaRPr lang="en-GB" dirty="0"/>
          </a:p>
        </p:txBody>
      </p:sp>
      <p:sp>
        <p:nvSpPr>
          <p:cNvPr id="8" name="TextBox 7">
            <a:extLst>
              <a:ext uri="{FF2B5EF4-FFF2-40B4-BE49-F238E27FC236}">
                <a16:creationId xmlns:a16="http://schemas.microsoft.com/office/drawing/2014/main" id="{CE9DFECC-6CEE-E787-E16B-EEC65F5E957D}"/>
              </a:ext>
            </a:extLst>
          </p:cNvPr>
          <p:cNvSpPr txBox="1"/>
          <p:nvPr/>
        </p:nvSpPr>
        <p:spPr>
          <a:xfrm>
            <a:off x="6385823" y="1121155"/>
            <a:ext cx="1872933" cy="368806"/>
          </a:xfrm>
          <a:prstGeom prst="rect">
            <a:avLst/>
          </a:prstGeom>
          <a:noFill/>
        </p:spPr>
        <p:txBody>
          <a:bodyPr wrap="square">
            <a:spAutoFit/>
          </a:bodyPr>
          <a:lstStyle/>
          <a:p>
            <a:r>
              <a:rPr lang="en-US" b="0" i="0" dirty="0">
                <a:solidFill>
                  <a:srgbClr val="202122"/>
                </a:solidFill>
                <a:effectLst/>
                <a:latin typeface="Arial" panose="020B0604020202020204" pitchFamily="34" charset="0"/>
              </a:rPr>
              <a:t>2</a:t>
            </a:r>
            <a:r>
              <a:rPr lang="en-US" b="0" i="0" baseline="30000" dirty="0">
                <a:solidFill>
                  <a:srgbClr val="202122"/>
                </a:solidFill>
                <a:effectLst/>
                <a:latin typeface="Arial" panose="020B0604020202020204" pitchFamily="34" charset="0"/>
              </a:rPr>
              <a:t>nd</a:t>
            </a:r>
            <a:r>
              <a:rPr lang="en-US" b="0" i="0" dirty="0">
                <a:solidFill>
                  <a:srgbClr val="202122"/>
                </a:solidFill>
                <a:effectLst/>
                <a:latin typeface="Arial" panose="020B0604020202020204" pitchFamily="34" charset="0"/>
              </a:rPr>
              <a:t> Declension</a:t>
            </a:r>
            <a:endParaRPr lang="en-GB" dirty="0"/>
          </a:p>
        </p:txBody>
      </p:sp>
    </p:spTree>
    <p:extLst>
      <p:ext uri="{BB962C8B-B14F-4D97-AF65-F5344CB8AC3E}">
        <p14:creationId xmlns:p14="http://schemas.microsoft.com/office/powerpoint/2010/main" val="1555673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A560F-D383-8049-42E7-BA86548467D0}"/>
              </a:ext>
            </a:extLst>
          </p:cNvPr>
          <p:cNvSpPr>
            <a:spLocks noGrp="1"/>
          </p:cNvSpPr>
          <p:nvPr>
            <p:ph type="title"/>
          </p:nvPr>
        </p:nvSpPr>
        <p:spPr>
          <a:xfrm>
            <a:off x="927247" y="100394"/>
            <a:ext cx="10515600" cy="1325563"/>
          </a:xfrm>
        </p:spPr>
        <p:txBody>
          <a:bodyPr/>
          <a:lstStyle/>
          <a:p>
            <a:pPr algn="ctr"/>
            <a:r>
              <a:rPr lang="en-GB" dirty="0">
                <a:solidFill>
                  <a:srgbClr val="800000"/>
                </a:solidFill>
              </a:rPr>
              <a:t>Let’s see how it works</a:t>
            </a:r>
          </a:p>
        </p:txBody>
      </p:sp>
      <p:sp>
        <p:nvSpPr>
          <p:cNvPr id="3" name="Content Placeholder 2">
            <a:extLst>
              <a:ext uri="{FF2B5EF4-FFF2-40B4-BE49-F238E27FC236}">
                <a16:creationId xmlns:a16="http://schemas.microsoft.com/office/drawing/2014/main" id="{8E0B5A5C-F2A6-B766-57CA-2E48159C3F6A}"/>
              </a:ext>
            </a:extLst>
          </p:cNvPr>
          <p:cNvSpPr>
            <a:spLocks noGrp="1"/>
          </p:cNvSpPr>
          <p:nvPr>
            <p:ph idx="1"/>
          </p:nvPr>
        </p:nvSpPr>
        <p:spPr>
          <a:xfrm>
            <a:off x="312775" y="2059541"/>
            <a:ext cx="5783225" cy="3437491"/>
          </a:xfrm>
        </p:spPr>
        <p:txBody>
          <a:bodyPr>
            <a:normAutofit lnSpcReduction="10000"/>
          </a:bodyPr>
          <a:lstStyle/>
          <a:p>
            <a:pPr marL="0" indent="0">
              <a:buNone/>
            </a:pPr>
            <a:r>
              <a:rPr lang="en-GB" sz="2400" dirty="0" err="1"/>
              <a:t>Puella</a:t>
            </a:r>
            <a:r>
              <a:rPr lang="en-GB" sz="2400" dirty="0"/>
              <a:t> (</a:t>
            </a:r>
            <a:r>
              <a:rPr lang="en-GB" sz="2400" dirty="0" err="1"/>
              <a:t>pulcher</a:t>
            </a:r>
            <a:r>
              <a:rPr lang="en-GB" sz="2400" dirty="0"/>
              <a:t>, </a:t>
            </a:r>
            <a:r>
              <a:rPr lang="en-GB" sz="2400" dirty="0" err="1"/>
              <a:t>ra</a:t>
            </a:r>
            <a:r>
              <a:rPr lang="en-GB" sz="2400" dirty="0"/>
              <a:t>, rum) est. </a:t>
            </a:r>
            <a:r>
              <a:rPr lang="en-GB" sz="2400" i="1" dirty="0">
                <a:solidFill>
                  <a:schemeClr val="bg1">
                    <a:lumMod val="50000"/>
                  </a:schemeClr>
                </a:solidFill>
              </a:rPr>
              <a:t>The girl is beautiful.</a:t>
            </a:r>
          </a:p>
          <a:p>
            <a:pPr marL="0" indent="0">
              <a:buNone/>
            </a:pPr>
            <a:r>
              <a:rPr lang="en-GB" sz="2400" dirty="0" err="1"/>
              <a:t>Puer</a:t>
            </a:r>
            <a:r>
              <a:rPr lang="en-GB" sz="2400" dirty="0"/>
              <a:t> (beatus, a, um) est. </a:t>
            </a:r>
            <a:r>
              <a:rPr lang="en-GB" sz="2400" i="1" dirty="0">
                <a:solidFill>
                  <a:schemeClr val="bg1">
                    <a:lumMod val="50000"/>
                  </a:schemeClr>
                </a:solidFill>
              </a:rPr>
              <a:t>The boy is blessed.</a:t>
            </a:r>
          </a:p>
          <a:p>
            <a:pPr marL="0" indent="0">
              <a:buNone/>
            </a:pPr>
            <a:r>
              <a:rPr lang="en-GB" sz="2400" dirty="0"/>
              <a:t>Legenda (aureus, a, um). </a:t>
            </a:r>
            <a:r>
              <a:rPr lang="en-GB" sz="2400" i="1" dirty="0">
                <a:solidFill>
                  <a:schemeClr val="bg1">
                    <a:lumMod val="50000"/>
                  </a:schemeClr>
                </a:solidFill>
              </a:rPr>
              <a:t>The Golden Legend.</a:t>
            </a:r>
          </a:p>
          <a:p>
            <a:pPr marL="0" indent="0">
              <a:buNone/>
            </a:pPr>
            <a:r>
              <a:rPr lang="en-GB" sz="2400" dirty="0"/>
              <a:t>Locus (</a:t>
            </a:r>
            <a:r>
              <a:rPr lang="en-GB" sz="2400" dirty="0" err="1"/>
              <a:t>sanctus</a:t>
            </a:r>
            <a:r>
              <a:rPr lang="en-GB" sz="2400" dirty="0"/>
              <a:t>, a, um). </a:t>
            </a:r>
            <a:r>
              <a:rPr lang="en-GB" sz="2400" i="1" dirty="0">
                <a:solidFill>
                  <a:schemeClr val="bg1">
                    <a:lumMod val="50000"/>
                  </a:schemeClr>
                </a:solidFill>
              </a:rPr>
              <a:t>A sacred place</a:t>
            </a:r>
            <a:r>
              <a:rPr lang="en-GB" sz="2400" dirty="0"/>
              <a:t>.</a:t>
            </a:r>
          </a:p>
          <a:p>
            <a:pPr marL="0" indent="0">
              <a:buNone/>
            </a:pPr>
            <a:r>
              <a:rPr lang="en-GB" sz="2400" dirty="0" err="1"/>
              <a:t>Poeta</a:t>
            </a:r>
            <a:r>
              <a:rPr lang="en-GB" sz="2400" dirty="0"/>
              <a:t> (bonus, a, um) et (</a:t>
            </a:r>
            <a:r>
              <a:rPr lang="en-GB" sz="2400" dirty="0" err="1"/>
              <a:t>clarus</a:t>
            </a:r>
            <a:r>
              <a:rPr lang="en-GB" sz="2400" dirty="0"/>
              <a:t>, a, um) est. </a:t>
            </a:r>
            <a:r>
              <a:rPr lang="en-GB" sz="2400" i="1" dirty="0">
                <a:solidFill>
                  <a:schemeClr val="bg1">
                    <a:lumMod val="50000"/>
                  </a:schemeClr>
                </a:solidFill>
              </a:rPr>
              <a:t>The poet is good and distinguished.</a:t>
            </a:r>
          </a:p>
          <a:p>
            <a:pPr marL="0" indent="0">
              <a:buNone/>
            </a:pPr>
            <a:r>
              <a:rPr lang="en-GB" sz="2400" dirty="0"/>
              <a:t>Insulae (magnus, a, um) et (</a:t>
            </a:r>
            <a:r>
              <a:rPr lang="en-GB" sz="2400" dirty="0" err="1"/>
              <a:t>plenus</a:t>
            </a:r>
            <a:r>
              <a:rPr lang="en-GB" sz="2400" dirty="0"/>
              <a:t>, a, um) sunt. </a:t>
            </a:r>
            <a:r>
              <a:rPr lang="en-GB" sz="2400" i="1" dirty="0">
                <a:solidFill>
                  <a:schemeClr val="bg1">
                    <a:lumMod val="50000"/>
                  </a:schemeClr>
                </a:solidFill>
              </a:rPr>
              <a:t>Islands are big and plentiful</a:t>
            </a:r>
            <a:r>
              <a:rPr lang="en-GB" sz="2400" dirty="0"/>
              <a:t>.</a:t>
            </a:r>
          </a:p>
          <a:p>
            <a:pPr marL="0" indent="0">
              <a:buNone/>
            </a:pPr>
            <a:endParaRPr lang="en-GB" sz="2400" dirty="0"/>
          </a:p>
        </p:txBody>
      </p:sp>
      <p:sp>
        <p:nvSpPr>
          <p:cNvPr id="5" name="TextBox 4">
            <a:extLst>
              <a:ext uri="{FF2B5EF4-FFF2-40B4-BE49-F238E27FC236}">
                <a16:creationId xmlns:a16="http://schemas.microsoft.com/office/drawing/2014/main" id="{FE686159-5136-E3FA-35F6-AC75D17A6035}"/>
              </a:ext>
            </a:extLst>
          </p:cNvPr>
          <p:cNvSpPr txBox="1"/>
          <p:nvPr/>
        </p:nvSpPr>
        <p:spPr>
          <a:xfrm>
            <a:off x="5968410" y="1425957"/>
            <a:ext cx="6097772" cy="1569660"/>
          </a:xfrm>
          <a:prstGeom prst="rect">
            <a:avLst/>
          </a:prstGeom>
          <a:noFill/>
        </p:spPr>
        <p:txBody>
          <a:bodyPr wrap="square">
            <a:spAutoFit/>
          </a:bodyPr>
          <a:lstStyle/>
          <a:p>
            <a:pPr algn="ctr"/>
            <a:r>
              <a:rPr lang="it-IT" sz="2400" b="0" i="0" u="none" strike="noStrike" baseline="0" dirty="0">
                <a:solidFill>
                  <a:srgbClr val="800000"/>
                </a:solidFill>
                <a:cs typeface="Times New Roman" panose="02020603050405020304" pitchFamily="18" charset="0"/>
              </a:rPr>
              <a:t>Fertur in conviviis vinus, vina, vinum.</a:t>
            </a:r>
          </a:p>
          <a:p>
            <a:pPr algn="ctr"/>
            <a:r>
              <a:rPr lang="en-GB" sz="2400" b="0" i="0" u="none" strike="noStrike" baseline="0" dirty="0">
                <a:solidFill>
                  <a:srgbClr val="800000"/>
                </a:solidFill>
                <a:cs typeface="Times New Roman" panose="02020603050405020304" pitchFamily="18" charset="0"/>
              </a:rPr>
              <a:t>Masculinum </a:t>
            </a:r>
            <a:r>
              <a:rPr lang="en-GB" sz="2400" b="0" i="0" u="none" strike="noStrike" baseline="0" dirty="0" err="1">
                <a:solidFill>
                  <a:srgbClr val="800000"/>
                </a:solidFill>
                <a:cs typeface="Times New Roman" panose="02020603050405020304" pitchFamily="18" charset="0"/>
              </a:rPr>
              <a:t>displicet</a:t>
            </a:r>
            <a:r>
              <a:rPr lang="en-GB" sz="2400" b="0" i="0" u="none" strike="noStrike" baseline="0" dirty="0">
                <a:solidFill>
                  <a:srgbClr val="800000"/>
                </a:solidFill>
                <a:cs typeface="Times New Roman" panose="02020603050405020304" pitchFamily="18" charset="0"/>
              </a:rPr>
              <a:t>, </a:t>
            </a:r>
            <a:r>
              <a:rPr lang="en-GB" sz="2400" b="0" i="0" u="none" strike="noStrike" baseline="0" dirty="0" err="1">
                <a:solidFill>
                  <a:srgbClr val="800000"/>
                </a:solidFill>
                <a:cs typeface="Times New Roman" panose="02020603050405020304" pitchFamily="18" charset="0"/>
              </a:rPr>
              <a:t>placet</a:t>
            </a:r>
            <a:r>
              <a:rPr lang="en-GB" sz="2400" b="0" i="0" u="none" strike="noStrike" baseline="0" dirty="0">
                <a:solidFill>
                  <a:srgbClr val="800000"/>
                </a:solidFill>
                <a:cs typeface="Times New Roman" panose="02020603050405020304" pitchFamily="18" charset="0"/>
              </a:rPr>
              <a:t> </a:t>
            </a:r>
            <a:r>
              <a:rPr lang="en-GB" sz="2400" b="0" i="0" u="none" strike="noStrike" baseline="0" dirty="0" err="1">
                <a:solidFill>
                  <a:srgbClr val="800000"/>
                </a:solidFill>
                <a:cs typeface="Times New Roman" panose="02020603050405020304" pitchFamily="18" charset="0"/>
              </a:rPr>
              <a:t>faemininum</a:t>
            </a:r>
            <a:r>
              <a:rPr lang="en-GB" sz="2400" b="0" i="0" u="none" strike="noStrike" baseline="0" dirty="0">
                <a:solidFill>
                  <a:srgbClr val="800000"/>
                </a:solidFill>
                <a:cs typeface="Times New Roman" panose="02020603050405020304" pitchFamily="18" charset="0"/>
              </a:rPr>
              <a:t>,</a:t>
            </a:r>
          </a:p>
          <a:p>
            <a:pPr algn="ctr"/>
            <a:r>
              <a:rPr lang="en-GB" sz="2400" b="0" i="0" u="none" strike="noStrike" baseline="0" dirty="0">
                <a:solidFill>
                  <a:srgbClr val="800000"/>
                </a:solidFill>
                <a:cs typeface="Times New Roman" panose="02020603050405020304" pitchFamily="18" charset="0"/>
              </a:rPr>
              <a:t>Sed in </a:t>
            </a:r>
            <a:r>
              <a:rPr lang="en-GB" sz="2400" b="0" i="0" u="none" strike="noStrike" baseline="0" dirty="0" err="1">
                <a:solidFill>
                  <a:srgbClr val="800000"/>
                </a:solidFill>
                <a:cs typeface="Times New Roman" panose="02020603050405020304" pitchFamily="18" charset="0"/>
              </a:rPr>
              <a:t>neutro</a:t>
            </a:r>
            <a:r>
              <a:rPr lang="en-GB" sz="2400" b="0" i="0" u="none" strike="noStrike" baseline="0" dirty="0">
                <a:solidFill>
                  <a:srgbClr val="800000"/>
                </a:solidFill>
                <a:cs typeface="Times New Roman" panose="02020603050405020304" pitchFamily="18" charset="0"/>
              </a:rPr>
              <a:t> </a:t>
            </a:r>
            <a:r>
              <a:rPr lang="en-GB" sz="2400" b="0" i="0" u="none" strike="noStrike" baseline="0" dirty="0" err="1">
                <a:solidFill>
                  <a:srgbClr val="800000"/>
                </a:solidFill>
                <a:cs typeface="Times New Roman" panose="02020603050405020304" pitchFamily="18" charset="0"/>
              </a:rPr>
              <a:t>genere</a:t>
            </a:r>
            <a:r>
              <a:rPr lang="en-GB" sz="2400" b="0" i="0" u="none" strike="noStrike" baseline="0" dirty="0">
                <a:solidFill>
                  <a:srgbClr val="800000"/>
                </a:solidFill>
                <a:cs typeface="Times New Roman" panose="02020603050405020304" pitchFamily="18" charset="0"/>
              </a:rPr>
              <a:t> vinum </a:t>
            </a:r>
            <a:r>
              <a:rPr lang="en-GB" sz="2400" b="0" i="0" u="none" strike="noStrike" baseline="0" dirty="0" err="1">
                <a:solidFill>
                  <a:srgbClr val="800000"/>
                </a:solidFill>
                <a:cs typeface="Times New Roman" panose="02020603050405020304" pitchFamily="18" charset="0"/>
              </a:rPr>
              <a:t>est</a:t>
            </a:r>
            <a:r>
              <a:rPr lang="en-GB" sz="2400" b="0" i="0" u="none" strike="noStrike" baseline="0" dirty="0">
                <a:solidFill>
                  <a:srgbClr val="800000"/>
                </a:solidFill>
                <a:cs typeface="Times New Roman" panose="02020603050405020304" pitchFamily="18" charset="0"/>
              </a:rPr>
              <a:t> </a:t>
            </a:r>
            <a:r>
              <a:rPr lang="en-GB" sz="2400" b="0" i="0" u="none" strike="noStrike" baseline="0" dirty="0" err="1">
                <a:solidFill>
                  <a:srgbClr val="800000"/>
                </a:solidFill>
                <a:cs typeface="Times New Roman" panose="02020603050405020304" pitchFamily="18" charset="0"/>
              </a:rPr>
              <a:t>amoenum</a:t>
            </a:r>
            <a:r>
              <a:rPr lang="en-GB" sz="2400" b="0" i="0" u="none" strike="noStrike" baseline="0" dirty="0">
                <a:solidFill>
                  <a:srgbClr val="800000"/>
                </a:solidFill>
                <a:cs typeface="Times New Roman" panose="02020603050405020304" pitchFamily="18" charset="0"/>
              </a:rPr>
              <a:t>:</a:t>
            </a:r>
          </a:p>
          <a:p>
            <a:pPr algn="ctr"/>
            <a:r>
              <a:rPr lang="pt-BR" sz="2400" b="0" i="0" u="none" strike="noStrike" baseline="0" dirty="0">
                <a:solidFill>
                  <a:srgbClr val="800000"/>
                </a:solidFill>
                <a:cs typeface="Times New Roman" panose="02020603050405020304" pitchFamily="18" charset="0"/>
              </a:rPr>
              <a:t>Loqui facit clericos optimum latinum.</a:t>
            </a:r>
            <a:endParaRPr lang="en-GB" sz="2400" dirty="0">
              <a:solidFill>
                <a:srgbClr val="800000"/>
              </a:solidFill>
              <a:cs typeface="Times New Roman" panose="02020603050405020304" pitchFamily="18" charset="0"/>
            </a:endParaRPr>
          </a:p>
        </p:txBody>
      </p:sp>
      <p:sp>
        <p:nvSpPr>
          <p:cNvPr id="7" name="TextBox 6">
            <a:extLst>
              <a:ext uri="{FF2B5EF4-FFF2-40B4-BE49-F238E27FC236}">
                <a16:creationId xmlns:a16="http://schemas.microsoft.com/office/drawing/2014/main" id="{6D93D3D7-1566-7CDD-8E2D-8C38775926A6}"/>
              </a:ext>
            </a:extLst>
          </p:cNvPr>
          <p:cNvSpPr txBox="1"/>
          <p:nvPr/>
        </p:nvSpPr>
        <p:spPr>
          <a:xfrm>
            <a:off x="6705821" y="3343243"/>
            <a:ext cx="4818763" cy="2862322"/>
          </a:xfrm>
          <a:prstGeom prst="rect">
            <a:avLst/>
          </a:prstGeom>
          <a:noFill/>
        </p:spPr>
        <p:txBody>
          <a:bodyPr wrap="square">
            <a:spAutoFit/>
          </a:bodyPr>
          <a:lstStyle/>
          <a:p>
            <a:pPr algn="ctr"/>
            <a:r>
              <a:rPr lang="en-GB" sz="2000" b="1" dirty="0"/>
              <a:t>Glossary</a:t>
            </a:r>
          </a:p>
          <a:p>
            <a:r>
              <a:rPr lang="en-GB" sz="2000" dirty="0" err="1"/>
              <a:t>Fertur</a:t>
            </a:r>
            <a:r>
              <a:rPr lang="en-GB" sz="2000" dirty="0"/>
              <a:t> (3p. pres. passive) – is brought</a:t>
            </a:r>
          </a:p>
          <a:p>
            <a:r>
              <a:rPr lang="en-GB" sz="2000" dirty="0"/>
              <a:t>Convivium (-</a:t>
            </a:r>
            <a:r>
              <a:rPr lang="en-GB" sz="2000" dirty="0" err="1"/>
              <a:t>i</a:t>
            </a:r>
            <a:r>
              <a:rPr lang="en-GB" sz="2000" dirty="0"/>
              <a:t>, m, 2) – feast, party</a:t>
            </a:r>
          </a:p>
          <a:p>
            <a:r>
              <a:rPr lang="en-GB" sz="2000" dirty="0"/>
              <a:t>Vinum (-</a:t>
            </a:r>
            <a:r>
              <a:rPr lang="en-GB" sz="2000" dirty="0" err="1"/>
              <a:t>i</a:t>
            </a:r>
            <a:r>
              <a:rPr lang="en-GB" sz="2000" dirty="0"/>
              <a:t>, n, 2) – wine </a:t>
            </a:r>
          </a:p>
          <a:p>
            <a:r>
              <a:rPr lang="en-GB" sz="2000" dirty="0" err="1"/>
              <a:t>Displicet</a:t>
            </a:r>
            <a:r>
              <a:rPr lang="en-GB" sz="2000" dirty="0"/>
              <a:t> (pres.) – displeases</a:t>
            </a:r>
          </a:p>
          <a:p>
            <a:r>
              <a:rPr lang="en-GB" sz="2000" dirty="0" err="1"/>
              <a:t>Placet</a:t>
            </a:r>
            <a:r>
              <a:rPr lang="en-GB" sz="2000" dirty="0"/>
              <a:t> (</a:t>
            </a:r>
            <a:r>
              <a:rPr lang="en-GB" sz="2000" dirty="0" err="1"/>
              <a:t>pres</a:t>
            </a:r>
            <a:r>
              <a:rPr lang="en-GB" sz="2000" dirty="0"/>
              <a:t>) – pleases</a:t>
            </a:r>
          </a:p>
          <a:p>
            <a:r>
              <a:rPr lang="en-GB" sz="2000" dirty="0" err="1"/>
              <a:t>Amoenus</a:t>
            </a:r>
            <a:r>
              <a:rPr lang="en-GB" sz="2000" dirty="0"/>
              <a:t> (-a, um, 1/2) – pleasant</a:t>
            </a:r>
          </a:p>
          <a:p>
            <a:r>
              <a:rPr lang="en-GB" sz="2000" dirty="0" err="1"/>
              <a:t>Loqui</a:t>
            </a:r>
            <a:r>
              <a:rPr lang="en-GB" sz="2000" dirty="0"/>
              <a:t> (pres.inf., </a:t>
            </a:r>
            <a:r>
              <a:rPr lang="en-GB" sz="2000" dirty="0" err="1"/>
              <a:t>loquor</a:t>
            </a:r>
            <a:r>
              <a:rPr lang="en-GB" sz="2000" dirty="0"/>
              <a:t>) – to speak  </a:t>
            </a:r>
          </a:p>
          <a:p>
            <a:r>
              <a:rPr lang="en-GB" sz="2000" dirty="0"/>
              <a:t>Optimum – the best</a:t>
            </a:r>
          </a:p>
        </p:txBody>
      </p:sp>
    </p:spTree>
    <p:extLst>
      <p:ext uri="{BB962C8B-B14F-4D97-AF65-F5344CB8AC3E}">
        <p14:creationId xmlns:p14="http://schemas.microsoft.com/office/powerpoint/2010/main" val="3022433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E23B6-3793-142E-1AEA-63B9BE69D6D5}"/>
              </a:ext>
            </a:extLst>
          </p:cNvPr>
          <p:cNvSpPr>
            <a:spLocks noGrp="1"/>
          </p:cNvSpPr>
          <p:nvPr>
            <p:ph type="title"/>
          </p:nvPr>
        </p:nvSpPr>
        <p:spPr/>
        <p:txBody>
          <a:bodyPr/>
          <a:lstStyle/>
          <a:p>
            <a:pPr algn="ctr"/>
            <a:r>
              <a:rPr lang="en-GB" dirty="0">
                <a:solidFill>
                  <a:srgbClr val="800000"/>
                </a:solidFill>
              </a:rPr>
              <a:t>Adjective Basics: 3</a:t>
            </a:r>
            <a:r>
              <a:rPr lang="en-GB" baseline="30000" dirty="0">
                <a:solidFill>
                  <a:srgbClr val="800000"/>
                </a:solidFill>
              </a:rPr>
              <a:t>rd</a:t>
            </a:r>
            <a:r>
              <a:rPr lang="en-GB" dirty="0">
                <a:solidFill>
                  <a:srgbClr val="800000"/>
                </a:solidFill>
              </a:rPr>
              <a:t> Declension</a:t>
            </a:r>
            <a:endParaRPr lang="en-GB" dirty="0"/>
          </a:p>
        </p:txBody>
      </p:sp>
      <p:sp>
        <p:nvSpPr>
          <p:cNvPr id="3" name="Content Placeholder 2">
            <a:extLst>
              <a:ext uri="{FF2B5EF4-FFF2-40B4-BE49-F238E27FC236}">
                <a16:creationId xmlns:a16="http://schemas.microsoft.com/office/drawing/2014/main" id="{385F7AEE-EE94-D508-4901-0F6ACB984300}"/>
              </a:ext>
            </a:extLst>
          </p:cNvPr>
          <p:cNvSpPr>
            <a:spLocks noGrp="1"/>
          </p:cNvSpPr>
          <p:nvPr>
            <p:ph idx="1"/>
          </p:nvPr>
        </p:nvSpPr>
        <p:spPr/>
        <p:txBody>
          <a:bodyPr/>
          <a:lstStyle/>
          <a:p>
            <a:r>
              <a:rPr lang="en-US" b="0" i="0" dirty="0">
                <a:solidFill>
                  <a:srgbClr val="202122"/>
                </a:solidFill>
                <a:effectLst/>
                <a:latin typeface="Arial" panose="020B0604020202020204" pitchFamily="34" charset="0"/>
              </a:rPr>
              <a:t>Most third declension adjectives do not have separate masculine and feminine forms. </a:t>
            </a:r>
          </a:p>
          <a:p>
            <a:r>
              <a:rPr lang="en-US" dirty="0">
                <a:solidFill>
                  <a:srgbClr val="202122"/>
                </a:solidFill>
                <a:latin typeface="Arial" panose="020B0604020202020204" pitchFamily="34" charset="0"/>
              </a:rPr>
              <a:t>Those that do, only differ in their Nominative form.</a:t>
            </a:r>
            <a:endParaRPr lang="en-US" b="0" i="0" dirty="0">
              <a:solidFill>
                <a:srgbClr val="202122"/>
              </a:solidFill>
              <a:effectLst/>
              <a:latin typeface="Arial" panose="020B0604020202020204" pitchFamily="34" charset="0"/>
            </a:endParaRPr>
          </a:p>
          <a:p>
            <a:endParaRPr lang="en-GB" dirty="0"/>
          </a:p>
        </p:txBody>
      </p:sp>
      <p:graphicFrame>
        <p:nvGraphicFramePr>
          <p:cNvPr id="4" name="Table 3">
            <a:extLst>
              <a:ext uri="{FF2B5EF4-FFF2-40B4-BE49-F238E27FC236}">
                <a16:creationId xmlns:a16="http://schemas.microsoft.com/office/drawing/2014/main" id="{FF09AC03-3B80-C329-9F4C-408EB946E9AA}"/>
              </a:ext>
            </a:extLst>
          </p:cNvPr>
          <p:cNvGraphicFramePr>
            <a:graphicFrameLocks noGrp="1"/>
          </p:cNvGraphicFramePr>
          <p:nvPr>
            <p:extLst>
              <p:ext uri="{D42A27DB-BD31-4B8C-83A1-F6EECF244321}">
                <p14:modId xmlns:p14="http://schemas.microsoft.com/office/powerpoint/2010/main" val="2450031951"/>
              </p:ext>
            </p:extLst>
          </p:nvPr>
        </p:nvGraphicFramePr>
        <p:xfrm>
          <a:off x="277628" y="3814021"/>
          <a:ext cx="6012000" cy="2678853"/>
        </p:xfrm>
        <a:graphic>
          <a:graphicData uri="http://schemas.openxmlformats.org/drawingml/2006/table">
            <a:tbl>
              <a:tblPr firstRow="1" bandRow="1">
                <a:tableStyleId>{5940675A-B579-460E-94D1-54222C63F5DA}</a:tableStyleId>
              </a:tblPr>
              <a:tblGrid>
                <a:gridCol w="1002000">
                  <a:extLst>
                    <a:ext uri="{9D8B030D-6E8A-4147-A177-3AD203B41FA5}">
                      <a16:colId xmlns:a16="http://schemas.microsoft.com/office/drawing/2014/main" val="2612444161"/>
                    </a:ext>
                  </a:extLst>
                </a:gridCol>
                <a:gridCol w="1002000">
                  <a:extLst>
                    <a:ext uri="{9D8B030D-6E8A-4147-A177-3AD203B41FA5}">
                      <a16:colId xmlns:a16="http://schemas.microsoft.com/office/drawing/2014/main" val="69698985"/>
                    </a:ext>
                  </a:extLst>
                </a:gridCol>
                <a:gridCol w="1002000">
                  <a:extLst>
                    <a:ext uri="{9D8B030D-6E8A-4147-A177-3AD203B41FA5}">
                      <a16:colId xmlns:a16="http://schemas.microsoft.com/office/drawing/2014/main" val="4155469489"/>
                    </a:ext>
                  </a:extLst>
                </a:gridCol>
                <a:gridCol w="1002000">
                  <a:extLst>
                    <a:ext uri="{9D8B030D-6E8A-4147-A177-3AD203B41FA5}">
                      <a16:colId xmlns:a16="http://schemas.microsoft.com/office/drawing/2014/main" val="2470807295"/>
                    </a:ext>
                  </a:extLst>
                </a:gridCol>
                <a:gridCol w="1002000">
                  <a:extLst>
                    <a:ext uri="{9D8B030D-6E8A-4147-A177-3AD203B41FA5}">
                      <a16:colId xmlns:a16="http://schemas.microsoft.com/office/drawing/2014/main" val="1680898365"/>
                    </a:ext>
                  </a:extLst>
                </a:gridCol>
                <a:gridCol w="1002000">
                  <a:extLst>
                    <a:ext uri="{9D8B030D-6E8A-4147-A177-3AD203B41FA5}">
                      <a16:colId xmlns:a16="http://schemas.microsoft.com/office/drawing/2014/main" val="39491262"/>
                    </a:ext>
                  </a:extLst>
                </a:gridCol>
              </a:tblGrid>
              <a:tr h="370840">
                <a:tc gridSpan="3">
                  <a:txBody>
                    <a:bodyPr/>
                    <a:lstStyle/>
                    <a:p>
                      <a:pPr algn="ctr"/>
                      <a:r>
                        <a:rPr lang="en-GB" b="1" dirty="0">
                          <a:solidFill>
                            <a:srgbClr val="800000"/>
                          </a:solidFill>
                        </a:rPr>
                        <a:t>Singular</a:t>
                      </a:r>
                    </a:p>
                  </a:txBody>
                  <a:tcPr anchor="ctr"/>
                </a:tc>
                <a:tc hMerge="1">
                  <a:txBody>
                    <a:bodyPr/>
                    <a:lstStyle/>
                    <a:p>
                      <a:endParaRPr lang="en-GB"/>
                    </a:p>
                  </a:txBody>
                  <a:tcPr/>
                </a:tc>
                <a:tc hMerge="1">
                  <a:txBody>
                    <a:bodyPr/>
                    <a:lstStyle/>
                    <a:p>
                      <a:endParaRPr lang="en-GB" dirty="0"/>
                    </a:p>
                  </a:txBody>
                  <a:tcPr/>
                </a:tc>
                <a:tc gridSpan="3">
                  <a:txBody>
                    <a:bodyPr/>
                    <a:lstStyle/>
                    <a:p>
                      <a:pPr algn="ctr"/>
                      <a:r>
                        <a:rPr lang="en-GB" b="1" dirty="0">
                          <a:solidFill>
                            <a:srgbClr val="800000"/>
                          </a:solidFill>
                        </a:rPr>
                        <a:t>Plural</a:t>
                      </a:r>
                    </a:p>
                  </a:txBody>
                  <a:tcPr anchor="ctr"/>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138459737"/>
                  </a:ext>
                </a:extLst>
              </a:tr>
              <a:tr h="370840">
                <a:tc>
                  <a:txBody>
                    <a:bodyPr/>
                    <a:lstStyle/>
                    <a:p>
                      <a:pPr algn="ctr"/>
                      <a:r>
                        <a:rPr lang="en-GB" b="1" dirty="0" err="1"/>
                        <a:t>Masc</a:t>
                      </a:r>
                      <a:endParaRPr lang="en-GB" b="1" dirty="0"/>
                    </a:p>
                  </a:txBody>
                  <a:tcPr anchor="ctr">
                    <a:solidFill>
                      <a:srgbClr val="E1BAB9"/>
                    </a:solidFill>
                  </a:tcPr>
                </a:tc>
                <a:tc>
                  <a:txBody>
                    <a:bodyPr/>
                    <a:lstStyle/>
                    <a:p>
                      <a:pPr algn="ctr"/>
                      <a:r>
                        <a:rPr lang="en-GB" b="1" dirty="0"/>
                        <a:t>Fem</a:t>
                      </a:r>
                    </a:p>
                  </a:txBody>
                  <a:tcPr anchor="ctr">
                    <a:solidFill>
                      <a:schemeClr val="bg1">
                        <a:lumMod val="95000"/>
                      </a:schemeClr>
                    </a:solidFill>
                  </a:tcPr>
                </a:tc>
                <a:tc>
                  <a:txBody>
                    <a:bodyPr/>
                    <a:lstStyle/>
                    <a:p>
                      <a:pPr algn="ctr"/>
                      <a:r>
                        <a:rPr lang="en-GB" b="1" dirty="0" err="1"/>
                        <a:t>Neut</a:t>
                      </a:r>
                      <a:endParaRPr lang="en-GB" b="1" dirty="0"/>
                    </a:p>
                  </a:txBody>
                  <a:tcPr anchor="ctr">
                    <a:solidFill>
                      <a:srgbClr val="DD9797"/>
                    </a:solidFill>
                  </a:tcPr>
                </a:tc>
                <a:tc>
                  <a:txBody>
                    <a:bodyPr/>
                    <a:lstStyle/>
                    <a:p>
                      <a:pPr algn="ctr"/>
                      <a:r>
                        <a:rPr lang="en-GB" b="1" dirty="0" err="1"/>
                        <a:t>Masc</a:t>
                      </a:r>
                      <a:endParaRPr lang="en-GB" b="1" dirty="0"/>
                    </a:p>
                  </a:txBody>
                  <a:tcPr anchor="ctr">
                    <a:solidFill>
                      <a:srgbClr val="E1BAB9"/>
                    </a:solidFill>
                  </a:tcPr>
                </a:tc>
                <a:tc>
                  <a:txBody>
                    <a:bodyPr/>
                    <a:lstStyle/>
                    <a:p>
                      <a:pPr algn="ctr"/>
                      <a:r>
                        <a:rPr lang="en-GB" b="1" dirty="0"/>
                        <a:t>Fem</a:t>
                      </a:r>
                    </a:p>
                  </a:txBody>
                  <a:tcPr anchor="ctr">
                    <a:solidFill>
                      <a:schemeClr val="bg1">
                        <a:lumMod val="95000"/>
                      </a:schemeClr>
                    </a:solidFill>
                  </a:tcPr>
                </a:tc>
                <a:tc>
                  <a:txBody>
                    <a:bodyPr/>
                    <a:lstStyle/>
                    <a:p>
                      <a:pPr algn="ctr"/>
                      <a:r>
                        <a:rPr lang="en-GB" b="1" dirty="0" err="1"/>
                        <a:t>Neut</a:t>
                      </a:r>
                      <a:endParaRPr lang="en-GB" b="1" dirty="0"/>
                    </a:p>
                  </a:txBody>
                  <a:tcPr anchor="ctr">
                    <a:solidFill>
                      <a:srgbClr val="DD9797"/>
                    </a:solidFill>
                  </a:tcPr>
                </a:tc>
                <a:extLst>
                  <a:ext uri="{0D108BD9-81ED-4DB2-BD59-A6C34878D82A}">
                    <a16:rowId xmlns:a16="http://schemas.microsoft.com/office/drawing/2014/main" val="3499606620"/>
                  </a:ext>
                </a:extLst>
              </a:tr>
              <a:tr h="370840">
                <a:tc>
                  <a:txBody>
                    <a:bodyPr/>
                    <a:lstStyle/>
                    <a:p>
                      <a:pPr algn="ctr"/>
                      <a:r>
                        <a:rPr lang="en-GB" b="0" dirty="0" err="1">
                          <a:solidFill>
                            <a:schemeClr val="tx1"/>
                          </a:solidFill>
                        </a:rPr>
                        <a:t>celeb</a:t>
                      </a:r>
                      <a:r>
                        <a:rPr lang="en-GB" b="1" dirty="0" err="1">
                          <a:solidFill>
                            <a:schemeClr val="tx1"/>
                          </a:solidFill>
                        </a:rPr>
                        <a:t>er</a:t>
                      </a:r>
                      <a:endParaRPr lang="en-GB" b="1" dirty="0">
                        <a:solidFill>
                          <a:schemeClr val="tx1"/>
                        </a:solidFill>
                      </a:endParaRPr>
                    </a:p>
                  </a:txBody>
                  <a:tcPr anchor="ctr">
                    <a:solidFill>
                      <a:srgbClr val="E1BAB9"/>
                    </a:solidFill>
                  </a:tcPr>
                </a:tc>
                <a:tc>
                  <a:txBody>
                    <a:bodyPr/>
                    <a:lstStyle/>
                    <a:p>
                      <a:pPr algn="ctr"/>
                      <a:r>
                        <a:rPr lang="en-GB" b="1" i="1" dirty="0" err="1">
                          <a:solidFill>
                            <a:srgbClr val="800000"/>
                          </a:solidFill>
                        </a:rPr>
                        <a:t>celebris</a:t>
                      </a:r>
                      <a:endParaRPr lang="en-GB" b="1" i="1" dirty="0">
                        <a:solidFill>
                          <a:srgbClr val="800000"/>
                        </a:solidFill>
                      </a:endParaRPr>
                    </a:p>
                  </a:txBody>
                  <a:tcPr anchor="ctr">
                    <a:solidFill>
                      <a:schemeClr val="bg1">
                        <a:lumMod val="95000"/>
                      </a:schemeClr>
                    </a:solidFill>
                  </a:tcPr>
                </a:tc>
                <a:tc>
                  <a:txBody>
                    <a:bodyPr/>
                    <a:lstStyle/>
                    <a:p>
                      <a:pPr algn="ctr"/>
                      <a:r>
                        <a:rPr lang="en-GB" b="0" dirty="0">
                          <a:solidFill>
                            <a:schemeClr val="tx1"/>
                          </a:solidFill>
                        </a:rPr>
                        <a:t>celeb</a:t>
                      </a:r>
                      <a:r>
                        <a:rPr lang="en-GB" b="1" dirty="0">
                          <a:solidFill>
                            <a:schemeClr val="tx1"/>
                          </a:solidFill>
                        </a:rPr>
                        <a:t>re</a:t>
                      </a:r>
                    </a:p>
                  </a:txBody>
                  <a:tcPr anchor="ctr">
                    <a:solidFill>
                      <a:srgbClr val="DD9797"/>
                    </a:solidFill>
                  </a:tcPr>
                </a:tc>
                <a:tc gridSpan="2">
                  <a:txBody>
                    <a:bodyPr/>
                    <a:lstStyle/>
                    <a:p>
                      <a:pPr algn="ctr"/>
                      <a:r>
                        <a:rPr lang="en-GB" b="0" dirty="0">
                          <a:solidFill>
                            <a:schemeClr val="tx1"/>
                          </a:solidFill>
                        </a:rPr>
                        <a:t>celebr</a:t>
                      </a:r>
                      <a:r>
                        <a:rPr lang="en-GB" b="1" dirty="0">
                          <a:solidFill>
                            <a:schemeClr val="tx1"/>
                          </a:solidFill>
                        </a:rPr>
                        <a:t>es</a:t>
                      </a:r>
                    </a:p>
                  </a:txBody>
                  <a:tcPr anchor="ctr">
                    <a:solidFill>
                      <a:srgbClr val="E1BAB9"/>
                    </a:solidFill>
                  </a:tcPr>
                </a:tc>
                <a:tc hMerge="1">
                  <a:txBody>
                    <a:bodyPr/>
                    <a:lstStyle/>
                    <a:p>
                      <a:pPr algn="ctr"/>
                      <a:endParaRPr lang="en-GB" b="1" dirty="0">
                        <a:solidFill>
                          <a:srgbClr val="800000"/>
                        </a:solidFill>
                      </a:endParaRPr>
                    </a:p>
                  </a:txBody>
                  <a:tcPr anchor="ctr">
                    <a:solidFill>
                      <a:srgbClr val="E1BAB9"/>
                    </a:solidFill>
                  </a:tcPr>
                </a:tc>
                <a:tc>
                  <a:txBody>
                    <a:bodyPr/>
                    <a:lstStyle/>
                    <a:p>
                      <a:pPr algn="ctr"/>
                      <a:r>
                        <a:rPr lang="en-GB" b="0" dirty="0" err="1">
                          <a:solidFill>
                            <a:schemeClr val="tx1"/>
                          </a:solidFill>
                        </a:rPr>
                        <a:t>celebr</a:t>
                      </a:r>
                      <a:r>
                        <a:rPr lang="en-GB" b="1" dirty="0" err="1">
                          <a:solidFill>
                            <a:schemeClr val="tx1"/>
                          </a:solidFill>
                        </a:rPr>
                        <a:t>ia</a:t>
                      </a:r>
                      <a:endParaRPr lang="en-GB" b="1" dirty="0">
                        <a:solidFill>
                          <a:schemeClr val="tx1"/>
                        </a:solidFill>
                      </a:endParaRPr>
                    </a:p>
                  </a:txBody>
                  <a:tcPr anchor="ctr">
                    <a:solidFill>
                      <a:srgbClr val="DD9797"/>
                    </a:solidFill>
                  </a:tcPr>
                </a:tc>
                <a:extLst>
                  <a:ext uri="{0D108BD9-81ED-4DB2-BD59-A6C34878D82A}">
                    <a16:rowId xmlns:a16="http://schemas.microsoft.com/office/drawing/2014/main" val="943618133"/>
                  </a:ext>
                </a:extLst>
              </a:tr>
              <a:tr h="453813">
                <a:tc gridSpan="3">
                  <a:txBody>
                    <a:bodyPr/>
                    <a:lstStyle/>
                    <a:p>
                      <a:pPr algn="ctr"/>
                      <a:r>
                        <a:rPr lang="en-GB" b="0" dirty="0" err="1">
                          <a:solidFill>
                            <a:schemeClr val="tx1"/>
                          </a:solidFill>
                        </a:rPr>
                        <a:t>celebr</a:t>
                      </a:r>
                      <a:r>
                        <a:rPr lang="en-GB" b="1" dirty="0" err="1">
                          <a:solidFill>
                            <a:schemeClr val="tx1"/>
                          </a:solidFill>
                        </a:rPr>
                        <a:t>is</a:t>
                      </a:r>
                      <a:endParaRPr lang="en-GB" b="1" dirty="0">
                        <a:solidFill>
                          <a:schemeClr val="tx1"/>
                        </a:solidFill>
                      </a:endParaRPr>
                    </a:p>
                  </a:txBody>
                  <a:tcPr anchor="ctr">
                    <a:solidFill>
                      <a:srgbClr val="E1BAB9"/>
                    </a:solidFill>
                  </a:tcPr>
                </a:tc>
                <a:tc hMerge="1">
                  <a:txBody>
                    <a:bodyPr/>
                    <a:lstStyle/>
                    <a:p>
                      <a:pPr algn="ctr"/>
                      <a:endParaRPr lang="en-GB" b="1" dirty="0">
                        <a:solidFill>
                          <a:srgbClr val="800000"/>
                        </a:solidFill>
                      </a:endParaRPr>
                    </a:p>
                  </a:txBody>
                  <a:tcPr anchor="ctr">
                    <a:solidFill>
                      <a:srgbClr val="E1BAB9"/>
                    </a:solidFill>
                  </a:tcPr>
                </a:tc>
                <a:tc hMerge="1">
                  <a:txBody>
                    <a:bodyPr/>
                    <a:lstStyle/>
                    <a:p>
                      <a:pPr algn="ctr"/>
                      <a:endParaRPr lang="en-GB" b="1" dirty="0">
                        <a:solidFill>
                          <a:srgbClr val="800000"/>
                        </a:solidFill>
                      </a:endParaRPr>
                    </a:p>
                  </a:txBody>
                  <a:tcPr anchor="ctr">
                    <a:solidFill>
                      <a:srgbClr val="DD9797"/>
                    </a:solidFill>
                  </a:tcPr>
                </a:tc>
                <a:tc gridSpan="3">
                  <a:txBody>
                    <a:bodyPr/>
                    <a:lstStyle/>
                    <a:p>
                      <a:pPr algn="ctr"/>
                      <a:r>
                        <a:rPr lang="en-GB" b="0" dirty="0" err="1">
                          <a:solidFill>
                            <a:schemeClr val="tx1"/>
                          </a:solidFill>
                        </a:rPr>
                        <a:t>celebr</a:t>
                      </a:r>
                      <a:r>
                        <a:rPr lang="en-GB" b="1" dirty="0" err="1">
                          <a:solidFill>
                            <a:schemeClr val="tx1"/>
                          </a:solidFill>
                        </a:rPr>
                        <a:t>ium</a:t>
                      </a:r>
                      <a:endParaRPr lang="en-GB" b="1" dirty="0">
                        <a:solidFill>
                          <a:schemeClr val="tx1"/>
                        </a:solidFill>
                      </a:endParaRPr>
                    </a:p>
                  </a:txBody>
                  <a:tcPr anchor="ctr">
                    <a:solidFill>
                      <a:srgbClr val="E1BAB9"/>
                    </a:solidFill>
                  </a:tcPr>
                </a:tc>
                <a:tc hMerge="1">
                  <a:txBody>
                    <a:bodyPr/>
                    <a:lstStyle/>
                    <a:p>
                      <a:pPr algn="ctr"/>
                      <a:endParaRPr lang="en-GB" b="1" dirty="0">
                        <a:solidFill>
                          <a:srgbClr val="800000"/>
                        </a:solidFill>
                      </a:endParaRPr>
                    </a:p>
                  </a:txBody>
                  <a:tcPr anchor="ctr">
                    <a:solidFill>
                      <a:srgbClr val="E1BAB9"/>
                    </a:solidFill>
                  </a:tcPr>
                </a:tc>
                <a:tc hMerge="1">
                  <a:txBody>
                    <a:bodyPr/>
                    <a:lstStyle/>
                    <a:p>
                      <a:pPr algn="ctr"/>
                      <a:r>
                        <a:rPr lang="en-GB" b="1" dirty="0" err="1">
                          <a:solidFill>
                            <a:srgbClr val="800000"/>
                          </a:solidFill>
                        </a:rPr>
                        <a:t>celebrium</a:t>
                      </a:r>
                      <a:endParaRPr lang="en-GB" b="1" dirty="0">
                        <a:solidFill>
                          <a:srgbClr val="800000"/>
                        </a:solidFill>
                      </a:endParaRPr>
                    </a:p>
                  </a:txBody>
                  <a:tcPr anchor="ctr">
                    <a:solidFill>
                      <a:srgbClr val="DD9797"/>
                    </a:solidFill>
                  </a:tcPr>
                </a:tc>
                <a:extLst>
                  <a:ext uri="{0D108BD9-81ED-4DB2-BD59-A6C34878D82A}">
                    <a16:rowId xmlns:a16="http://schemas.microsoft.com/office/drawing/2014/main" val="1102905708"/>
                  </a:ext>
                </a:extLst>
              </a:tr>
              <a:tr h="370840">
                <a:tc gridSpan="3">
                  <a:txBody>
                    <a:bodyPr/>
                    <a:lstStyle/>
                    <a:p>
                      <a:pPr algn="ctr"/>
                      <a:r>
                        <a:rPr lang="en-GB" b="0" dirty="0" err="1">
                          <a:solidFill>
                            <a:schemeClr val="tx1"/>
                          </a:solidFill>
                        </a:rPr>
                        <a:t>celebr</a:t>
                      </a:r>
                      <a:r>
                        <a:rPr lang="en-GB" b="1" dirty="0" err="1">
                          <a:solidFill>
                            <a:schemeClr val="tx1"/>
                          </a:solidFill>
                        </a:rPr>
                        <a:t>i</a:t>
                      </a:r>
                      <a:endParaRPr lang="en-GB" b="1" dirty="0">
                        <a:solidFill>
                          <a:schemeClr val="tx1"/>
                        </a:solidFill>
                      </a:endParaRPr>
                    </a:p>
                  </a:txBody>
                  <a:tcPr anchor="ctr">
                    <a:solidFill>
                      <a:srgbClr val="E1BAB9"/>
                    </a:solidFill>
                  </a:tcPr>
                </a:tc>
                <a:tc hMerge="1">
                  <a:txBody>
                    <a:bodyPr/>
                    <a:lstStyle/>
                    <a:p>
                      <a:pPr algn="ctr"/>
                      <a:endParaRPr lang="en-GB" b="1" dirty="0">
                        <a:solidFill>
                          <a:srgbClr val="800000"/>
                        </a:solidFill>
                      </a:endParaRPr>
                    </a:p>
                  </a:txBody>
                  <a:tcPr anchor="ctr">
                    <a:solidFill>
                      <a:srgbClr val="E1BAB9"/>
                    </a:solidFill>
                  </a:tcPr>
                </a:tc>
                <a:tc hMerge="1">
                  <a:txBody>
                    <a:bodyPr/>
                    <a:lstStyle/>
                    <a:p>
                      <a:pPr algn="ctr"/>
                      <a:endParaRPr lang="en-GB" b="1" i="1" dirty="0">
                        <a:solidFill>
                          <a:srgbClr val="800000"/>
                        </a:solidFill>
                      </a:endParaRPr>
                    </a:p>
                  </a:txBody>
                  <a:tcPr anchor="ctr">
                    <a:solidFill>
                      <a:srgbClr val="DD9797"/>
                    </a:solidFill>
                  </a:tcPr>
                </a:tc>
                <a:tc gridSpan="3">
                  <a:txBody>
                    <a:bodyPr/>
                    <a:lstStyle/>
                    <a:p>
                      <a:pPr algn="ctr"/>
                      <a:r>
                        <a:rPr lang="en-GB" b="0" i="0" dirty="0" err="1">
                          <a:solidFill>
                            <a:schemeClr val="tx1"/>
                          </a:solidFill>
                        </a:rPr>
                        <a:t>celebr</a:t>
                      </a:r>
                      <a:r>
                        <a:rPr lang="en-GB" b="1" i="0" dirty="0" err="1">
                          <a:solidFill>
                            <a:schemeClr val="tx1"/>
                          </a:solidFill>
                        </a:rPr>
                        <a:t>ius</a:t>
                      </a:r>
                      <a:endParaRPr lang="en-GB" b="1" i="0" dirty="0">
                        <a:solidFill>
                          <a:schemeClr val="tx1"/>
                        </a:solidFill>
                      </a:endParaRPr>
                    </a:p>
                  </a:txBody>
                  <a:tcPr anchor="ctr">
                    <a:solidFill>
                      <a:srgbClr val="E1BAB9"/>
                    </a:solidFill>
                  </a:tcPr>
                </a:tc>
                <a:tc hMerge="1">
                  <a:txBody>
                    <a:bodyPr/>
                    <a:lstStyle/>
                    <a:p>
                      <a:pPr algn="ctr"/>
                      <a:endParaRPr lang="en-GB" b="1" dirty="0">
                        <a:solidFill>
                          <a:srgbClr val="800000"/>
                        </a:solidFill>
                      </a:endParaRPr>
                    </a:p>
                  </a:txBody>
                  <a:tcPr anchor="ctr">
                    <a:solidFill>
                      <a:srgbClr val="E1BAB9"/>
                    </a:solidFill>
                  </a:tcPr>
                </a:tc>
                <a:tc hMerge="1">
                  <a:txBody>
                    <a:bodyPr/>
                    <a:lstStyle/>
                    <a:p>
                      <a:pPr algn="ctr"/>
                      <a:r>
                        <a:rPr lang="en-GB" b="1" i="1" dirty="0" err="1">
                          <a:solidFill>
                            <a:srgbClr val="800000"/>
                          </a:solidFill>
                        </a:rPr>
                        <a:t>celebrius</a:t>
                      </a:r>
                      <a:endParaRPr lang="en-GB" b="1" i="1" dirty="0">
                        <a:solidFill>
                          <a:srgbClr val="800000"/>
                        </a:solidFill>
                      </a:endParaRPr>
                    </a:p>
                  </a:txBody>
                  <a:tcPr anchor="ctr">
                    <a:solidFill>
                      <a:srgbClr val="DD9797"/>
                    </a:solidFill>
                  </a:tcPr>
                </a:tc>
                <a:extLst>
                  <a:ext uri="{0D108BD9-81ED-4DB2-BD59-A6C34878D82A}">
                    <a16:rowId xmlns:a16="http://schemas.microsoft.com/office/drawing/2014/main" val="3357543869"/>
                  </a:ext>
                </a:extLst>
              </a:tr>
              <a:tr h="370840">
                <a:tc gridSpan="2">
                  <a:txBody>
                    <a:bodyPr/>
                    <a:lstStyle/>
                    <a:p>
                      <a:pPr algn="ctr"/>
                      <a:r>
                        <a:rPr lang="en-GB" b="0" dirty="0" err="1">
                          <a:solidFill>
                            <a:schemeClr val="tx1"/>
                          </a:solidFill>
                        </a:rPr>
                        <a:t>celebr</a:t>
                      </a:r>
                      <a:r>
                        <a:rPr lang="en-GB" b="1" dirty="0" err="1">
                          <a:solidFill>
                            <a:schemeClr val="tx1"/>
                          </a:solidFill>
                        </a:rPr>
                        <a:t>em</a:t>
                      </a:r>
                      <a:endParaRPr lang="en-GB" b="1" dirty="0">
                        <a:solidFill>
                          <a:schemeClr val="tx1"/>
                        </a:solidFill>
                      </a:endParaRPr>
                    </a:p>
                  </a:txBody>
                  <a:tcPr anchor="ctr">
                    <a:solidFill>
                      <a:srgbClr val="E1BAB9"/>
                    </a:solidFill>
                  </a:tcPr>
                </a:tc>
                <a:tc hMerge="1">
                  <a:txBody>
                    <a:bodyPr/>
                    <a:lstStyle/>
                    <a:p>
                      <a:pPr algn="ctr"/>
                      <a:endParaRPr lang="en-GB" b="1" dirty="0">
                        <a:solidFill>
                          <a:srgbClr val="800000"/>
                        </a:solidFill>
                      </a:endParaRPr>
                    </a:p>
                  </a:txBody>
                  <a:tcPr anchor="ctr">
                    <a:solidFill>
                      <a:srgbClr val="E1BAB9"/>
                    </a:solidFill>
                  </a:tcPr>
                </a:tc>
                <a:tc>
                  <a:txBody>
                    <a:bodyPr/>
                    <a:lstStyle/>
                    <a:p>
                      <a:pPr algn="ctr"/>
                      <a:r>
                        <a:rPr lang="en-GB" b="0" dirty="0">
                          <a:solidFill>
                            <a:schemeClr val="tx1"/>
                          </a:solidFill>
                        </a:rPr>
                        <a:t>celeb</a:t>
                      </a:r>
                      <a:r>
                        <a:rPr lang="en-GB" b="1" dirty="0">
                          <a:solidFill>
                            <a:schemeClr val="tx1"/>
                          </a:solidFill>
                        </a:rPr>
                        <a:t>re</a:t>
                      </a:r>
                    </a:p>
                  </a:txBody>
                  <a:tcPr anchor="ctr">
                    <a:solidFill>
                      <a:srgbClr val="DD9797"/>
                    </a:solidFill>
                  </a:tcPr>
                </a:tc>
                <a:tc gridSpan="2">
                  <a:txBody>
                    <a:bodyPr/>
                    <a:lstStyle/>
                    <a:p>
                      <a:pPr algn="ctr"/>
                      <a:r>
                        <a:rPr lang="en-GB" b="0" dirty="0">
                          <a:solidFill>
                            <a:schemeClr val="tx1"/>
                          </a:solidFill>
                        </a:rPr>
                        <a:t>celebr</a:t>
                      </a:r>
                      <a:r>
                        <a:rPr lang="en-GB" b="1" dirty="0">
                          <a:solidFill>
                            <a:schemeClr val="tx1"/>
                          </a:solidFill>
                        </a:rPr>
                        <a:t>es</a:t>
                      </a:r>
                    </a:p>
                  </a:txBody>
                  <a:tcPr anchor="ctr">
                    <a:solidFill>
                      <a:srgbClr val="E1BAB9"/>
                    </a:solidFill>
                  </a:tcPr>
                </a:tc>
                <a:tc hMerge="1">
                  <a:txBody>
                    <a:bodyPr/>
                    <a:lstStyle/>
                    <a:p>
                      <a:pPr algn="ctr"/>
                      <a:endParaRPr lang="en-GB" b="1" dirty="0">
                        <a:solidFill>
                          <a:srgbClr val="800000"/>
                        </a:solidFill>
                      </a:endParaRPr>
                    </a:p>
                  </a:txBody>
                  <a:tcPr anchor="ctr">
                    <a:solidFill>
                      <a:srgbClr val="E1BAB9"/>
                    </a:solidFill>
                  </a:tcPr>
                </a:tc>
                <a:tc>
                  <a:txBody>
                    <a:bodyPr/>
                    <a:lstStyle/>
                    <a:p>
                      <a:pPr algn="ctr"/>
                      <a:r>
                        <a:rPr lang="en-GB" b="0" dirty="0" err="1">
                          <a:solidFill>
                            <a:schemeClr val="tx1"/>
                          </a:solidFill>
                        </a:rPr>
                        <a:t>celebr</a:t>
                      </a:r>
                      <a:r>
                        <a:rPr lang="en-GB" b="1" dirty="0" err="1">
                          <a:solidFill>
                            <a:schemeClr val="tx1"/>
                          </a:solidFill>
                        </a:rPr>
                        <a:t>ia</a:t>
                      </a:r>
                      <a:endParaRPr lang="en-GB" b="1" dirty="0">
                        <a:solidFill>
                          <a:schemeClr val="tx1"/>
                        </a:solidFill>
                      </a:endParaRPr>
                    </a:p>
                  </a:txBody>
                  <a:tcPr anchor="ctr">
                    <a:solidFill>
                      <a:srgbClr val="DD9797"/>
                    </a:solidFill>
                  </a:tcPr>
                </a:tc>
                <a:extLst>
                  <a:ext uri="{0D108BD9-81ED-4DB2-BD59-A6C34878D82A}">
                    <a16:rowId xmlns:a16="http://schemas.microsoft.com/office/drawing/2014/main" val="2896257914"/>
                  </a:ext>
                </a:extLst>
              </a:tr>
              <a:tr h="370840">
                <a:tc gridSpan="3">
                  <a:txBody>
                    <a:bodyPr/>
                    <a:lstStyle/>
                    <a:p>
                      <a:pPr algn="ctr"/>
                      <a:r>
                        <a:rPr lang="en-GB" b="0" dirty="0" err="1">
                          <a:solidFill>
                            <a:schemeClr val="tx1"/>
                          </a:solidFill>
                        </a:rPr>
                        <a:t>celebr</a:t>
                      </a:r>
                      <a:r>
                        <a:rPr lang="en-GB" b="1" dirty="0" err="1">
                          <a:solidFill>
                            <a:schemeClr val="tx1"/>
                          </a:solidFill>
                        </a:rPr>
                        <a:t>i</a:t>
                      </a:r>
                      <a:endParaRPr lang="en-GB" b="1" dirty="0">
                        <a:solidFill>
                          <a:schemeClr val="tx1"/>
                        </a:solidFill>
                      </a:endParaRPr>
                    </a:p>
                  </a:txBody>
                  <a:tcPr anchor="ctr">
                    <a:solidFill>
                      <a:srgbClr val="E1BAB9"/>
                    </a:solidFill>
                  </a:tcPr>
                </a:tc>
                <a:tc hMerge="1">
                  <a:txBody>
                    <a:bodyPr/>
                    <a:lstStyle/>
                    <a:p>
                      <a:pPr algn="ctr"/>
                      <a:r>
                        <a:rPr lang="en-GB" b="1" dirty="0" err="1">
                          <a:solidFill>
                            <a:srgbClr val="800000"/>
                          </a:solidFill>
                        </a:rPr>
                        <a:t>celebri</a:t>
                      </a:r>
                      <a:endParaRPr lang="en-GB" b="1" dirty="0">
                        <a:solidFill>
                          <a:srgbClr val="800000"/>
                        </a:solidFill>
                      </a:endParaRPr>
                    </a:p>
                  </a:txBody>
                  <a:tcPr anchor="ctr">
                    <a:solidFill>
                      <a:srgbClr val="E1BAB9"/>
                    </a:solidFill>
                  </a:tcPr>
                </a:tc>
                <a:tc hMerge="1">
                  <a:txBody>
                    <a:bodyPr/>
                    <a:lstStyle/>
                    <a:p>
                      <a:pPr algn="ctr"/>
                      <a:endParaRPr lang="en-GB" b="1" i="1" dirty="0">
                        <a:solidFill>
                          <a:srgbClr val="800000"/>
                        </a:solidFill>
                      </a:endParaRPr>
                    </a:p>
                  </a:txBody>
                  <a:tcPr anchor="ctr">
                    <a:solidFill>
                      <a:srgbClr val="DD9797"/>
                    </a:solidFill>
                  </a:tcPr>
                </a:tc>
                <a:tc gridSpan="3">
                  <a:txBody>
                    <a:bodyPr/>
                    <a:lstStyle/>
                    <a:p>
                      <a:pPr algn="ctr"/>
                      <a:r>
                        <a:rPr lang="en-GB" b="0" dirty="0" err="1">
                          <a:solidFill>
                            <a:schemeClr val="tx1"/>
                          </a:solidFill>
                        </a:rPr>
                        <a:t>celebr</a:t>
                      </a:r>
                      <a:r>
                        <a:rPr lang="en-GB" b="1" dirty="0" err="1">
                          <a:solidFill>
                            <a:schemeClr val="tx1"/>
                          </a:solidFill>
                        </a:rPr>
                        <a:t>ibus</a:t>
                      </a:r>
                      <a:endParaRPr lang="en-GB" b="1" dirty="0">
                        <a:solidFill>
                          <a:schemeClr val="tx1"/>
                        </a:solidFill>
                      </a:endParaRPr>
                    </a:p>
                  </a:txBody>
                  <a:tcPr anchor="ctr">
                    <a:solidFill>
                      <a:srgbClr val="E1BAB9"/>
                    </a:solidFill>
                  </a:tcPr>
                </a:tc>
                <a:tc hMerge="1">
                  <a:txBody>
                    <a:bodyPr/>
                    <a:lstStyle/>
                    <a:p>
                      <a:pPr algn="ctr"/>
                      <a:endParaRPr lang="en-GB" b="1" dirty="0">
                        <a:solidFill>
                          <a:srgbClr val="800000"/>
                        </a:solidFill>
                      </a:endParaRPr>
                    </a:p>
                  </a:txBody>
                  <a:tcPr anchor="ctr">
                    <a:solidFill>
                      <a:srgbClr val="E1BAB9"/>
                    </a:solidFill>
                  </a:tcPr>
                </a:tc>
                <a:tc hMerge="1">
                  <a:txBody>
                    <a:bodyPr/>
                    <a:lstStyle/>
                    <a:p>
                      <a:pPr algn="ctr"/>
                      <a:endParaRPr lang="en-GB" b="1" i="1" dirty="0">
                        <a:solidFill>
                          <a:srgbClr val="800000"/>
                        </a:solidFill>
                      </a:endParaRPr>
                    </a:p>
                  </a:txBody>
                  <a:tcPr anchor="ctr">
                    <a:solidFill>
                      <a:srgbClr val="DD9797"/>
                    </a:solidFill>
                  </a:tcPr>
                </a:tc>
                <a:extLst>
                  <a:ext uri="{0D108BD9-81ED-4DB2-BD59-A6C34878D82A}">
                    <a16:rowId xmlns:a16="http://schemas.microsoft.com/office/drawing/2014/main" val="928985374"/>
                  </a:ext>
                </a:extLst>
              </a:tr>
            </a:tbl>
          </a:graphicData>
        </a:graphic>
      </p:graphicFrame>
      <p:graphicFrame>
        <p:nvGraphicFramePr>
          <p:cNvPr id="5" name="Table 4">
            <a:extLst>
              <a:ext uri="{FF2B5EF4-FFF2-40B4-BE49-F238E27FC236}">
                <a16:creationId xmlns:a16="http://schemas.microsoft.com/office/drawing/2014/main" id="{F5081CC2-2865-7CCF-51C6-843F58523FCB}"/>
              </a:ext>
            </a:extLst>
          </p:cNvPr>
          <p:cNvGraphicFramePr>
            <a:graphicFrameLocks noGrp="1"/>
          </p:cNvGraphicFramePr>
          <p:nvPr>
            <p:extLst>
              <p:ext uri="{D42A27DB-BD31-4B8C-83A1-F6EECF244321}">
                <p14:modId xmlns:p14="http://schemas.microsoft.com/office/powerpoint/2010/main" val="97352789"/>
              </p:ext>
            </p:extLst>
          </p:nvPr>
        </p:nvGraphicFramePr>
        <p:xfrm>
          <a:off x="6595591" y="3814019"/>
          <a:ext cx="5446372" cy="2678851"/>
        </p:xfrm>
        <a:graphic>
          <a:graphicData uri="http://schemas.openxmlformats.org/drawingml/2006/table">
            <a:tbl>
              <a:tblPr firstRow="1" bandRow="1">
                <a:tableStyleId>{5940675A-B579-460E-94D1-54222C63F5DA}</a:tableStyleId>
              </a:tblPr>
              <a:tblGrid>
                <a:gridCol w="1454690">
                  <a:extLst>
                    <a:ext uri="{9D8B030D-6E8A-4147-A177-3AD203B41FA5}">
                      <a16:colId xmlns:a16="http://schemas.microsoft.com/office/drawing/2014/main" val="2612444161"/>
                    </a:ext>
                  </a:extLst>
                </a:gridCol>
                <a:gridCol w="1125617">
                  <a:extLst>
                    <a:ext uri="{9D8B030D-6E8A-4147-A177-3AD203B41FA5}">
                      <a16:colId xmlns:a16="http://schemas.microsoft.com/office/drawing/2014/main" val="2769572089"/>
                    </a:ext>
                  </a:extLst>
                </a:gridCol>
                <a:gridCol w="1311862">
                  <a:extLst>
                    <a:ext uri="{9D8B030D-6E8A-4147-A177-3AD203B41FA5}">
                      <a16:colId xmlns:a16="http://schemas.microsoft.com/office/drawing/2014/main" val="2470807295"/>
                    </a:ext>
                  </a:extLst>
                </a:gridCol>
                <a:gridCol w="1554203">
                  <a:extLst>
                    <a:ext uri="{9D8B030D-6E8A-4147-A177-3AD203B41FA5}">
                      <a16:colId xmlns:a16="http://schemas.microsoft.com/office/drawing/2014/main" val="2338230219"/>
                    </a:ext>
                  </a:extLst>
                </a:gridCol>
              </a:tblGrid>
              <a:tr h="374597">
                <a:tc gridSpan="2">
                  <a:txBody>
                    <a:bodyPr/>
                    <a:lstStyle/>
                    <a:p>
                      <a:pPr algn="ctr"/>
                      <a:r>
                        <a:rPr lang="en-GB" b="1" dirty="0">
                          <a:solidFill>
                            <a:srgbClr val="800000"/>
                          </a:solidFill>
                        </a:rPr>
                        <a:t>Singular</a:t>
                      </a:r>
                    </a:p>
                  </a:txBody>
                  <a:tcPr anchor="ctr"/>
                </a:tc>
                <a:tc hMerge="1">
                  <a:txBody>
                    <a:bodyPr/>
                    <a:lstStyle/>
                    <a:p>
                      <a:endParaRPr lang="en-GB"/>
                    </a:p>
                  </a:txBody>
                  <a:tcPr/>
                </a:tc>
                <a:tc gridSpan="2">
                  <a:txBody>
                    <a:bodyPr/>
                    <a:lstStyle/>
                    <a:p>
                      <a:pPr algn="ctr"/>
                      <a:r>
                        <a:rPr lang="en-GB" b="1" dirty="0">
                          <a:solidFill>
                            <a:srgbClr val="800000"/>
                          </a:solidFill>
                        </a:rPr>
                        <a:t>Plural</a:t>
                      </a:r>
                    </a:p>
                  </a:txBody>
                  <a:tcPr anchor="ctr"/>
                </a:tc>
                <a:tc hMerge="1">
                  <a:txBody>
                    <a:bodyPr/>
                    <a:lstStyle/>
                    <a:p>
                      <a:endParaRPr lang="en-GB"/>
                    </a:p>
                  </a:txBody>
                  <a:tcPr/>
                </a:tc>
                <a:extLst>
                  <a:ext uri="{0D108BD9-81ED-4DB2-BD59-A6C34878D82A}">
                    <a16:rowId xmlns:a16="http://schemas.microsoft.com/office/drawing/2014/main" val="138459737"/>
                  </a:ext>
                </a:extLst>
              </a:tr>
              <a:tr h="370236">
                <a:tc>
                  <a:txBody>
                    <a:bodyPr/>
                    <a:lstStyle/>
                    <a:p>
                      <a:pPr algn="ctr"/>
                      <a:r>
                        <a:rPr lang="en-GB" b="1" dirty="0" err="1"/>
                        <a:t>Masc</a:t>
                      </a:r>
                      <a:r>
                        <a:rPr lang="en-GB" b="1" dirty="0"/>
                        <a:t>/Fem</a:t>
                      </a:r>
                    </a:p>
                  </a:txBody>
                  <a:tcPr anchor="ctr">
                    <a:solidFill>
                      <a:srgbClr val="E1BAB9"/>
                    </a:solidFill>
                  </a:tcPr>
                </a:tc>
                <a:tc>
                  <a:txBody>
                    <a:bodyPr/>
                    <a:lstStyle/>
                    <a:p>
                      <a:pPr algn="ctr"/>
                      <a:r>
                        <a:rPr lang="en-GB" b="1" dirty="0" err="1"/>
                        <a:t>Neut</a:t>
                      </a:r>
                      <a:endParaRPr lang="en-GB" b="1" dirty="0"/>
                    </a:p>
                  </a:txBody>
                  <a:tcPr anchor="ctr">
                    <a:solidFill>
                      <a:srgbClr val="DD9797"/>
                    </a:solidFill>
                  </a:tcPr>
                </a:tc>
                <a:tc>
                  <a:txBody>
                    <a:bodyPr/>
                    <a:lstStyle/>
                    <a:p>
                      <a:pPr algn="ctr"/>
                      <a:r>
                        <a:rPr lang="en-GB" b="1" dirty="0" err="1"/>
                        <a:t>Masc</a:t>
                      </a:r>
                      <a:r>
                        <a:rPr lang="en-GB" b="1" dirty="0"/>
                        <a:t>/Fem</a:t>
                      </a:r>
                    </a:p>
                  </a:txBody>
                  <a:tcPr anchor="ctr">
                    <a:solidFill>
                      <a:srgbClr val="E1BAB9"/>
                    </a:solidFill>
                  </a:tcPr>
                </a:tc>
                <a:tc>
                  <a:txBody>
                    <a:bodyPr/>
                    <a:lstStyle/>
                    <a:p>
                      <a:pPr algn="ctr"/>
                      <a:r>
                        <a:rPr lang="en-GB" b="1" dirty="0" err="1"/>
                        <a:t>Neut</a:t>
                      </a:r>
                      <a:endParaRPr lang="en-GB" b="1" dirty="0"/>
                    </a:p>
                  </a:txBody>
                  <a:tcPr anchor="ctr">
                    <a:solidFill>
                      <a:srgbClr val="DD9797"/>
                    </a:solidFill>
                  </a:tcPr>
                </a:tc>
                <a:extLst>
                  <a:ext uri="{0D108BD9-81ED-4DB2-BD59-A6C34878D82A}">
                    <a16:rowId xmlns:a16="http://schemas.microsoft.com/office/drawing/2014/main" val="3499606620"/>
                  </a:ext>
                </a:extLst>
              </a:tr>
              <a:tr h="370236">
                <a:tc>
                  <a:txBody>
                    <a:bodyPr/>
                    <a:lstStyle/>
                    <a:p>
                      <a:pPr algn="ctr"/>
                      <a:r>
                        <a:rPr lang="en-GB" b="0" dirty="0" err="1">
                          <a:solidFill>
                            <a:schemeClr val="tx1"/>
                          </a:solidFill>
                        </a:rPr>
                        <a:t>omnis</a:t>
                      </a:r>
                      <a:endParaRPr lang="en-GB" b="1" i="1" dirty="0">
                        <a:solidFill>
                          <a:srgbClr val="800000"/>
                        </a:solidFill>
                      </a:endParaRPr>
                    </a:p>
                  </a:txBody>
                  <a:tcPr anchor="ctr">
                    <a:solidFill>
                      <a:srgbClr val="E1BAB9"/>
                    </a:solidFill>
                  </a:tcPr>
                </a:tc>
                <a:tc>
                  <a:txBody>
                    <a:bodyPr/>
                    <a:lstStyle/>
                    <a:p>
                      <a:pPr algn="ctr"/>
                      <a:r>
                        <a:rPr lang="en-GB" b="0" dirty="0" err="1">
                          <a:solidFill>
                            <a:schemeClr val="tx1"/>
                          </a:solidFill>
                        </a:rPr>
                        <a:t>omn</a:t>
                      </a:r>
                      <a:r>
                        <a:rPr lang="en-GB" b="1" dirty="0" err="1">
                          <a:solidFill>
                            <a:schemeClr val="tx1"/>
                          </a:solidFill>
                        </a:rPr>
                        <a:t>e</a:t>
                      </a:r>
                      <a:endParaRPr lang="en-GB" b="1" i="1" dirty="0">
                        <a:solidFill>
                          <a:srgbClr val="800000"/>
                        </a:solidFill>
                      </a:endParaRPr>
                    </a:p>
                  </a:txBody>
                  <a:tcPr anchor="ctr">
                    <a:solidFill>
                      <a:srgbClr val="DD9797"/>
                    </a:solidFill>
                  </a:tcPr>
                </a:tc>
                <a:tc>
                  <a:txBody>
                    <a:bodyPr/>
                    <a:lstStyle/>
                    <a:p>
                      <a:pPr algn="ctr"/>
                      <a:r>
                        <a:rPr lang="en-GB" b="0" dirty="0">
                          <a:solidFill>
                            <a:schemeClr val="tx1"/>
                          </a:solidFill>
                        </a:rPr>
                        <a:t>omn</a:t>
                      </a:r>
                      <a:r>
                        <a:rPr lang="en-GB" b="1" dirty="0">
                          <a:solidFill>
                            <a:schemeClr val="tx1"/>
                          </a:solidFill>
                        </a:rPr>
                        <a:t>es</a:t>
                      </a:r>
                    </a:p>
                  </a:txBody>
                  <a:tcPr anchor="ctr">
                    <a:solidFill>
                      <a:srgbClr val="E1BAB9"/>
                    </a:solidFill>
                  </a:tcPr>
                </a:tc>
                <a:tc>
                  <a:txBody>
                    <a:bodyPr/>
                    <a:lstStyle/>
                    <a:p>
                      <a:pPr algn="ctr"/>
                      <a:r>
                        <a:rPr lang="en-GB" b="0" dirty="0">
                          <a:solidFill>
                            <a:schemeClr val="tx1"/>
                          </a:solidFill>
                        </a:rPr>
                        <a:t>omn</a:t>
                      </a:r>
                      <a:r>
                        <a:rPr lang="en-GB" b="1" dirty="0">
                          <a:solidFill>
                            <a:schemeClr val="tx1"/>
                          </a:solidFill>
                        </a:rPr>
                        <a:t>ia</a:t>
                      </a:r>
                    </a:p>
                  </a:txBody>
                  <a:tcPr anchor="ctr">
                    <a:solidFill>
                      <a:srgbClr val="DD9797"/>
                    </a:solidFill>
                  </a:tcPr>
                </a:tc>
                <a:extLst>
                  <a:ext uri="{0D108BD9-81ED-4DB2-BD59-A6C34878D82A}">
                    <a16:rowId xmlns:a16="http://schemas.microsoft.com/office/drawing/2014/main" val="943618133"/>
                  </a:ext>
                </a:extLst>
              </a:tr>
              <a:tr h="453074">
                <a:tc gridSpan="2">
                  <a:txBody>
                    <a:bodyPr/>
                    <a:lstStyle/>
                    <a:p>
                      <a:pPr algn="ctr"/>
                      <a:r>
                        <a:rPr lang="en-GB" b="0" dirty="0" err="1">
                          <a:solidFill>
                            <a:schemeClr val="tx1"/>
                          </a:solidFill>
                        </a:rPr>
                        <a:t>omn</a:t>
                      </a:r>
                      <a:r>
                        <a:rPr lang="en-GB" b="1" dirty="0" err="1">
                          <a:solidFill>
                            <a:schemeClr val="tx1"/>
                          </a:solidFill>
                        </a:rPr>
                        <a:t>is</a:t>
                      </a:r>
                      <a:endParaRPr lang="en-GB" b="1" dirty="0">
                        <a:solidFill>
                          <a:schemeClr val="tx1"/>
                        </a:solidFill>
                      </a:endParaRPr>
                    </a:p>
                  </a:txBody>
                  <a:tcPr anchor="ctr">
                    <a:solidFill>
                      <a:srgbClr val="E1BAB9"/>
                    </a:solidFill>
                  </a:tcPr>
                </a:tc>
                <a:tc hMerge="1">
                  <a:txBody>
                    <a:bodyPr/>
                    <a:lstStyle/>
                    <a:p>
                      <a:endParaRPr lang="en-GB"/>
                    </a:p>
                  </a:txBody>
                  <a:tcPr/>
                </a:tc>
                <a:tc gridSpan="2">
                  <a:txBody>
                    <a:bodyPr/>
                    <a:lstStyle/>
                    <a:p>
                      <a:pPr algn="ctr"/>
                      <a:r>
                        <a:rPr lang="en-GB" b="0" dirty="0">
                          <a:solidFill>
                            <a:schemeClr val="tx1"/>
                          </a:solidFill>
                        </a:rPr>
                        <a:t>omn</a:t>
                      </a:r>
                      <a:r>
                        <a:rPr lang="en-GB" b="1" dirty="0">
                          <a:solidFill>
                            <a:schemeClr val="tx1"/>
                          </a:solidFill>
                        </a:rPr>
                        <a:t>ium</a:t>
                      </a:r>
                    </a:p>
                  </a:txBody>
                  <a:tcPr anchor="ctr">
                    <a:solidFill>
                      <a:srgbClr val="E1BAB9"/>
                    </a:solidFill>
                  </a:tcPr>
                </a:tc>
                <a:tc hMerge="1">
                  <a:txBody>
                    <a:bodyPr/>
                    <a:lstStyle/>
                    <a:p>
                      <a:endParaRPr lang="en-GB"/>
                    </a:p>
                  </a:txBody>
                  <a:tcPr/>
                </a:tc>
                <a:extLst>
                  <a:ext uri="{0D108BD9-81ED-4DB2-BD59-A6C34878D82A}">
                    <a16:rowId xmlns:a16="http://schemas.microsoft.com/office/drawing/2014/main" val="1102905708"/>
                  </a:ext>
                </a:extLst>
              </a:tr>
              <a:tr h="370236">
                <a:tc gridSpan="2">
                  <a:txBody>
                    <a:bodyPr/>
                    <a:lstStyle/>
                    <a:p>
                      <a:pPr algn="ctr"/>
                      <a:r>
                        <a:rPr lang="en-GB" b="0" dirty="0">
                          <a:solidFill>
                            <a:schemeClr val="tx1"/>
                          </a:solidFill>
                        </a:rPr>
                        <a:t>omn</a:t>
                      </a:r>
                      <a:r>
                        <a:rPr lang="en-GB" b="1" dirty="0">
                          <a:solidFill>
                            <a:schemeClr val="tx1"/>
                          </a:solidFill>
                        </a:rPr>
                        <a:t>i</a:t>
                      </a:r>
                    </a:p>
                  </a:txBody>
                  <a:tcPr anchor="ctr">
                    <a:solidFill>
                      <a:srgbClr val="E1BAB9"/>
                    </a:solidFill>
                  </a:tcPr>
                </a:tc>
                <a:tc hMerge="1">
                  <a:txBody>
                    <a:bodyPr/>
                    <a:lstStyle/>
                    <a:p>
                      <a:endParaRPr lang="en-GB"/>
                    </a:p>
                  </a:txBody>
                  <a:tcPr/>
                </a:tc>
                <a:tc gridSpan="2">
                  <a:txBody>
                    <a:bodyPr/>
                    <a:lstStyle/>
                    <a:p>
                      <a:pPr algn="ctr"/>
                      <a:r>
                        <a:rPr lang="en-GB" b="0" i="0" dirty="0">
                          <a:solidFill>
                            <a:schemeClr val="tx1"/>
                          </a:solidFill>
                        </a:rPr>
                        <a:t>omni</a:t>
                      </a:r>
                      <a:r>
                        <a:rPr lang="en-GB" b="1" i="0" dirty="0">
                          <a:solidFill>
                            <a:schemeClr val="tx1"/>
                          </a:solidFill>
                        </a:rPr>
                        <a:t>bus</a:t>
                      </a:r>
                    </a:p>
                  </a:txBody>
                  <a:tcPr anchor="ctr">
                    <a:solidFill>
                      <a:srgbClr val="E1BAB9"/>
                    </a:solidFill>
                  </a:tcPr>
                </a:tc>
                <a:tc hMerge="1">
                  <a:txBody>
                    <a:bodyPr/>
                    <a:lstStyle/>
                    <a:p>
                      <a:endParaRPr lang="en-GB"/>
                    </a:p>
                  </a:txBody>
                  <a:tcPr/>
                </a:tc>
                <a:extLst>
                  <a:ext uri="{0D108BD9-81ED-4DB2-BD59-A6C34878D82A}">
                    <a16:rowId xmlns:a16="http://schemas.microsoft.com/office/drawing/2014/main" val="3357543869"/>
                  </a:ext>
                </a:extLst>
              </a:tr>
              <a:tr h="370236">
                <a:tc>
                  <a:txBody>
                    <a:bodyPr/>
                    <a:lstStyle/>
                    <a:p>
                      <a:pPr algn="ctr"/>
                      <a:r>
                        <a:rPr lang="en-GB" b="0" dirty="0" err="1">
                          <a:solidFill>
                            <a:schemeClr val="tx1"/>
                          </a:solidFill>
                        </a:rPr>
                        <a:t>omn</a:t>
                      </a:r>
                      <a:r>
                        <a:rPr lang="en-GB" b="1" dirty="0" err="1">
                          <a:solidFill>
                            <a:schemeClr val="tx1"/>
                          </a:solidFill>
                        </a:rPr>
                        <a:t>em</a:t>
                      </a:r>
                      <a:endParaRPr lang="en-GB" b="1" dirty="0">
                        <a:solidFill>
                          <a:schemeClr val="tx1"/>
                        </a:solidFill>
                      </a:endParaRPr>
                    </a:p>
                  </a:txBody>
                  <a:tcPr anchor="ctr">
                    <a:solidFill>
                      <a:srgbClr val="E1BAB9"/>
                    </a:solidFill>
                  </a:tcPr>
                </a:tc>
                <a:tc>
                  <a:txBody>
                    <a:bodyPr/>
                    <a:lstStyle/>
                    <a:p>
                      <a:pPr algn="ctr"/>
                      <a:r>
                        <a:rPr lang="en-GB" b="0" dirty="0" err="1">
                          <a:solidFill>
                            <a:schemeClr val="tx1"/>
                          </a:solidFill>
                        </a:rPr>
                        <a:t>omn</a:t>
                      </a:r>
                      <a:r>
                        <a:rPr lang="en-GB" b="1" dirty="0" err="1">
                          <a:solidFill>
                            <a:schemeClr val="tx1"/>
                          </a:solidFill>
                        </a:rPr>
                        <a:t>e</a:t>
                      </a:r>
                      <a:endParaRPr lang="en-GB" b="1" dirty="0">
                        <a:solidFill>
                          <a:schemeClr val="tx1"/>
                        </a:solidFill>
                      </a:endParaRPr>
                    </a:p>
                  </a:txBody>
                  <a:tcPr anchor="ctr">
                    <a:solidFill>
                      <a:srgbClr val="DD9797"/>
                    </a:solidFill>
                  </a:tcPr>
                </a:tc>
                <a:tc>
                  <a:txBody>
                    <a:bodyPr/>
                    <a:lstStyle/>
                    <a:p>
                      <a:pPr algn="ctr"/>
                      <a:r>
                        <a:rPr lang="en-GB" b="0" dirty="0">
                          <a:solidFill>
                            <a:schemeClr val="tx1"/>
                          </a:solidFill>
                        </a:rPr>
                        <a:t>omn</a:t>
                      </a:r>
                      <a:r>
                        <a:rPr lang="en-GB" b="1" dirty="0">
                          <a:solidFill>
                            <a:schemeClr val="tx1"/>
                          </a:solidFill>
                        </a:rPr>
                        <a:t>es</a:t>
                      </a:r>
                    </a:p>
                  </a:txBody>
                  <a:tcPr anchor="ctr">
                    <a:solidFill>
                      <a:srgbClr val="E1BAB9"/>
                    </a:solidFill>
                  </a:tcPr>
                </a:tc>
                <a:tc>
                  <a:txBody>
                    <a:bodyPr/>
                    <a:lstStyle/>
                    <a:p>
                      <a:pPr algn="ctr"/>
                      <a:r>
                        <a:rPr lang="en-GB" b="0" dirty="0">
                          <a:solidFill>
                            <a:schemeClr val="tx1"/>
                          </a:solidFill>
                        </a:rPr>
                        <a:t>omn</a:t>
                      </a:r>
                      <a:r>
                        <a:rPr lang="en-GB" b="1" dirty="0">
                          <a:solidFill>
                            <a:schemeClr val="tx1"/>
                          </a:solidFill>
                        </a:rPr>
                        <a:t>ia</a:t>
                      </a:r>
                    </a:p>
                  </a:txBody>
                  <a:tcPr anchor="ctr">
                    <a:solidFill>
                      <a:srgbClr val="DD9797"/>
                    </a:solidFill>
                  </a:tcPr>
                </a:tc>
                <a:extLst>
                  <a:ext uri="{0D108BD9-81ED-4DB2-BD59-A6C34878D82A}">
                    <a16:rowId xmlns:a16="http://schemas.microsoft.com/office/drawing/2014/main" val="2896257914"/>
                  </a:ext>
                </a:extLst>
              </a:tr>
              <a:tr h="370236">
                <a:tc gridSpan="2">
                  <a:txBody>
                    <a:bodyPr/>
                    <a:lstStyle/>
                    <a:p>
                      <a:pPr algn="ctr"/>
                      <a:r>
                        <a:rPr lang="en-GB" b="0" dirty="0">
                          <a:solidFill>
                            <a:schemeClr val="tx1"/>
                          </a:solidFill>
                        </a:rPr>
                        <a:t>omn</a:t>
                      </a:r>
                      <a:r>
                        <a:rPr lang="en-GB" b="1" dirty="0">
                          <a:solidFill>
                            <a:schemeClr val="tx1"/>
                          </a:solidFill>
                        </a:rPr>
                        <a:t>i</a:t>
                      </a:r>
                    </a:p>
                  </a:txBody>
                  <a:tcPr anchor="ctr">
                    <a:solidFill>
                      <a:srgbClr val="E1BAB9"/>
                    </a:solidFill>
                  </a:tcPr>
                </a:tc>
                <a:tc hMerge="1">
                  <a:txBody>
                    <a:bodyPr/>
                    <a:lstStyle/>
                    <a:p>
                      <a:endParaRPr lang="en-GB"/>
                    </a:p>
                  </a:txBody>
                  <a:tcPr/>
                </a:tc>
                <a:tc gridSpan="2">
                  <a:txBody>
                    <a:bodyPr/>
                    <a:lstStyle/>
                    <a:p>
                      <a:pPr algn="ctr"/>
                      <a:r>
                        <a:rPr lang="en-GB" b="0" dirty="0">
                          <a:solidFill>
                            <a:schemeClr val="tx1"/>
                          </a:solidFill>
                        </a:rPr>
                        <a:t>omn</a:t>
                      </a:r>
                      <a:r>
                        <a:rPr lang="en-GB" b="1" dirty="0">
                          <a:solidFill>
                            <a:schemeClr val="tx1"/>
                          </a:solidFill>
                        </a:rPr>
                        <a:t>ibus</a:t>
                      </a:r>
                    </a:p>
                  </a:txBody>
                  <a:tcPr anchor="ctr">
                    <a:solidFill>
                      <a:srgbClr val="E1BAB9"/>
                    </a:solidFill>
                  </a:tcPr>
                </a:tc>
                <a:tc hMerge="1">
                  <a:txBody>
                    <a:bodyPr/>
                    <a:lstStyle/>
                    <a:p>
                      <a:endParaRPr lang="en-GB"/>
                    </a:p>
                  </a:txBody>
                  <a:tcPr/>
                </a:tc>
                <a:extLst>
                  <a:ext uri="{0D108BD9-81ED-4DB2-BD59-A6C34878D82A}">
                    <a16:rowId xmlns:a16="http://schemas.microsoft.com/office/drawing/2014/main" val="928985374"/>
                  </a:ext>
                </a:extLst>
              </a:tr>
            </a:tbl>
          </a:graphicData>
        </a:graphic>
      </p:graphicFrame>
      <p:sp>
        <p:nvSpPr>
          <p:cNvPr id="6" name="Arc 5">
            <a:extLst>
              <a:ext uri="{FF2B5EF4-FFF2-40B4-BE49-F238E27FC236}">
                <a16:creationId xmlns:a16="http://schemas.microsoft.com/office/drawing/2014/main" id="{AFEA6787-5660-4BA1-9110-591EE4120B24}"/>
              </a:ext>
            </a:extLst>
          </p:cNvPr>
          <p:cNvSpPr/>
          <p:nvPr/>
        </p:nvSpPr>
        <p:spPr>
          <a:xfrm>
            <a:off x="8421872" y="2156322"/>
            <a:ext cx="2642782" cy="2785730"/>
          </a:xfrm>
          <a:prstGeom prst="arc">
            <a:avLst/>
          </a:prstGeom>
          <a:ln w="28575">
            <a:solidFill>
              <a:srgbClr val="8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Arc 6">
            <a:extLst>
              <a:ext uri="{FF2B5EF4-FFF2-40B4-BE49-F238E27FC236}">
                <a16:creationId xmlns:a16="http://schemas.microsoft.com/office/drawing/2014/main" id="{988990CB-F281-785C-0EDB-A15681DC0AE9}"/>
              </a:ext>
            </a:extLst>
          </p:cNvPr>
          <p:cNvSpPr/>
          <p:nvPr/>
        </p:nvSpPr>
        <p:spPr>
          <a:xfrm flipH="1">
            <a:off x="656038" y="3043979"/>
            <a:ext cx="942616" cy="1325563"/>
          </a:xfrm>
          <a:prstGeom prst="arc">
            <a:avLst/>
          </a:prstGeom>
          <a:ln w="28575">
            <a:solidFill>
              <a:srgbClr val="8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839467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4A27A-1255-BC8E-684A-3C52E2568F14}"/>
              </a:ext>
            </a:extLst>
          </p:cNvPr>
          <p:cNvSpPr>
            <a:spLocks noGrp="1"/>
          </p:cNvSpPr>
          <p:nvPr>
            <p:ph type="title"/>
          </p:nvPr>
        </p:nvSpPr>
        <p:spPr>
          <a:xfrm>
            <a:off x="838200" y="207866"/>
            <a:ext cx="10515600" cy="1325563"/>
          </a:xfrm>
        </p:spPr>
        <p:txBody>
          <a:bodyPr/>
          <a:lstStyle/>
          <a:p>
            <a:pPr algn="ctr"/>
            <a:r>
              <a:rPr lang="en-GB" dirty="0">
                <a:solidFill>
                  <a:srgbClr val="800000"/>
                </a:solidFill>
              </a:rPr>
              <a:t>3</a:t>
            </a:r>
            <a:r>
              <a:rPr lang="en-GB" baseline="30000" dirty="0">
                <a:solidFill>
                  <a:srgbClr val="800000"/>
                </a:solidFill>
              </a:rPr>
              <a:t>rd</a:t>
            </a:r>
            <a:r>
              <a:rPr lang="en-GB" dirty="0">
                <a:solidFill>
                  <a:srgbClr val="800000"/>
                </a:solidFill>
              </a:rPr>
              <a:t> Declension Adjectives</a:t>
            </a:r>
          </a:p>
        </p:txBody>
      </p:sp>
      <p:sp>
        <p:nvSpPr>
          <p:cNvPr id="3" name="Content Placeholder 2">
            <a:extLst>
              <a:ext uri="{FF2B5EF4-FFF2-40B4-BE49-F238E27FC236}">
                <a16:creationId xmlns:a16="http://schemas.microsoft.com/office/drawing/2014/main" id="{7E0DD1CD-D8DE-3F41-EA69-17F959C6C3C4}"/>
              </a:ext>
            </a:extLst>
          </p:cNvPr>
          <p:cNvSpPr>
            <a:spLocks noGrp="1"/>
          </p:cNvSpPr>
          <p:nvPr>
            <p:ph idx="1"/>
          </p:nvPr>
        </p:nvSpPr>
        <p:spPr>
          <a:xfrm>
            <a:off x="657446" y="5400767"/>
            <a:ext cx="11185451" cy="1091853"/>
          </a:xfrm>
        </p:spPr>
        <p:txBody>
          <a:bodyPr>
            <a:normAutofit fontScale="92500"/>
          </a:bodyPr>
          <a:lstStyle/>
          <a:p>
            <a:pPr marL="0" indent="0">
              <a:buNone/>
            </a:pPr>
            <a:r>
              <a:rPr lang="en-GB" dirty="0" err="1"/>
              <a:t>Puer</a:t>
            </a:r>
            <a:r>
              <a:rPr lang="en-GB" dirty="0"/>
              <a:t> </a:t>
            </a:r>
            <a:r>
              <a:rPr lang="en-GB" dirty="0" err="1"/>
              <a:t>innocens</a:t>
            </a:r>
            <a:r>
              <a:rPr lang="en-GB" dirty="0"/>
              <a:t>; </a:t>
            </a:r>
            <a:r>
              <a:rPr lang="en-GB" dirty="0" err="1"/>
              <a:t>femina</a:t>
            </a:r>
            <a:r>
              <a:rPr lang="en-GB" dirty="0"/>
              <a:t> </a:t>
            </a:r>
            <a:r>
              <a:rPr lang="en-GB" dirty="0" err="1"/>
              <a:t>celebris</a:t>
            </a:r>
            <a:r>
              <a:rPr lang="en-GB" dirty="0"/>
              <a:t>; </a:t>
            </a:r>
            <a:r>
              <a:rPr lang="en-GB" dirty="0" err="1"/>
              <a:t>poeta</a:t>
            </a:r>
            <a:r>
              <a:rPr lang="en-GB" dirty="0"/>
              <a:t> </a:t>
            </a:r>
            <a:r>
              <a:rPr lang="en-GB" dirty="0" err="1"/>
              <a:t>vetus</a:t>
            </a:r>
            <a:r>
              <a:rPr lang="en-GB" dirty="0"/>
              <a:t>; vita brevis; insula </a:t>
            </a:r>
            <a:r>
              <a:rPr lang="en-GB" dirty="0" err="1"/>
              <a:t>ingens</a:t>
            </a:r>
            <a:r>
              <a:rPr lang="en-GB" dirty="0"/>
              <a:t>; urbs </a:t>
            </a:r>
            <a:r>
              <a:rPr lang="en-GB" dirty="0" err="1"/>
              <a:t>omnis</a:t>
            </a:r>
            <a:r>
              <a:rPr lang="en-GB" dirty="0"/>
              <a:t>.</a:t>
            </a:r>
          </a:p>
          <a:p>
            <a:pPr marL="0" indent="0">
              <a:buNone/>
            </a:pPr>
            <a:r>
              <a:rPr lang="en-GB" dirty="0"/>
              <a:t>An old man (</a:t>
            </a:r>
            <a:r>
              <a:rPr lang="en-GB" dirty="0" err="1"/>
              <a:t>vir</a:t>
            </a:r>
            <a:r>
              <a:rPr lang="en-GB" dirty="0"/>
              <a:t>, m); a wild beast (</a:t>
            </a:r>
            <a:r>
              <a:rPr lang="en-GB" dirty="0" err="1"/>
              <a:t>bestia</a:t>
            </a:r>
            <a:r>
              <a:rPr lang="en-GB" dirty="0"/>
              <a:t>, f); a happy marriage (</a:t>
            </a:r>
            <a:r>
              <a:rPr lang="en-GB" dirty="0" err="1"/>
              <a:t>coniugium</a:t>
            </a:r>
            <a:r>
              <a:rPr lang="en-GB" dirty="0"/>
              <a:t>, n) </a:t>
            </a:r>
          </a:p>
        </p:txBody>
      </p:sp>
      <p:graphicFrame>
        <p:nvGraphicFramePr>
          <p:cNvPr id="4" name="Table 3">
            <a:extLst>
              <a:ext uri="{FF2B5EF4-FFF2-40B4-BE49-F238E27FC236}">
                <a16:creationId xmlns:a16="http://schemas.microsoft.com/office/drawing/2014/main" id="{5957B53A-DD4B-B905-1B5F-070139B88BDE}"/>
              </a:ext>
            </a:extLst>
          </p:cNvPr>
          <p:cNvGraphicFramePr>
            <a:graphicFrameLocks noGrp="1"/>
          </p:cNvGraphicFramePr>
          <p:nvPr>
            <p:extLst>
              <p:ext uri="{D42A27DB-BD31-4B8C-83A1-F6EECF244321}">
                <p14:modId xmlns:p14="http://schemas.microsoft.com/office/powerpoint/2010/main" val="1713219468"/>
              </p:ext>
            </p:extLst>
          </p:nvPr>
        </p:nvGraphicFramePr>
        <p:xfrm>
          <a:off x="1146544" y="1329643"/>
          <a:ext cx="10207256" cy="3754120"/>
        </p:xfrm>
        <a:graphic>
          <a:graphicData uri="http://schemas.openxmlformats.org/drawingml/2006/table">
            <a:tbl>
              <a:tblPr firstRow="1" bandRow="1">
                <a:tableStyleId>{5940675A-B579-460E-94D1-54222C63F5DA}</a:tableStyleId>
              </a:tblPr>
              <a:tblGrid>
                <a:gridCol w="2902689">
                  <a:extLst>
                    <a:ext uri="{9D8B030D-6E8A-4147-A177-3AD203B41FA5}">
                      <a16:colId xmlns:a16="http://schemas.microsoft.com/office/drawing/2014/main" val="2612444161"/>
                    </a:ext>
                  </a:extLst>
                </a:gridCol>
                <a:gridCol w="3806456">
                  <a:extLst>
                    <a:ext uri="{9D8B030D-6E8A-4147-A177-3AD203B41FA5}">
                      <a16:colId xmlns:a16="http://schemas.microsoft.com/office/drawing/2014/main" val="2470807295"/>
                    </a:ext>
                  </a:extLst>
                </a:gridCol>
                <a:gridCol w="3498111">
                  <a:extLst>
                    <a:ext uri="{9D8B030D-6E8A-4147-A177-3AD203B41FA5}">
                      <a16:colId xmlns:a16="http://schemas.microsoft.com/office/drawing/2014/main" val="3263983857"/>
                    </a:ext>
                  </a:extLst>
                </a:gridCol>
              </a:tblGrid>
              <a:tr h="370840">
                <a:tc>
                  <a:txBody>
                    <a:bodyPr/>
                    <a:lstStyle/>
                    <a:p>
                      <a:pPr algn="ctr"/>
                      <a:r>
                        <a:rPr lang="en-GB" b="1" dirty="0">
                          <a:solidFill>
                            <a:schemeClr val="tx1"/>
                          </a:solidFill>
                        </a:rPr>
                        <a:t>Of tree terminations</a:t>
                      </a:r>
                    </a:p>
                  </a:txBody>
                  <a:tcPr anchor="ctr"/>
                </a:tc>
                <a:tc>
                  <a:txBody>
                    <a:bodyPr/>
                    <a:lstStyle/>
                    <a:p>
                      <a:pPr algn="ctr"/>
                      <a:r>
                        <a:rPr lang="en-GB" b="1" dirty="0">
                          <a:solidFill>
                            <a:schemeClr val="tx1"/>
                          </a:solidFill>
                        </a:rPr>
                        <a:t>Of two terminations</a:t>
                      </a:r>
                    </a:p>
                  </a:txBody>
                  <a:tcPr anchor="ctr"/>
                </a:tc>
                <a:tc>
                  <a:txBody>
                    <a:bodyPr/>
                    <a:lstStyle/>
                    <a:p>
                      <a:pPr algn="ctr"/>
                      <a:r>
                        <a:rPr lang="en-GB" b="1" dirty="0">
                          <a:solidFill>
                            <a:schemeClr val="tx1"/>
                          </a:solidFill>
                        </a:rPr>
                        <a:t>Of one termination</a:t>
                      </a:r>
                    </a:p>
                  </a:txBody>
                  <a:tcPr anchor="ctr"/>
                </a:tc>
                <a:extLst>
                  <a:ext uri="{0D108BD9-81ED-4DB2-BD59-A6C34878D82A}">
                    <a16:rowId xmlns:a16="http://schemas.microsoft.com/office/drawing/2014/main" val="138459737"/>
                  </a:ext>
                </a:extLst>
              </a:tr>
              <a:tr h="2308013">
                <a:tc>
                  <a:txBody>
                    <a:bodyPr/>
                    <a:lstStyle/>
                    <a:p>
                      <a:pPr algn="ctr"/>
                      <a:r>
                        <a:rPr lang="en-GB" b="0" dirty="0"/>
                        <a:t>acer (-</a:t>
                      </a:r>
                      <a:r>
                        <a:rPr lang="en-GB" b="0" dirty="0" err="1"/>
                        <a:t>ris</a:t>
                      </a:r>
                      <a:r>
                        <a:rPr lang="en-GB" b="0" dirty="0"/>
                        <a:t>, re), </a:t>
                      </a:r>
                      <a:r>
                        <a:rPr lang="en-GB" b="0" i="1" dirty="0"/>
                        <a:t>bitter, sour</a:t>
                      </a:r>
                    </a:p>
                    <a:p>
                      <a:pPr algn="ctr"/>
                      <a:r>
                        <a:rPr lang="en-GB" b="0" dirty="0" err="1"/>
                        <a:t>celeber</a:t>
                      </a:r>
                      <a:r>
                        <a:rPr lang="en-GB" b="0" dirty="0"/>
                        <a:t> (-bris, </a:t>
                      </a:r>
                      <a:r>
                        <a:rPr lang="en-GB" b="0" dirty="0" err="1"/>
                        <a:t>bre</a:t>
                      </a:r>
                      <a:r>
                        <a:rPr lang="en-GB" b="0" dirty="0"/>
                        <a:t>), </a:t>
                      </a:r>
                      <a:r>
                        <a:rPr lang="en-GB" b="0" i="1" dirty="0"/>
                        <a:t>famous</a:t>
                      </a:r>
                    </a:p>
                  </a:txBody>
                  <a:tcPr anchor="ctr">
                    <a:solidFill>
                      <a:srgbClr val="E1BAB9"/>
                    </a:solidFill>
                  </a:tcPr>
                </a:tc>
                <a:tc>
                  <a:txBody>
                    <a:bodyPr/>
                    <a:lstStyle/>
                    <a:p>
                      <a:pPr algn="ctr"/>
                      <a:r>
                        <a:rPr lang="en-GB" sz="1800" b="0" i="0" u="none" strike="noStrike" kern="1200" baseline="0" dirty="0">
                          <a:solidFill>
                            <a:schemeClr val="tx1"/>
                          </a:solidFill>
                          <a:latin typeface="+mn-lt"/>
                          <a:ea typeface="+mn-ea"/>
                          <a:cs typeface="+mn-cs"/>
                        </a:rPr>
                        <a:t>brevis, breve, </a:t>
                      </a:r>
                      <a:r>
                        <a:rPr lang="en-GB" sz="1800" b="0" i="1" u="none" strike="noStrike" kern="1200" baseline="0" dirty="0">
                          <a:solidFill>
                            <a:schemeClr val="tx1"/>
                          </a:solidFill>
                          <a:latin typeface="+mn-lt"/>
                          <a:ea typeface="+mn-ea"/>
                          <a:cs typeface="+mn-cs"/>
                        </a:rPr>
                        <a:t>short</a:t>
                      </a:r>
                    </a:p>
                    <a:p>
                      <a:pPr algn="ctr"/>
                      <a:r>
                        <a:rPr lang="en-GB" sz="1800" b="0" i="0" u="none" strike="noStrike" kern="1200" baseline="0" dirty="0" err="1">
                          <a:solidFill>
                            <a:schemeClr val="tx1"/>
                          </a:solidFill>
                          <a:latin typeface="+mn-lt"/>
                          <a:ea typeface="+mn-ea"/>
                          <a:cs typeface="+mn-cs"/>
                        </a:rPr>
                        <a:t>crudelis</a:t>
                      </a:r>
                      <a:r>
                        <a:rPr lang="en-GB" sz="1800" b="0" i="0" u="none" strike="noStrike" kern="1200" baseline="0" dirty="0">
                          <a:solidFill>
                            <a:schemeClr val="tx1"/>
                          </a:solidFill>
                          <a:latin typeface="+mn-lt"/>
                          <a:ea typeface="+mn-ea"/>
                          <a:cs typeface="+mn-cs"/>
                        </a:rPr>
                        <a:t>, </a:t>
                      </a:r>
                      <a:r>
                        <a:rPr lang="en-GB" sz="1800" b="0" i="0" u="none" strike="noStrike" kern="1200" baseline="0" dirty="0" err="1">
                          <a:solidFill>
                            <a:schemeClr val="tx1"/>
                          </a:solidFill>
                          <a:latin typeface="+mn-lt"/>
                          <a:ea typeface="+mn-ea"/>
                          <a:cs typeface="+mn-cs"/>
                        </a:rPr>
                        <a:t>crudele</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cruel, bloody</a:t>
                      </a:r>
                    </a:p>
                    <a:p>
                      <a:pPr algn="ctr"/>
                      <a:r>
                        <a:rPr lang="en-GB" sz="1800" b="0" i="0" u="none" strike="noStrike" kern="1200" baseline="0" dirty="0">
                          <a:solidFill>
                            <a:schemeClr val="tx1"/>
                          </a:solidFill>
                          <a:latin typeface="+mn-lt"/>
                          <a:ea typeface="+mn-ea"/>
                          <a:cs typeface="+mn-cs"/>
                        </a:rPr>
                        <a:t>fidelis, </a:t>
                      </a:r>
                      <a:r>
                        <a:rPr lang="en-GB" sz="1800" b="0" i="0" u="none" strike="noStrike" kern="1200" baseline="0" dirty="0" err="1">
                          <a:solidFill>
                            <a:schemeClr val="tx1"/>
                          </a:solidFill>
                          <a:latin typeface="+mn-lt"/>
                          <a:ea typeface="+mn-ea"/>
                          <a:cs typeface="+mn-cs"/>
                        </a:rPr>
                        <a:t>fidele</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faithful</a:t>
                      </a:r>
                    </a:p>
                    <a:p>
                      <a:pPr algn="ctr"/>
                      <a:r>
                        <a:rPr lang="en-GB" sz="1800" b="0" i="0" u="none" strike="noStrike" kern="1200" baseline="0" dirty="0">
                          <a:solidFill>
                            <a:schemeClr val="tx1"/>
                          </a:solidFill>
                          <a:latin typeface="+mn-lt"/>
                          <a:ea typeface="+mn-ea"/>
                          <a:cs typeface="+mn-cs"/>
                        </a:rPr>
                        <a:t>gravis, grave, </a:t>
                      </a:r>
                      <a:r>
                        <a:rPr lang="en-GB" sz="1800" b="0" i="1" u="none" strike="noStrike" kern="1200" baseline="0" dirty="0">
                          <a:solidFill>
                            <a:schemeClr val="tx1"/>
                          </a:solidFill>
                          <a:latin typeface="+mn-lt"/>
                          <a:ea typeface="+mn-ea"/>
                          <a:cs typeface="+mn-cs"/>
                        </a:rPr>
                        <a:t>heavy, serious</a:t>
                      </a:r>
                    </a:p>
                    <a:p>
                      <a:pPr algn="ctr"/>
                      <a:r>
                        <a:rPr lang="en-GB" sz="1800" b="0" i="0" u="none" strike="noStrike" kern="1200" baseline="0" dirty="0" err="1">
                          <a:solidFill>
                            <a:schemeClr val="tx1"/>
                          </a:solidFill>
                          <a:latin typeface="+mn-lt"/>
                          <a:ea typeface="+mn-ea"/>
                          <a:cs typeface="+mn-cs"/>
                        </a:rPr>
                        <a:t>lamentabilis</a:t>
                      </a:r>
                      <a:r>
                        <a:rPr lang="en-GB" sz="1800" b="0" i="0" u="none" strike="noStrike" kern="1200" baseline="0" dirty="0">
                          <a:solidFill>
                            <a:schemeClr val="tx1"/>
                          </a:solidFill>
                          <a:latin typeface="+mn-lt"/>
                          <a:ea typeface="+mn-ea"/>
                          <a:cs typeface="+mn-cs"/>
                        </a:rPr>
                        <a:t>, </a:t>
                      </a:r>
                      <a:r>
                        <a:rPr lang="en-GB" sz="1800" b="0" i="0" u="none" strike="noStrike" kern="1200" baseline="0" dirty="0" err="1">
                          <a:solidFill>
                            <a:schemeClr val="tx1"/>
                          </a:solidFill>
                          <a:latin typeface="+mn-lt"/>
                          <a:ea typeface="+mn-ea"/>
                          <a:cs typeface="+mn-cs"/>
                        </a:rPr>
                        <a:t>lamentabile</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deplorable</a:t>
                      </a:r>
                    </a:p>
                    <a:p>
                      <a:pPr algn="ctr"/>
                      <a:r>
                        <a:rPr lang="en-GB" sz="1800" b="0" i="0" u="none" strike="noStrike" kern="1200" baseline="0" dirty="0" err="1">
                          <a:solidFill>
                            <a:schemeClr val="tx1"/>
                          </a:solidFill>
                          <a:latin typeface="+mn-lt"/>
                          <a:ea typeface="+mn-ea"/>
                          <a:cs typeface="+mn-cs"/>
                        </a:rPr>
                        <a:t>omnis</a:t>
                      </a:r>
                      <a:r>
                        <a:rPr lang="en-GB" sz="1800" b="0" i="0" u="none" strike="noStrike" kern="1200" baseline="0" dirty="0">
                          <a:solidFill>
                            <a:schemeClr val="tx1"/>
                          </a:solidFill>
                          <a:latin typeface="+mn-lt"/>
                          <a:ea typeface="+mn-ea"/>
                          <a:cs typeface="+mn-cs"/>
                        </a:rPr>
                        <a:t>, </a:t>
                      </a:r>
                      <a:r>
                        <a:rPr lang="en-GB" sz="1800" b="0" i="0" u="none" strike="noStrike" kern="1200" baseline="0" dirty="0" err="1">
                          <a:solidFill>
                            <a:schemeClr val="tx1"/>
                          </a:solidFill>
                          <a:latin typeface="+mn-lt"/>
                          <a:ea typeface="+mn-ea"/>
                          <a:cs typeface="+mn-cs"/>
                        </a:rPr>
                        <a:t>omne</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all</a:t>
                      </a:r>
                    </a:p>
                    <a:p>
                      <a:pPr algn="ctr"/>
                      <a:r>
                        <a:rPr lang="en-GB" sz="1800" b="0" i="0" u="none" strike="noStrike" kern="1200" baseline="0" dirty="0">
                          <a:solidFill>
                            <a:schemeClr val="tx1"/>
                          </a:solidFill>
                          <a:latin typeface="+mn-lt"/>
                          <a:ea typeface="+mn-ea"/>
                          <a:cs typeface="+mn-cs"/>
                        </a:rPr>
                        <a:t>perennis, </a:t>
                      </a:r>
                      <a:r>
                        <a:rPr lang="en-GB" sz="1800" b="0" i="0" u="none" strike="noStrike" kern="1200" baseline="0" dirty="0" err="1">
                          <a:solidFill>
                            <a:schemeClr val="tx1"/>
                          </a:solidFill>
                          <a:latin typeface="+mn-lt"/>
                          <a:ea typeface="+mn-ea"/>
                          <a:cs typeface="+mn-cs"/>
                        </a:rPr>
                        <a:t>perenne</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perennial, eternal</a:t>
                      </a:r>
                    </a:p>
                    <a:p>
                      <a:pPr algn="ctr"/>
                      <a:r>
                        <a:rPr lang="en-GB" sz="1800" b="0" i="0" u="none" strike="noStrike" kern="1200" baseline="0" dirty="0" err="1">
                          <a:solidFill>
                            <a:schemeClr val="tx1"/>
                          </a:solidFill>
                          <a:latin typeface="+mn-lt"/>
                          <a:ea typeface="+mn-ea"/>
                          <a:cs typeface="+mn-cs"/>
                        </a:rPr>
                        <a:t>puerilis</a:t>
                      </a:r>
                      <a:r>
                        <a:rPr lang="en-GB" sz="1800" b="0" i="0" u="none" strike="noStrike" kern="1200" baseline="0" dirty="0">
                          <a:solidFill>
                            <a:schemeClr val="tx1"/>
                          </a:solidFill>
                          <a:latin typeface="+mn-lt"/>
                          <a:ea typeface="+mn-ea"/>
                          <a:cs typeface="+mn-cs"/>
                        </a:rPr>
                        <a:t>, puerile, </a:t>
                      </a:r>
                      <a:r>
                        <a:rPr lang="en-GB" sz="1800" b="0" i="1" u="none" strike="noStrike" kern="1200" baseline="0" dirty="0">
                          <a:solidFill>
                            <a:schemeClr val="tx1"/>
                          </a:solidFill>
                          <a:latin typeface="+mn-lt"/>
                          <a:ea typeface="+mn-ea"/>
                          <a:cs typeface="+mn-cs"/>
                        </a:rPr>
                        <a:t>boyish</a:t>
                      </a:r>
                    </a:p>
                    <a:p>
                      <a:pPr algn="ctr"/>
                      <a:r>
                        <a:rPr lang="en-GB" sz="1800" b="0" i="0" u="none" strike="noStrike" kern="1200" baseline="0" dirty="0">
                          <a:solidFill>
                            <a:schemeClr val="tx1"/>
                          </a:solidFill>
                          <a:latin typeface="+mn-lt"/>
                          <a:ea typeface="+mn-ea"/>
                          <a:cs typeface="+mn-cs"/>
                        </a:rPr>
                        <a:t>regalis, regale, </a:t>
                      </a:r>
                      <a:r>
                        <a:rPr lang="en-GB" sz="1800" b="0" i="1" u="none" strike="noStrike" kern="1200" baseline="0" dirty="0">
                          <a:solidFill>
                            <a:schemeClr val="tx1"/>
                          </a:solidFill>
                          <a:latin typeface="+mn-lt"/>
                          <a:ea typeface="+mn-ea"/>
                          <a:cs typeface="+mn-cs"/>
                        </a:rPr>
                        <a:t>royal</a:t>
                      </a:r>
                    </a:p>
                    <a:p>
                      <a:pPr algn="ctr"/>
                      <a:r>
                        <a:rPr lang="en-GB" sz="1800" b="0" i="0" u="none" strike="noStrike" kern="1200" baseline="0" dirty="0" err="1">
                          <a:solidFill>
                            <a:schemeClr val="tx1"/>
                          </a:solidFill>
                          <a:latin typeface="+mn-lt"/>
                          <a:ea typeface="+mn-ea"/>
                          <a:cs typeface="+mn-cs"/>
                        </a:rPr>
                        <a:t>similis</a:t>
                      </a:r>
                      <a:r>
                        <a:rPr lang="en-GB" sz="1800" b="0" i="0" u="none" strike="noStrike" kern="1200" baseline="0" dirty="0">
                          <a:solidFill>
                            <a:schemeClr val="tx1"/>
                          </a:solidFill>
                          <a:latin typeface="+mn-lt"/>
                          <a:ea typeface="+mn-ea"/>
                          <a:cs typeface="+mn-cs"/>
                        </a:rPr>
                        <a:t>, simile, </a:t>
                      </a:r>
                      <a:r>
                        <a:rPr lang="en-GB" sz="1800" b="0" i="1" u="none" strike="noStrike" kern="1200" baseline="0" dirty="0">
                          <a:solidFill>
                            <a:schemeClr val="tx1"/>
                          </a:solidFill>
                          <a:latin typeface="+mn-lt"/>
                          <a:ea typeface="+mn-ea"/>
                          <a:cs typeface="+mn-cs"/>
                        </a:rPr>
                        <a:t>like</a:t>
                      </a:r>
                    </a:p>
                    <a:p>
                      <a:pPr algn="ctr"/>
                      <a:r>
                        <a:rPr lang="en-GB" sz="1800" b="0" i="0" u="none" strike="noStrike" kern="1200" baseline="0" dirty="0" err="1">
                          <a:solidFill>
                            <a:schemeClr val="tx1"/>
                          </a:solidFill>
                          <a:latin typeface="+mn-lt"/>
                          <a:ea typeface="+mn-ea"/>
                          <a:cs typeface="+mn-cs"/>
                        </a:rPr>
                        <a:t>terribilis</a:t>
                      </a:r>
                      <a:r>
                        <a:rPr lang="en-GB" sz="1800" b="0" i="0" u="none" strike="noStrike" kern="1200" baseline="0" dirty="0">
                          <a:solidFill>
                            <a:schemeClr val="tx1"/>
                          </a:solidFill>
                          <a:latin typeface="+mn-lt"/>
                          <a:ea typeface="+mn-ea"/>
                          <a:cs typeface="+mn-cs"/>
                        </a:rPr>
                        <a:t>, </a:t>
                      </a:r>
                      <a:r>
                        <a:rPr lang="en-GB" sz="1800" b="0" i="0" u="none" strike="noStrike" kern="1200" baseline="0" dirty="0" err="1">
                          <a:solidFill>
                            <a:schemeClr val="tx1"/>
                          </a:solidFill>
                          <a:latin typeface="+mn-lt"/>
                          <a:ea typeface="+mn-ea"/>
                          <a:cs typeface="+mn-cs"/>
                        </a:rPr>
                        <a:t>terribile</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terrible</a:t>
                      </a:r>
                    </a:p>
                    <a:p>
                      <a:pPr algn="ctr"/>
                      <a:r>
                        <a:rPr lang="en-GB" sz="1800" b="0" i="0" u="none" strike="noStrike" kern="1200" baseline="0" dirty="0">
                          <a:solidFill>
                            <a:schemeClr val="tx1"/>
                          </a:solidFill>
                          <a:latin typeface="+mn-lt"/>
                          <a:ea typeface="+mn-ea"/>
                          <a:cs typeface="+mn-cs"/>
                        </a:rPr>
                        <a:t>tristis, triste, </a:t>
                      </a:r>
                      <a:r>
                        <a:rPr lang="en-GB" sz="1800" b="0" i="1" u="none" strike="noStrike" kern="1200" baseline="0" dirty="0">
                          <a:solidFill>
                            <a:schemeClr val="tx1"/>
                          </a:solidFill>
                          <a:latin typeface="+mn-lt"/>
                          <a:ea typeface="+mn-ea"/>
                          <a:cs typeface="+mn-cs"/>
                        </a:rPr>
                        <a:t>sad</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gloomy</a:t>
                      </a:r>
                      <a:endParaRPr lang="en-GB" b="1" dirty="0"/>
                    </a:p>
                  </a:txBody>
                  <a:tcPr anchor="ctr">
                    <a:solidFill>
                      <a:srgbClr val="DD9797"/>
                    </a:solidFill>
                  </a:tcPr>
                </a:tc>
                <a:tc>
                  <a:txBody>
                    <a:bodyPr/>
                    <a:lstStyle/>
                    <a:p>
                      <a:r>
                        <a:rPr lang="en-GB" sz="1800" b="0" i="0" u="none" strike="noStrike" kern="1200" baseline="0" dirty="0">
                          <a:solidFill>
                            <a:schemeClr val="tx1"/>
                          </a:solidFill>
                          <a:latin typeface="+mn-lt"/>
                          <a:ea typeface="+mn-ea"/>
                          <a:cs typeface="+mn-cs"/>
                        </a:rPr>
                        <a:t>audax (-</a:t>
                      </a:r>
                      <a:r>
                        <a:rPr lang="en-GB" sz="1800" b="0" i="0" u="none" strike="noStrike" kern="1200" baseline="0" dirty="0" err="1">
                          <a:solidFill>
                            <a:schemeClr val="tx1"/>
                          </a:solidFill>
                          <a:latin typeface="+mn-lt"/>
                          <a:ea typeface="+mn-ea"/>
                          <a:cs typeface="+mn-cs"/>
                        </a:rPr>
                        <a:t>acis</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bold, daring</a:t>
                      </a:r>
                    </a:p>
                    <a:p>
                      <a:r>
                        <a:rPr lang="en-GB" sz="1800" b="0" i="0" u="none" strike="noStrike" kern="1200" baseline="0" dirty="0" err="1">
                          <a:solidFill>
                            <a:schemeClr val="tx1"/>
                          </a:solidFill>
                          <a:latin typeface="+mn-lt"/>
                          <a:ea typeface="+mn-ea"/>
                          <a:cs typeface="+mn-cs"/>
                        </a:rPr>
                        <a:t>discors</a:t>
                      </a:r>
                      <a:r>
                        <a:rPr lang="en-GB" sz="1800" b="0" i="0" u="none" strike="noStrike" kern="1200" baseline="0" dirty="0">
                          <a:solidFill>
                            <a:schemeClr val="tx1"/>
                          </a:solidFill>
                          <a:latin typeface="+mn-lt"/>
                          <a:ea typeface="+mn-ea"/>
                          <a:cs typeface="+mn-cs"/>
                        </a:rPr>
                        <a:t> (</a:t>
                      </a:r>
                      <a:r>
                        <a:rPr lang="en-GB" sz="1800" b="0" i="0" u="none" strike="noStrike" kern="1200" baseline="0" dirty="0" err="1">
                          <a:solidFill>
                            <a:schemeClr val="tx1"/>
                          </a:solidFill>
                          <a:latin typeface="+mn-lt"/>
                          <a:ea typeface="+mn-ea"/>
                          <a:cs typeface="+mn-cs"/>
                        </a:rPr>
                        <a:t>discordis</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inharmonious</a:t>
                      </a:r>
                    </a:p>
                    <a:p>
                      <a:r>
                        <a:rPr lang="en-GB" sz="1800" b="0" i="0" u="none" strike="noStrike" kern="1200" baseline="0" dirty="0" err="1">
                          <a:solidFill>
                            <a:schemeClr val="tx1"/>
                          </a:solidFill>
                          <a:latin typeface="+mn-lt"/>
                          <a:ea typeface="+mn-ea"/>
                          <a:cs typeface="+mn-cs"/>
                        </a:rPr>
                        <a:t>felix</a:t>
                      </a:r>
                      <a:r>
                        <a:rPr lang="en-GB" sz="1800" b="0" i="0" u="none" strike="noStrike" kern="1200" baseline="0" dirty="0">
                          <a:solidFill>
                            <a:schemeClr val="tx1"/>
                          </a:solidFill>
                          <a:latin typeface="+mn-lt"/>
                          <a:ea typeface="+mn-ea"/>
                          <a:cs typeface="+mn-cs"/>
                        </a:rPr>
                        <a:t> (</a:t>
                      </a:r>
                      <a:r>
                        <a:rPr lang="en-GB" sz="1800" b="0" i="0" u="none" strike="noStrike" kern="1200" baseline="0" dirty="0" err="1">
                          <a:solidFill>
                            <a:schemeClr val="tx1"/>
                          </a:solidFill>
                          <a:latin typeface="+mn-lt"/>
                          <a:ea typeface="+mn-ea"/>
                          <a:cs typeface="+mn-cs"/>
                        </a:rPr>
                        <a:t>felicis</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happy, fortunate</a:t>
                      </a:r>
                    </a:p>
                    <a:p>
                      <a:r>
                        <a:rPr lang="en-GB" sz="1800" b="0" i="0" u="none" strike="noStrike" kern="1200" baseline="0" dirty="0">
                          <a:solidFill>
                            <a:schemeClr val="tx1"/>
                          </a:solidFill>
                          <a:latin typeface="+mn-lt"/>
                          <a:ea typeface="+mn-ea"/>
                          <a:cs typeface="+mn-cs"/>
                        </a:rPr>
                        <a:t>ferox (</a:t>
                      </a:r>
                      <a:r>
                        <a:rPr lang="en-GB" sz="1800" b="0" i="0" u="none" strike="noStrike" kern="1200" baseline="0" dirty="0" err="1">
                          <a:solidFill>
                            <a:schemeClr val="tx1"/>
                          </a:solidFill>
                          <a:latin typeface="+mn-lt"/>
                          <a:ea typeface="+mn-ea"/>
                          <a:cs typeface="+mn-cs"/>
                        </a:rPr>
                        <a:t>ferocis</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savage, wild</a:t>
                      </a:r>
                    </a:p>
                    <a:p>
                      <a:r>
                        <a:rPr lang="en-GB" sz="1800" b="0" i="0" u="none" strike="noStrike" kern="1200" baseline="0" dirty="0" err="1">
                          <a:solidFill>
                            <a:schemeClr val="tx1"/>
                          </a:solidFill>
                          <a:latin typeface="+mn-lt"/>
                          <a:ea typeface="+mn-ea"/>
                          <a:cs typeface="+mn-cs"/>
                        </a:rPr>
                        <a:t>infelix</a:t>
                      </a:r>
                      <a:r>
                        <a:rPr lang="en-GB" sz="1800" b="0" i="0" u="none" strike="noStrike" kern="1200" baseline="0" dirty="0">
                          <a:solidFill>
                            <a:schemeClr val="tx1"/>
                          </a:solidFill>
                          <a:latin typeface="+mn-lt"/>
                          <a:ea typeface="+mn-ea"/>
                          <a:cs typeface="+mn-cs"/>
                        </a:rPr>
                        <a:t> (</a:t>
                      </a:r>
                      <a:r>
                        <a:rPr lang="en-GB" sz="1800" b="0" i="0" u="none" strike="noStrike" kern="1200" baseline="0" dirty="0" err="1">
                          <a:solidFill>
                            <a:schemeClr val="tx1"/>
                          </a:solidFill>
                          <a:latin typeface="+mn-lt"/>
                          <a:ea typeface="+mn-ea"/>
                          <a:cs typeface="+mn-cs"/>
                        </a:rPr>
                        <a:t>infelicis</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unhappy</a:t>
                      </a:r>
                    </a:p>
                    <a:p>
                      <a:r>
                        <a:rPr lang="en-GB" sz="1800" b="0" i="0" u="none" strike="noStrike" kern="1200" baseline="0" dirty="0" err="1">
                          <a:solidFill>
                            <a:schemeClr val="tx1"/>
                          </a:solidFill>
                          <a:latin typeface="+mn-lt"/>
                          <a:ea typeface="+mn-ea"/>
                          <a:cs typeface="+mn-cs"/>
                        </a:rPr>
                        <a:t>ingens</a:t>
                      </a:r>
                      <a:r>
                        <a:rPr lang="en-GB" sz="1800" b="0" i="0" u="none" strike="noStrike" kern="1200" baseline="0" dirty="0">
                          <a:solidFill>
                            <a:schemeClr val="tx1"/>
                          </a:solidFill>
                          <a:latin typeface="+mn-lt"/>
                          <a:ea typeface="+mn-ea"/>
                          <a:cs typeface="+mn-cs"/>
                        </a:rPr>
                        <a:t> (</a:t>
                      </a:r>
                      <a:r>
                        <a:rPr lang="en-GB" sz="1800" b="0" i="0" u="none" strike="noStrike" kern="1200" baseline="0" dirty="0" err="1">
                          <a:solidFill>
                            <a:schemeClr val="tx1"/>
                          </a:solidFill>
                          <a:latin typeface="+mn-lt"/>
                          <a:ea typeface="+mn-ea"/>
                          <a:cs typeface="+mn-cs"/>
                        </a:rPr>
                        <a:t>ingentis</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huge, mighty</a:t>
                      </a:r>
                    </a:p>
                    <a:p>
                      <a:r>
                        <a:rPr lang="en-GB" sz="1800" b="0" i="0" u="none" strike="noStrike" kern="1200" baseline="0" dirty="0" err="1">
                          <a:solidFill>
                            <a:schemeClr val="tx1"/>
                          </a:solidFill>
                          <a:latin typeface="+mn-lt"/>
                          <a:ea typeface="+mn-ea"/>
                          <a:cs typeface="+mn-cs"/>
                        </a:rPr>
                        <a:t>innocens</a:t>
                      </a:r>
                      <a:r>
                        <a:rPr lang="en-GB" sz="1800" b="0" i="0" u="none" strike="noStrike" kern="1200" baseline="0" dirty="0">
                          <a:solidFill>
                            <a:schemeClr val="tx1"/>
                          </a:solidFill>
                          <a:latin typeface="+mn-lt"/>
                          <a:ea typeface="+mn-ea"/>
                          <a:cs typeface="+mn-cs"/>
                        </a:rPr>
                        <a:t> (</a:t>
                      </a:r>
                      <a:r>
                        <a:rPr lang="en-GB" sz="1800" b="0" i="0" u="none" strike="noStrike" kern="1200" baseline="0" dirty="0" err="1">
                          <a:solidFill>
                            <a:schemeClr val="tx1"/>
                          </a:solidFill>
                          <a:latin typeface="+mn-lt"/>
                          <a:ea typeface="+mn-ea"/>
                          <a:cs typeface="+mn-cs"/>
                        </a:rPr>
                        <a:t>innocentis</a:t>
                      </a:r>
                      <a:r>
                        <a:rPr lang="en-GB" sz="1800" b="0" i="0" u="none" strike="noStrike" kern="1200" baseline="0" dirty="0">
                          <a:solidFill>
                            <a:schemeClr val="tx1"/>
                          </a:solidFill>
                          <a:latin typeface="+mn-lt"/>
                          <a:ea typeface="+mn-ea"/>
                          <a:cs typeface="+mn-cs"/>
                        </a:rPr>
                        <a:t>)</a:t>
                      </a:r>
                      <a:r>
                        <a:rPr lang="en-GB" sz="1800" b="0" i="1" u="none" strike="noStrike" kern="1200" baseline="0" dirty="0">
                          <a:solidFill>
                            <a:schemeClr val="tx1"/>
                          </a:solidFill>
                          <a:latin typeface="+mn-lt"/>
                          <a:ea typeface="+mn-ea"/>
                          <a:cs typeface="+mn-cs"/>
                        </a:rPr>
                        <a:t> harmless</a:t>
                      </a:r>
                    </a:p>
                    <a:p>
                      <a:r>
                        <a:rPr lang="en-GB" sz="1800" b="0" i="0" u="none" strike="noStrike" kern="1200" baseline="0" dirty="0">
                          <a:solidFill>
                            <a:schemeClr val="tx1"/>
                          </a:solidFill>
                          <a:latin typeface="+mn-lt"/>
                          <a:ea typeface="+mn-ea"/>
                          <a:cs typeface="+mn-cs"/>
                        </a:rPr>
                        <a:t>multiplex (</a:t>
                      </a:r>
                      <a:r>
                        <a:rPr lang="en-GB" sz="1800" b="0" i="0" u="none" strike="noStrike" kern="1200" baseline="0" dirty="0" err="1">
                          <a:solidFill>
                            <a:schemeClr val="tx1"/>
                          </a:solidFill>
                          <a:latin typeface="+mn-lt"/>
                          <a:ea typeface="+mn-ea"/>
                          <a:cs typeface="+mn-cs"/>
                        </a:rPr>
                        <a:t>multiplicis</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multiple</a:t>
                      </a:r>
                    </a:p>
                    <a:p>
                      <a:r>
                        <a:rPr lang="en-GB" sz="1800" b="0" i="0" u="none" strike="noStrike" kern="1200" baseline="0" dirty="0" err="1">
                          <a:solidFill>
                            <a:schemeClr val="tx1"/>
                          </a:solidFill>
                          <a:latin typeface="+mn-lt"/>
                          <a:ea typeface="+mn-ea"/>
                          <a:cs typeface="+mn-cs"/>
                        </a:rPr>
                        <a:t>recens</a:t>
                      </a:r>
                      <a:r>
                        <a:rPr lang="en-GB" sz="1800" b="0" i="0" u="none" strike="noStrike" kern="1200" baseline="0" dirty="0">
                          <a:solidFill>
                            <a:schemeClr val="tx1"/>
                          </a:solidFill>
                          <a:latin typeface="+mn-lt"/>
                          <a:ea typeface="+mn-ea"/>
                          <a:cs typeface="+mn-cs"/>
                        </a:rPr>
                        <a:t> (</a:t>
                      </a:r>
                      <a:r>
                        <a:rPr lang="en-GB" sz="1800" b="0" i="0" u="none" strike="noStrike" kern="1200" baseline="0" dirty="0" err="1">
                          <a:solidFill>
                            <a:schemeClr val="tx1"/>
                          </a:solidFill>
                          <a:latin typeface="+mn-lt"/>
                          <a:ea typeface="+mn-ea"/>
                          <a:cs typeface="+mn-cs"/>
                        </a:rPr>
                        <a:t>recentis</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recen</a:t>
                      </a:r>
                      <a:r>
                        <a:rPr lang="en-GB" sz="1800" b="0" i="0" u="none" strike="noStrike" kern="1200" baseline="0" dirty="0">
                          <a:solidFill>
                            <a:schemeClr val="tx1"/>
                          </a:solidFill>
                          <a:latin typeface="+mn-lt"/>
                          <a:ea typeface="+mn-ea"/>
                          <a:cs typeface="+mn-cs"/>
                        </a:rPr>
                        <a:t>t</a:t>
                      </a:r>
                    </a:p>
                    <a:p>
                      <a:r>
                        <a:rPr lang="en-GB" sz="1800" b="0" i="0" u="none" strike="noStrike" kern="1200" baseline="0" dirty="0">
                          <a:solidFill>
                            <a:schemeClr val="tx1"/>
                          </a:solidFill>
                          <a:latin typeface="+mn-lt"/>
                          <a:ea typeface="+mn-ea"/>
                          <a:cs typeface="+mn-cs"/>
                        </a:rPr>
                        <a:t>sapiens (</a:t>
                      </a:r>
                      <a:r>
                        <a:rPr lang="en-GB" sz="1800" b="0" i="0" u="none" strike="noStrike" kern="1200" baseline="0" dirty="0" err="1">
                          <a:solidFill>
                            <a:schemeClr val="tx1"/>
                          </a:solidFill>
                          <a:latin typeface="+mn-lt"/>
                          <a:ea typeface="+mn-ea"/>
                          <a:cs typeface="+mn-cs"/>
                        </a:rPr>
                        <a:t>sapientis</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wise</a:t>
                      </a:r>
                    </a:p>
                    <a:p>
                      <a:r>
                        <a:rPr lang="en-GB" sz="1800" b="0" i="0" u="none" strike="noStrike" kern="1200" baseline="0" dirty="0" err="1">
                          <a:solidFill>
                            <a:schemeClr val="tx1"/>
                          </a:solidFill>
                          <a:latin typeface="+mn-lt"/>
                          <a:ea typeface="+mn-ea"/>
                          <a:cs typeface="+mn-cs"/>
                        </a:rPr>
                        <a:t>supplex</a:t>
                      </a:r>
                      <a:r>
                        <a:rPr lang="en-GB" sz="1800" b="0" i="0" u="none" strike="noStrike" kern="1200" baseline="0" dirty="0">
                          <a:solidFill>
                            <a:schemeClr val="tx1"/>
                          </a:solidFill>
                          <a:latin typeface="+mn-lt"/>
                          <a:ea typeface="+mn-ea"/>
                          <a:cs typeface="+mn-cs"/>
                        </a:rPr>
                        <a:t> (</a:t>
                      </a:r>
                      <a:r>
                        <a:rPr lang="en-GB" sz="1800" b="0" i="0" u="none" strike="noStrike" kern="1200" baseline="0" dirty="0" err="1">
                          <a:solidFill>
                            <a:schemeClr val="tx1"/>
                          </a:solidFill>
                          <a:latin typeface="+mn-lt"/>
                          <a:ea typeface="+mn-ea"/>
                          <a:cs typeface="+mn-cs"/>
                        </a:rPr>
                        <a:t>supplicis</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suppliant</a:t>
                      </a:r>
                    </a:p>
                    <a:p>
                      <a:r>
                        <a:rPr lang="en-GB" sz="1800" b="0" i="0" u="none" strike="noStrike" kern="1200" baseline="0" dirty="0" err="1">
                          <a:solidFill>
                            <a:schemeClr val="tx1"/>
                          </a:solidFill>
                          <a:latin typeface="+mn-lt"/>
                          <a:ea typeface="+mn-ea"/>
                          <a:cs typeface="+mn-cs"/>
                        </a:rPr>
                        <a:t>vetus</a:t>
                      </a:r>
                      <a:r>
                        <a:rPr lang="en-GB" sz="1800" b="0" i="0" u="none" strike="noStrike" kern="1200" baseline="0" dirty="0">
                          <a:solidFill>
                            <a:schemeClr val="tx1"/>
                          </a:solidFill>
                          <a:latin typeface="+mn-lt"/>
                          <a:ea typeface="+mn-ea"/>
                          <a:cs typeface="+mn-cs"/>
                        </a:rPr>
                        <a:t> (</a:t>
                      </a:r>
                      <a:r>
                        <a:rPr lang="en-GB" sz="1800" b="0" i="0" u="none" strike="noStrike" kern="1200" baseline="0" dirty="0" err="1">
                          <a:solidFill>
                            <a:schemeClr val="tx1"/>
                          </a:solidFill>
                          <a:latin typeface="+mn-lt"/>
                          <a:ea typeface="+mn-ea"/>
                          <a:cs typeface="+mn-cs"/>
                        </a:rPr>
                        <a:t>veteris</a:t>
                      </a:r>
                      <a:r>
                        <a:rPr lang="en-GB" sz="1800" b="0" i="0" u="none" strike="noStrike" kern="1200" baseline="0" dirty="0">
                          <a:solidFill>
                            <a:schemeClr val="tx1"/>
                          </a:solidFill>
                          <a:latin typeface="+mn-lt"/>
                          <a:ea typeface="+mn-ea"/>
                          <a:cs typeface="+mn-cs"/>
                        </a:rPr>
                        <a:t>) </a:t>
                      </a:r>
                      <a:r>
                        <a:rPr lang="en-GB" sz="1800" b="0" i="1" u="none" strike="noStrike" kern="1200" baseline="0" dirty="0">
                          <a:solidFill>
                            <a:schemeClr val="tx1"/>
                          </a:solidFill>
                          <a:latin typeface="+mn-lt"/>
                          <a:ea typeface="+mn-ea"/>
                          <a:cs typeface="+mn-cs"/>
                        </a:rPr>
                        <a:t>old</a:t>
                      </a:r>
                      <a:endParaRPr lang="en-GB" b="1" dirty="0"/>
                    </a:p>
                  </a:txBody>
                  <a:tcPr anchor="ctr">
                    <a:solidFill>
                      <a:schemeClr val="bg1"/>
                    </a:solidFill>
                  </a:tcPr>
                </a:tc>
                <a:extLst>
                  <a:ext uri="{0D108BD9-81ED-4DB2-BD59-A6C34878D82A}">
                    <a16:rowId xmlns:a16="http://schemas.microsoft.com/office/drawing/2014/main" val="3499606620"/>
                  </a:ext>
                </a:extLst>
              </a:tr>
            </a:tbl>
          </a:graphicData>
        </a:graphic>
      </p:graphicFrame>
    </p:spTree>
    <p:extLst>
      <p:ext uri="{BB962C8B-B14F-4D97-AF65-F5344CB8AC3E}">
        <p14:creationId xmlns:p14="http://schemas.microsoft.com/office/powerpoint/2010/main" val="1043357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E1C5E-903D-0D29-DC88-344B083D27EF}"/>
              </a:ext>
            </a:extLst>
          </p:cNvPr>
          <p:cNvSpPr>
            <a:spLocks noGrp="1"/>
          </p:cNvSpPr>
          <p:nvPr>
            <p:ph type="title"/>
          </p:nvPr>
        </p:nvSpPr>
        <p:spPr/>
        <p:txBody>
          <a:bodyPr/>
          <a:lstStyle/>
          <a:p>
            <a:pPr algn="ctr"/>
            <a:r>
              <a:rPr lang="en-GB" dirty="0">
                <a:solidFill>
                  <a:srgbClr val="800000"/>
                </a:solidFill>
              </a:rPr>
              <a:t>Adjective Basics: Degrees of Comparison</a:t>
            </a:r>
            <a:endParaRPr lang="en-GB" dirty="0"/>
          </a:p>
        </p:txBody>
      </p:sp>
      <p:sp>
        <p:nvSpPr>
          <p:cNvPr id="3" name="Content Placeholder 2">
            <a:extLst>
              <a:ext uri="{FF2B5EF4-FFF2-40B4-BE49-F238E27FC236}">
                <a16:creationId xmlns:a16="http://schemas.microsoft.com/office/drawing/2014/main" id="{260B01A9-6AE4-5837-42B1-BEF6711A4F6D}"/>
              </a:ext>
            </a:extLst>
          </p:cNvPr>
          <p:cNvSpPr>
            <a:spLocks noGrp="1"/>
          </p:cNvSpPr>
          <p:nvPr>
            <p:ph idx="1"/>
          </p:nvPr>
        </p:nvSpPr>
        <p:spPr>
          <a:xfrm>
            <a:off x="-85061" y="1742006"/>
            <a:ext cx="3999614" cy="4351338"/>
          </a:xfrm>
        </p:spPr>
        <p:txBody>
          <a:bodyPr/>
          <a:lstStyle/>
          <a:p>
            <a:pPr marL="0" indent="0" algn="ctr">
              <a:buNone/>
            </a:pPr>
            <a:r>
              <a:rPr lang="en-GB" b="1" dirty="0">
                <a:solidFill>
                  <a:srgbClr val="800000"/>
                </a:solidFill>
              </a:rPr>
              <a:t>Positive</a:t>
            </a:r>
          </a:p>
          <a:p>
            <a:pPr marL="0" indent="0" algn="ctr">
              <a:buNone/>
            </a:pPr>
            <a:r>
              <a:rPr lang="en-GB" dirty="0"/>
              <a:t>Longus (a, um)</a:t>
            </a:r>
          </a:p>
          <a:p>
            <a:pPr marL="0" indent="0" algn="ctr">
              <a:buNone/>
            </a:pPr>
            <a:r>
              <a:rPr lang="en-GB" dirty="0" err="1"/>
              <a:t>Pulcher</a:t>
            </a:r>
            <a:r>
              <a:rPr lang="en-GB" dirty="0"/>
              <a:t> (pulchra, um)</a:t>
            </a:r>
          </a:p>
          <a:p>
            <a:pPr marL="0" indent="0" algn="ctr">
              <a:buNone/>
            </a:pPr>
            <a:r>
              <a:rPr lang="en-GB" dirty="0" err="1"/>
              <a:t>Similis</a:t>
            </a:r>
            <a:r>
              <a:rPr lang="en-GB" dirty="0"/>
              <a:t> (-e)</a:t>
            </a:r>
          </a:p>
        </p:txBody>
      </p:sp>
      <p:sp>
        <p:nvSpPr>
          <p:cNvPr id="4" name="Content Placeholder 2">
            <a:extLst>
              <a:ext uri="{FF2B5EF4-FFF2-40B4-BE49-F238E27FC236}">
                <a16:creationId xmlns:a16="http://schemas.microsoft.com/office/drawing/2014/main" id="{FE3B1691-E230-AE7A-516F-BA69433B4C9D}"/>
              </a:ext>
            </a:extLst>
          </p:cNvPr>
          <p:cNvSpPr txBox="1">
            <a:spLocks/>
          </p:cNvSpPr>
          <p:nvPr/>
        </p:nvSpPr>
        <p:spPr>
          <a:xfrm>
            <a:off x="3675322" y="1716347"/>
            <a:ext cx="399961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b="1" dirty="0">
                <a:solidFill>
                  <a:srgbClr val="800000"/>
                </a:solidFill>
              </a:rPr>
              <a:t>Comparative (more)</a:t>
            </a:r>
          </a:p>
          <a:p>
            <a:pPr marL="0" indent="0" algn="ctr">
              <a:buNone/>
            </a:pPr>
            <a:r>
              <a:rPr lang="en-GB" dirty="0" err="1"/>
              <a:t>Long+</a:t>
            </a:r>
            <a:r>
              <a:rPr lang="en-GB" dirty="0" err="1">
                <a:solidFill>
                  <a:srgbClr val="800000"/>
                </a:solidFill>
              </a:rPr>
              <a:t>ior</a:t>
            </a:r>
            <a:r>
              <a:rPr lang="en-GB" dirty="0"/>
              <a:t> (n. –</a:t>
            </a:r>
            <a:r>
              <a:rPr lang="en-GB" dirty="0" err="1">
                <a:solidFill>
                  <a:srgbClr val="800000"/>
                </a:solidFill>
              </a:rPr>
              <a:t>ius</a:t>
            </a:r>
            <a:r>
              <a:rPr lang="en-GB" dirty="0"/>
              <a:t>)</a:t>
            </a:r>
          </a:p>
          <a:p>
            <a:pPr marL="0" indent="0" algn="ctr">
              <a:buNone/>
            </a:pPr>
            <a:r>
              <a:rPr lang="en-GB" dirty="0" err="1"/>
              <a:t>Pulchr</a:t>
            </a:r>
            <a:r>
              <a:rPr lang="en-GB" dirty="0"/>
              <a:t> + </a:t>
            </a:r>
            <a:r>
              <a:rPr lang="en-GB" dirty="0" err="1">
                <a:solidFill>
                  <a:srgbClr val="800000"/>
                </a:solidFill>
              </a:rPr>
              <a:t>ior</a:t>
            </a:r>
            <a:r>
              <a:rPr lang="en-GB" dirty="0"/>
              <a:t> (n. -</a:t>
            </a:r>
            <a:r>
              <a:rPr lang="en-GB" dirty="0" err="1">
                <a:solidFill>
                  <a:srgbClr val="800000"/>
                </a:solidFill>
              </a:rPr>
              <a:t>ius</a:t>
            </a:r>
            <a:r>
              <a:rPr lang="en-GB" dirty="0"/>
              <a:t>)</a:t>
            </a:r>
          </a:p>
          <a:p>
            <a:pPr marL="0" indent="0" algn="ctr">
              <a:buNone/>
            </a:pPr>
            <a:r>
              <a:rPr lang="en-GB" dirty="0" err="1"/>
              <a:t>Simil</a:t>
            </a:r>
            <a:r>
              <a:rPr lang="en-GB" dirty="0"/>
              <a:t> + </a:t>
            </a:r>
            <a:r>
              <a:rPr lang="en-GB" dirty="0" err="1">
                <a:solidFill>
                  <a:srgbClr val="800000"/>
                </a:solidFill>
              </a:rPr>
              <a:t>ior</a:t>
            </a:r>
            <a:r>
              <a:rPr lang="en-GB" dirty="0"/>
              <a:t> (n. –</a:t>
            </a:r>
            <a:r>
              <a:rPr lang="en-GB" dirty="0" err="1">
                <a:solidFill>
                  <a:srgbClr val="800000"/>
                </a:solidFill>
              </a:rPr>
              <a:t>ius</a:t>
            </a:r>
            <a:r>
              <a:rPr lang="en-GB" dirty="0"/>
              <a:t>)</a:t>
            </a:r>
          </a:p>
          <a:p>
            <a:pPr marL="0" indent="0" algn="ctr">
              <a:buNone/>
            </a:pPr>
            <a:r>
              <a:rPr lang="en-GB" dirty="0">
                <a:solidFill>
                  <a:srgbClr val="800000"/>
                </a:solidFill>
              </a:rPr>
              <a:t>+3</a:t>
            </a:r>
            <a:r>
              <a:rPr lang="en-GB" baseline="30000" dirty="0">
                <a:solidFill>
                  <a:srgbClr val="800000"/>
                </a:solidFill>
              </a:rPr>
              <a:t>rd</a:t>
            </a:r>
            <a:r>
              <a:rPr lang="en-GB" dirty="0">
                <a:solidFill>
                  <a:srgbClr val="800000"/>
                </a:solidFill>
              </a:rPr>
              <a:t> declension endings</a:t>
            </a:r>
          </a:p>
        </p:txBody>
      </p:sp>
      <p:sp>
        <p:nvSpPr>
          <p:cNvPr id="5" name="Content Placeholder 2">
            <a:extLst>
              <a:ext uri="{FF2B5EF4-FFF2-40B4-BE49-F238E27FC236}">
                <a16:creationId xmlns:a16="http://schemas.microsoft.com/office/drawing/2014/main" id="{DB61D30D-CB9F-84DC-BC22-6D048ACF79F0}"/>
              </a:ext>
            </a:extLst>
          </p:cNvPr>
          <p:cNvSpPr txBox="1">
            <a:spLocks/>
          </p:cNvSpPr>
          <p:nvPr/>
        </p:nvSpPr>
        <p:spPr>
          <a:xfrm>
            <a:off x="7837967" y="1690688"/>
            <a:ext cx="421580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b="1" dirty="0">
                <a:solidFill>
                  <a:srgbClr val="800000"/>
                </a:solidFill>
              </a:rPr>
              <a:t>Superlative (the most)</a:t>
            </a:r>
          </a:p>
          <a:p>
            <a:pPr marL="0" indent="0" algn="ctr">
              <a:buNone/>
            </a:pPr>
            <a:r>
              <a:rPr lang="en-GB" dirty="0" err="1"/>
              <a:t>Long+</a:t>
            </a:r>
            <a:r>
              <a:rPr lang="en-GB" dirty="0" err="1">
                <a:solidFill>
                  <a:srgbClr val="800000"/>
                </a:solidFill>
              </a:rPr>
              <a:t>issimus</a:t>
            </a:r>
            <a:r>
              <a:rPr lang="en-GB" dirty="0"/>
              <a:t> (</a:t>
            </a:r>
            <a:r>
              <a:rPr lang="en-GB" dirty="0">
                <a:solidFill>
                  <a:srgbClr val="800000"/>
                </a:solidFill>
              </a:rPr>
              <a:t>a</a:t>
            </a:r>
            <a:r>
              <a:rPr lang="en-GB" dirty="0"/>
              <a:t>, </a:t>
            </a:r>
            <a:r>
              <a:rPr lang="en-GB" dirty="0">
                <a:solidFill>
                  <a:srgbClr val="800000"/>
                </a:solidFill>
              </a:rPr>
              <a:t>um</a:t>
            </a:r>
            <a:r>
              <a:rPr lang="en-GB" dirty="0"/>
              <a:t>)</a:t>
            </a:r>
          </a:p>
          <a:p>
            <a:pPr marL="0" indent="0" algn="ctr">
              <a:buNone/>
            </a:pPr>
            <a:r>
              <a:rPr lang="en-GB" dirty="0" err="1"/>
              <a:t>Pulcher+</a:t>
            </a:r>
            <a:r>
              <a:rPr lang="en-GB" dirty="0" err="1">
                <a:solidFill>
                  <a:srgbClr val="800000"/>
                </a:solidFill>
              </a:rPr>
              <a:t>rimus</a:t>
            </a:r>
            <a:r>
              <a:rPr lang="en-GB" dirty="0"/>
              <a:t> (</a:t>
            </a:r>
            <a:r>
              <a:rPr lang="en-GB" dirty="0">
                <a:solidFill>
                  <a:srgbClr val="800000"/>
                </a:solidFill>
              </a:rPr>
              <a:t>a</a:t>
            </a:r>
            <a:r>
              <a:rPr lang="en-GB" dirty="0"/>
              <a:t>, </a:t>
            </a:r>
            <a:r>
              <a:rPr lang="en-GB" dirty="0">
                <a:solidFill>
                  <a:srgbClr val="800000"/>
                </a:solidFill>
              </a:rPr>
              <a:t>um</a:t>
            </a:r>
            <a:r>
              <a:rPr lang="en-GB" dirty="0"/>
              <a:t>)</a:t>
            </a:r>
          </a:p>
          <a:p>
            <a:pPr marL="0" indent="0" algn="ctr">
              <a:buNone/>
            </a:pPr>
            <a:r>
              <a:rPr lang="en-GB" dirty="0" err="1"/>
              <a:t>Simil+</a:t>
            </a:r>
            <a:r>
              <a:rPr lang="en-GB" dirty="0" err="1">
                <a:solidFill>
                  <a:srgbClr val="800000"/>
                </a:solidFill>
              </a:rPr>
              <a:t>limus</a:t>
            </a:r>
            <a:r>
              <a:rPr lang="en-GB" dirty="0"/>
              <a:t> (</a:t>
            </a:r>
            <a:r>
              <a:rPr lang="en-GB" dirty="0">
                <a:solidFill>
                  <a:srgbClr val="800000"/>
                </a:solidFill>
              </a:rPr>
              <a:t>a</a:t>
            </a:r>
            <a:r>
              <a:rPr lang="en-GB" dirty="0"/>
              <a:t>, </a:t>
            </a:r>
            <a:r>
              <a:rPr lang="en-GB" dirty="0">
                <a:solidFill>
                  <a:srgbClr val="800000"/>
                </a:solidFill>
              </a:rPr>
              <a:t>um</a:t>
            </a:r>
            <a:r>
              <a:rPr lang="en-GB" dirty="0"/>
              <a:t>)</a:t>
            </a:r>
          </a:p>
          <a:p>
            <a:pPr marL="0" indent="0" algn="ctr">
              <a:buNone/>
            </a:pPr>
            <a:r>
              <a:rPr lang="en-GB" dirty="0">
                <a:solidFill>
                  <a:srgbClr val="800000"/>
                </a:solidFill>
              </a:rPr>
              <a:t>+1</a:t>
            </a:r>
            <a:r>
              <a:rPr lang="en-GB" baseline="30000" dirty="0">
                <a:solidFill>
                  <a:srgbClr val="800000"/>
                </a:solidFill>
              </a:rPr>
              <a:t>st</a:t>
            </a:r>
            <a:r>
              <a:rPr lang="en-GB" dirty="0">
                <a:solidFill>
                  <a:srgbClr val="800000"/>
                </a:solidFill>
              </a:rPr>
              <a:t>/2</a:t>
            </a:r>
            <a:r>
              <a:rPr lang="en-GB" baseline="30000" dirty="0">
                <a:solidFill>
                  <a:srgbClr val="800000"/>
                </a:solidFill>
              </a:rPr>
              <a:t>nd</a:t>
            </a:r>
            <a:r>
              <a:rPr lang="en-GB" dirty="0">
                <a:solidFill>
                  <a:srgbClr val="800000"/>
                </a:solidFill>
              </a:rPr>
              <a:t> declension endings</a:t>
            </a:r>
          </a:p>
        </p:txBody>
      </p:sp>
      <p:sp>
        <p:nvSpPr>
          <p:cNvPr id="6" name="Content Placeholder 2">
            <a:extLst>
              <a:ext uri="{FF2B5EF4-FFF2-40B4-BE49-F238E27FC236}">
                <a16:creationId xmlns:a16="http://schemas.microsoft.com/office/drawing/2014/main" id="{99C82C72-0139-821C-13F9-3B07CBE05F4F}"/>
              </a:ext>
            </a:extLst>
          </p:cNvPr>
          <p:cNvSpPr txBox="1">
            <a:spLocks/>
          </p:cNvSpPr>
          <p:nvPr/>
        </p:nvSpPr>
        <p:spPr>
          <a:xfrm>
            <a:off x="251637" y="5196719"/>
            <a:ext cx="11738344" cy="13954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Vir </a:t>
            </a:r>
            <a:r>
              <a:rPr lang="en-GB" dirty="0" err="1"/>
              <a:t>gratus</a:t>
            </a:r>
            <a:r>
              <a:rPr lang="en-GB" dirty="0"/>
              <a:t> (a pleasant man); </a:t>
            </a:r>
            <a:r>
              <a:rPr lang="en-GB" dirty="0" err="1"/>
              <a:t>femina</a:t>
            </a:r>
            <a:r>
              <a:rPr lang="en-GB" dirty="0"/>
              <a:t> </a:t>
            </a:r>
            <a:r>
              <a:rPr lang="en-GB" dirty="0" err="1"/>
              <a:t>honesta</a:t>
            </a:r>
            <a:r>
              <a:rPr lang="en-GB" dirty="0"/>
              <a:t> (an honest woman); scriptura nova (a new writing); </a:t>
            </a:r>
            <a:r>
              <a:rPr lang="en-GB" dirty="0" err="1"/>
              <a:t>sapientia</a:t>
            </a:r>
            <a:r>
              <a:rPr lang="en-GB" dirty="0"/>
              <a:t> rara (a rare wisdom); </a:t>
            </a:r>
            <a:r>
              <a:rPr lang="en-GB" dirty="0" err="1"/>
              <a:t>puer</a:t>
            </a:r>
            <a:r>
              <a:rPr lang="en-GB" dirty="0"/>
              <a:t> </a:t>
            </a:r>
            <a:r>
              <a:rPr lang="en-GB" dirty="0" err="1"/>
              <a:t>pulcher</a:t>
            </a:r>
            <a:r>
              <a:rPr lang="en-GB" dirty="0"/>
              <a:t> (a handsome boy)</a:t>
            </a:r>
          </a:p>
          <a:p>
            <a:pPr marL="0" indent="0">
              <a:buFont typeface="Arial" panose="020B0604020202020204" pitchFamily="34" charset="0"/>
              <a:buNone/>
            </a:pPr>
            <a:endParaRPr lang="en-GB" dirty="0"/>
          </a:p>
        </p:txBody>
      </p:sp>
      <p:cxnSp>
        <p:nvCxnSpPr>
          <p:cNvPr id="10" name="Straight Connector 9">
            <a:extLst>
              <a:ext uri="{FF2B5EF4-FFF2-40B4-BE49-F238E27FC236}">
                <a16:creationId xmlns:a16="http://schemas.microsoft.com/office/drawing/2014/main" id="{2678B3C6-3CC8-E6FC-1574-BBE32A3AA7B1}"/>
              </a:ext>
            </a:extLst>
          </p:cNvPr>
          <p:cNvCxnSpPr>
            <a:cxnSpLocks/>
          </p:cNvCxnSpPr>
          <p:nvPr/>
        </p:nvCxnSpPr>
        <p:spPr>
          <a:xfrm>
            <a:off x="3159643" y="1928037"/>
            <a:ext cx="627320" cy="0"/>
          </a:xfrm>
          <a:prstGeom prst="line">
            <a:avLst/>
          </a:prstGeom>
          <a:ln w="57150">
            <a:solidFill>
              <a:srgbClr val="8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00ADC46-80FA-2DE0-2680-2997D907A724}"/>
              </a:ext>
            </a:extLst>
          </p:cNvPr>
          <p:cNvCxnSpPr>
            <a:cxnSpLocks/>
          </p:cNvCxnSpPr>
          <p:nvPr/>
        </p:nvCxnSpPr>
        <p:spPr>
          <a:xfrm>
            <a:off x="7455197" y="1928037"/>
            <a:ext cx="581246" cy="0"/>
          </a:xfrm>
          <a:prstGeom prst="line">
            <a:avLst/>
          </a:prstGeom>
          <a:ln w="57150">
            <a:solidFill>
              <a:srgbClr val="8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03651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5F6D2-2D9D-9364-54BA-9F5AE6467894}"/>
              </a:ext>
            </a:extLst>
          </p:cNvPr>
          <p:cNvSpPr>
            <a:spLocks noGrp="1"/>
          </p:cNvSpPr>
          <p:nvPr>
            <p:ph type="title"/>
          </p:nvPr>
        </p:nvSpPr>
        <p:spPr/>
        <p:txBody>
          <a:bodyPr/>
          <a:lstStyle/>
          <a:p>
            <a:pPr algn="ctr"/>
            <a:r>
              <a:rPr lang="en-GB" dirty="0">
                <a:solidFill>
                  <a:srgbClr val="800000"/>
                </a:solidFill>
              </a:rPr>
              <a:t>Adjective Basics: Degrees of Comparison</a:t>
            </a:r>
            <a:endParaRPr lang="en-GB" dirty="0"/>
          </a:p>
        </p:txBody>
      </p:sp>
      <p:sp>
        <p:nvSpPr>
          <p:cNvPr id="3" name="Content Placeholder 2">
            <a:extLst>
              <a:ext uri="{FF2B5EF4-FFF2-40B4-BE49-F238E27FC236}">
                <a16:creationId xmlns:a16="http://schemas.microsoft.com/office/drawing/2014/main" id="{54FD5DE5-9DBF-8AE8-06C4-23DD3C32D5A5}"/>
              </a:ext>
            </a:extLst>
          </p:cNvPr>
          <p:cNvSpPr>
            <a:spLocks noGrp="1"/>
          </p:cNvSpPr>
          <p:nvPr>
            <p:ph idx="1"/>
          </p:nvPr>
        </p:nvSpPr>
        <p:spPr>
          <a:xfrm>
            <a:off x="697319" y="1465179"/>
            <a:ext cx="11017102" cy="4351338"/>
          </a:xfrm>
        </p:spPr>
        <p:txBody>
          <a:bodyPr>
            <a:normAutofit/>
          </a:bodyPr>
          <a:lstStyle/>
          <a:p>
            <a:pPr algn="l"/>
            <a:r>
              <a:rPr lang="en-US" sz="2400" b="0" i="0" u="none" strike="noStrike" baseline="0" dirty="0"/>
              <a:t>Latin can use </a:t>
            </a:r>
            <a:r>
              <a:rPr lang="en-US" sz="2400" b="0" i="1" u="none" strike="noStrike" baseline="0" dirty="0" err="1">
                <a:solidFill>
                  <a:srgbClr val="800000"/>
                </a:solidFill>
              </a:rPr>
              <a:t>quam</a:t>
            </a:r>
            <a:r>
              <a:rPr lang="en-US" sz="2400" b="0" i="1" u="none" strike="noStrike" baseline="0" dirty="0"/>
              <a:t> </a:t>
            </a:r>
            <a:r>
              <a:rPr lang="en-US" sz="2400" b="0" i="0" u="none" strike="noStrike" baseline="0" dirty="0"/>
              <a:t>(than) to compare two words. If </a:t>
            </a:r>
            <a:r>
              <a:rPr lang="en-US" sz="2400" b="0" i="1" u="none" strike="noStrike" baseline="0" dirty="0" err="1">
                <a:solidFill>
                  <a:srgbClr val="800000"/>
                </a:solidFill>
              </a:rPr>
              <a:t>quam</a:t>
            </a:r>
            <a:r>
              <a:rPr lang="en-US" sz="2400" b="0" i="1" u="none" strike="noStrike" baseline="0" dirty="0"/>
              <a:t> </a:t>
            </a:r>
            <a:r>
              <a:rPr lang="en-US" sz="2400" b="0" i="0" u="none" strike="noStrike" baseline="0" dirty="0"/>
              <a:t>is used, the words compared are in the same case</a:t>
            </a:r>
            <a:r>
              <a:rPr lang="en-US" sz="2400" b="0" u="none" strike="noStrike" baseline="0" dirty="0"/>
              <a:t>:</a:t>
            </a:r>
          </a:p>
          <a:p>
            <a:pPr marL="0" indent="0" algn="ctr">
              <a:buNone/>
            </a:pPr>
            <a:r>
              <a:rPr lang="en-US" sz="2400" b="0" u="none" strike="noStrike" baseline="0" dirty="0" err="1"/>
              <a:t>Puellae</a:t>
            </a:r>
            <a:r>
              <a:rPr lang="en-US" sz="2400" b="0" u="none" strike="noStrike" baseline="0" dirty="0"/>
              <a:t> </a:t>
            </a:r>
            <a:r>
              <a:rPr lang="en-US" sz="2400" b="0" u="none" strike="noStrike" baseline="0" dirty="0" err="1"/>
              <a:t>diligentiores</a:t>
            </a:r>
            <a:r>
              <a:rPr lang="en-US" sz="2400" b="0" u="none" strike="noStrike" baseline="0" dirty="0"/>
              <a:t> </a:t>
            </a:r>
            <a:r>
              <a:rPr lang="en-US" sz="2400" b="0" u="none" strike="noStrike" baseline="0" dirty="0" err="1">
                <a:solidFill>
                  <a:srgbClr val="800000"/>
                </a:solidFill>
              </a:rPr>
              <a:t>quam</a:t>
            </a:r>
            <a:r>
              <a:rPr lang="en-US" sz="2400" b="0" u="none" strike="noStrike" baseline="0" dirty="0"/>
              <a:t> </a:t>
            </a:r>
            <a:r>
              <a:rPr lang="en-US" sz="2400" b="0" u="none" strike="noStrike" baseline="0" dirty="0" err="1"/>
              <a:t>pueri</a:t>
            </a:r>
            <a:r>
              <a:rPr lang="en-US" sz="2400" b="0" u="none" strike="noStrike" baseline="0" dirty="0"/>
              <a:t> sunt.</a:t>
            </a:r>
            <a:r>
              <a:rPr lang="en-US" sz="2400" b="0" i="1" u="none" strike="noStrike" baseline="0" dirty="0"/>
              <a:t> The girls are more diligent </a:t>
            </a:r>
            <a:r>
              <a:rPr lang="en-US" sz="2400" b="0" i="1" u="none" strike="noStrike" baseline="0" dirty="0">
                <a:solidFill>
                  <a:srgbClr val="800000"/>
                </a:solidFill>
              </a:rPr>
              <a:t>than</a:t>
            </a:r>
            <a:r>
              <a:rPr lang="en-US" sz="2400" b="0" i="1" u="none" strike="noStrike" baseline="0" dirty="0"/>
              <a:t> boys.</a:t>
            </a:r>
          </a:p>
          <a:p>
            <a:pPr algn="l"/>
            <a:r>
              <a:rPr lang="en-US" sz="2400" b="0" i="0" u="none" strike="noStrike" baseline="0" dirty="0"/>
              <a:t>If the word to be compared is in the nominative or accusative, </a:t>
            </a:r>
            <a:r>
              <a:rPr lang="en-US" sz="2400" b="0" i="1" u="none" strike="noStrike" baseline="0" dirty="0" err="1"/>
              <a:t>quam</a:t>
            </a:r>
            <a:r>
              <a:rPr lang="en-US" sz="2400" b="0" i="1" u="none" strike="noStrike" baseline="0" dirty="0"/>
              <a:t> </a:t>
            </a:r>
            <a:r>
              <a:rPr lang="en-US" sz="2400" b="0" i="0" u="none" strike="noStrike" baseline="0" dirty="0"/>
              <a:t>may be omitted and the second word put in the ablative: </a:t>
            </a:r>
            <a:endParaRPr lang="en-US" sz="2400" b="0" u="none" strike="noStrike" baseline="0" dirty="0"/>
          </a:p>
          <a:p>
            <a:pPr marL="0" indent="0" algn="ctr">
              <a:buNone/>
            </a:pPr>
            <a:r>
              <a:rPr lang="en-US" sz="2400" b="0" u="none" strike="noStrike" baseline="0" dirty="0" err="1"/>
              <a:t>Puellae</a:t>
            </a:r>
            <a:r>
              <a:rPr lang="en-US" sz="2400" b="0" u="none" strike="noStrike" baseline="0" dirty="0"/>
              <a:t> </a:t>
            </a:r>
            <a:r>
              <a:rPr lang="en-US" sz="2400" b="0" u="none" strike="noStrike" baseline="0" dirty="0" err="1"/>
              <a:t>diligentiores</a:t>
            </a:r>
            <a:r>
              <a:rPr lang="en-US" sz="2400" b="0" u="none" strike="noStrike" baseline="0" dirty="0"/>
              <a:t> </a:t>
            </a:r>
            <a:r>
              <a:rPr lang="en-US" sz="2400" b="0" u="none" strike="noStrike" baseline="0" dirty="0" err="1">
                <a:solidFill>
                  <a:srgbClr val="800000"/>
                </a:solidFill>
              </a:rPr>
              <a:t>pueris</a:t>
            </a:r>
            <a:r>
              <a:rPr lang="en-US" sz="2400" b="0" u="none" strike="noStrike" baseline="0" dirty="0"/>
              <a:t> (Abl.) sunt.</a:t>
            </a:r>
          </a:p>
          <a:p>
            <a:pPr algn="l"/>
            <a:r>
              <a:rPr lang="en-US" sz="2400" b="0" i="0" u="none" strike="noStrike" baseline="0" dirty="0"/>
              <a:t>Adjectives of the 1st and 2nd declension ending in </a:t>
            </a:r>
            <a:r>
              <a:rPr lang="en-US" sz="2400" b="0" i="1" u="none" strike="noStrike" baseline="0" dirty="0"/>
              <a:t>-</a:t>
            </a:r>
            <a:r>
              <a:rPr lang="en-US" sz="2400" b="0" i="1" u="none" strike="noStrike" baseline="0" dirty="0" err="1"/>
              <a:t>eus</a:t>
            </a:r>
            <a:r>
              <a:rPr lang="en-US" sz="2400" b="0" i="1" u="none" strike="noStrike" baseline="0" dirty="0"/>
              <a:t> </a:t>
            </a:r>
            <a:r>
              <a:rPr lang="en-US" sz="2400" b="0" i="0" u="none" strike="noStrike" baseline="0" dirty="0"/>
              <a:t>or </a:t>
            </a:r>
            <a:r>
              <a:rPr lang="en-US" sz="2400" b="0" i="1" u="none" strike="noStrike" baseline="0" dirty="0"/>
              <a:t>-</a:t>
            </a:r>
            <a:r>
              <a:rPr lang="en-US" sz="2400" b="0" i="1" u="none" strike="noStrike" baseline="0" dirty="0" err="1"/>
              <a:t>ius</a:t>
            </a:r>
            <a:r>
              <a:rPr lang="en-US" sz="2400" b="0" i="1" u="none" strike="noStrike" baseline="0" dirty="0"/>
              <a:t> </a:t>
            </a:r>
            <a:r>
              <a:rPr lang="en-US" sz="2400" b="0" i="0" u="none" strike="noStrike" baseline="0" dirty="0"/>
              <a:t>form the comparative with </a:t>
            </a:r>
            <a:r>
              <a:rPr lang="en-US" sz="2400" b="0" i="1" u="none" strike="noStrike" baseline="0" dirty="0" err="1">
                <a:solidFill>
                  <a:srgbClr val="800000"/>
                </a:solidFill>
              </a:rPr>
              <a:t>magis</a:t>
            </a:r>
            <a:r>
              <a:rPr lang="en-US" sz="2400" b="0" i="1" u="none" strike="noStrike" baseline="0" dirty="0"/>
              <a:t> </a:t>
            </a:r>
            <a:r>
              <a:rPr lang="en-US" sz="2400" b="0" i="0" u="none" strike="noStrike" baseline="0" dirty="0"/>
              <a:t>and the superlative with </a:t>
            </a:r>
            <a:r>
              <a:rPr lang="en-US" sz="2400" b="0" i="1" u="none" strike="noStrike" baseline="0" dirty="0" err="1">
                <a:solidFill>
                  <a:srgbClr val="800000"/>
                </a:solidFill>
              </a:rPr>
              <a:t>maxime</a:t>
            </a:r>
            <a:r>
              <a:rPr lang="en-US" sz="2400" b="0" u="none" strike="noStrike" baseline="0" dirty="0"/>
              <a:t>:</a:t>
            </a:r>
            <a:endParaRPr lang="en-US" sz="2400" dirty="0"/>
          </a:p>
          <a:p>
            <a:pPr marL="0" indent="0" algn="ctr">
              <a:buNone/>
            </a:pPr>
            <a:r>
              <a:rPr lang="pt-BR" sz="2400" b="0" i="0" u="none" strike="noStrike" baseline="0" dirty="0"/>
              <a:t>idoneus, -a, -um (suitable)	 </a:t>
            </a:r>
            <a:r>
              <a:rPr lang="pt-BR" sz="2400" b="0" i="0" u="none" strike="noStrike" baseline="0" dirty="0">
                <a:solidFill>
                  <a:srgbClr val="800000"/>
                </a:solidFill>
              </a:rPr>
              <a:t>magis</a:t>
            </a:r>
            <a:r>
              <a:rPr lang="pt-BR" sz="2400" b="0" i="0" u="none" strike="noStrike" baseline="0" dirty="0"/>
              <a:t> idoneus, -a, -um 	</a:t>
            </a:r>
            <a:r>
              <a:rPr lang="pt-BR" sz="2400" b="0" i="0" u="none" strike="noStrike" baseline="0" dirty="0">
                <a:solidFill>
                  <a:srgbClr val="800000"/>
                </a:solidFill>
              </a:rPr>
              <a:t>maxime</a:t>
            </a:r>
            <a:r>
              <a:rPr lang="pt-BR" sz="2400" b="0" i="0" u="none" strike="noStrike" baseline="0" dirty="0"/>
              <a:t> idoneus, -a, -um</a:t>
            </a:r>
          </a:p>
          <a:p>
            <a:pPr marL="0" indent="0" algn="l">
              <a:buNone/>
            </a:pPr>
            <a:endParaRPr lang="en-US" sz="2400" b="0" u="none" strike="noStrike" baseline="0" dirty="0"/>
          </a:p>
          <a:p>
            <a:pPr marL="0" indent="0" algn="l">
              <a:buNone/>
            </a:pPr>
            <a:endParaRPr lang="en-GB" sz="2400" dirty="0"/>
          </a:p>
        </p:txBody>
      </p:sp>
      <p:sp>
        <p:nvSpPr>
          <p:cNvPr id="4" name="Content Placeholder 2">
            <a:extLst>
              <a:ext uri="{FF2B5EF4-FFF2-40B4-BE49-F238E27FC236}">
                <a16:creationId xmlns:a16="http://schemas.microsoft.com/office/drawing/2014/main" id="{5588FA35-EB59-3F5B-E8FC-900E2BE54152}"/>
              </a:ext>
            </a:extLst>
          </p:cNvPr>
          <p:cNvSpPr txBox="1">
            <a:spLocks/>
          </p:cNvSpPr>
          <p:nvPr/>
        </p:nvSpPr>
        <p:spPr>
          <a:xfrm>
            <a:off x="336698" y="5795141"/>
            <a:ext cx="11738344" cy="13954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2400" dirty="0">
                <a:solidFill>
                  <a:srgbClr val="800000"/>
                </a:solidFill>
              </a:rPr>
              <a:t>Marcus (</a:t>
            </a:r>
            <a:r>
              <a:rPr lang="en-GB" sz="2400" dirty="0" err="1">
                <a:solidFill>
                  <a:srgbClr val="800000"/>
                </a:solidFill>
              </a:rPr>
              <a:t>gratus</a:t>
            </a:r>
            <a:r>
              <a:rPr lang="en-GB" sz="2400" dirty="0">
                <a:solidFill>
                  <a:srgbClr val="800000"/>
                </a:solidFill>
              </a:rPr>
              <a:t>) </a:t>
            </a:r>
            <a:r>
              <a:rPr lang="en-GB" sz="2400" dirty="0" err="1">
                <a:solidFill>
                  <a:srgbClr val="800000"/>
                </a:solidFill>
              </a:rPr>
              <a:t>quam</a:t>
            </a:r>
            <a:r>
              <a:rPr lang="en-GB" sz="2400" dirty="0">
                <a:solidFill>
                  <a:srgbClr val="800000"/>
                </a:solidFill>
              </a:rPr>
              <a:t> Gaius </a:t>
            </a:r>
            <a:r>
              <a:rPr lang="en-GB" sz="2400" dirty="0" err="1">
                <a:solidFill>
                  <a:srgbClr val="800000"/>
                </a:solidFill>
              </a:rPr>
              <a:t>est</a:t>
            </a:r>
            <a:r>
              <a:rPr lang="en-GB" sz="2400" dirty="0">
                <a:solidFill>
                  <a:srgbClr val="800000"/>
                </a:solidFill>
              </a:rPr>
              <a:t>; Tulia (</a:t>
            </a:r>
            <a:r>
              <a:rPr lang="en-GB" sz="2400" dirty="0" err="1">
                <a:solidFill>
                  <a:srgbClr val="800000"/>
                </a:solidFill>
              </a:rPr>
              <a:t>honesta</a:t>
            </a:r>
            <a:r>
              <a:rPr lang="en-GB" sz="2400" dirty="0">
                <a:solidFill>
                  <a:srgbClr val="800000"/>
                </a:solidFill>
              </a:rPr>
              <a:t>) </a:t>
            </a:r>
            <a:r>
              <a:rPr lang="en-GB" sz="2400" dirty="0" err="1">
                <a:solidFill>
                  <a:srgbClr val="800000"/>
                </a:solidFill>
              </a:rPr>
              <a:t>quam</a:t>
            </a:r>
            <a:r>
              <a:rPr lang="en-GB" sz="2400" dirty="0">
                <a:solidFill>
                  <a:srgbClr val="800000"/>
                </a:solidFill>
              </a:rPr>
              <a:t> </a:t>
            </a:r>
            <a:r>
              <a:rPr lang="en-GB" sz="2400" dirty="0" err="1">
                <a:solidFill>
                  <a:srgbClr val="800000"/>
                </a:solidFill>
              </a:rPr>
              <a:t>vicina</a:t>
            </a:r>
            <a:r>
              <a:rPr lang="en-GB" sz="2400" dirty="0">
                <a:solidFill>
                  <a:srgbClr val="800000"/>
                </a:solidFill>
              </a:rPr>
              <a:t> </a:t>
            </a:r>
            <a:r>
              <a:rPr lang="en-GB" sz="2400" dirty="0" err="1">
                <a:solidFill>
                  <a:srgbClr val="800000"/>
                </a:solidFill>
              </a:rPr>
              <a:t>sua</a:t>
            </a:r>
            <a:r>
              <a:rPr lang="en-GB" sz="2400" dirty="0">
                <a:solidFill>
                  <a:srgbClr val="800000"/>
                </a:solidFill>
              </a:rPr>
              <a:t> </a:t>
            </a:r>
            <a:r>
              <a:rPr lang="en-GB" sz="2400" dirty="0" err="1">
                <a:solidFill>
                  <a:srgbClr val="800000"/>
                </a:solidFill>
              </a:rPr>
              <a:t>est</a:t>
            </a:r>
            <a:r>
              <a:rPr lang="en-GB" sz="2400" dirty="0">
                <a:solidFill>
                  <a:srgbClr val="800000"/>
                </a:solidFill>
              </a:rPr>
              <a:t>; scriptura </a:t>
            </a:r>
            <a:r>
              <a:rPr lang="en-GB" sz="2400" dirty="0" err="1">
                <a:solidFill>
                  <a:srgbClr val="800000"/>
                </a:solidFill>
              </a:rPr>
              <a:t>tua</a:t>
            </a:r>
            <a:r>
              <a:rPr lang="en-GB" sz="2400" dirty="0">
                <a:solidFill>
                  <a:srgbClr val="800000"/>
                </a:solidFill>
              </a:rPr>
              <a:t> (</a:t>
            </a:r>
            <a:r>
              <a:rPr lang="en-GB" sz="2400" dirty="0" err="1">
                <a:solidFill>
                  <a:srgbClr val="800000"/>
                </a:solidFill>
              </a:rPr>
              <a:t>idonea</a:t>
            </a:r>
            <a:r>
              <a:rPr lang="en-GB" sz="2400" dirty="0">
                <a:solidFill>
                  <a:srgbClr val="800000"/>
                </a:solidFill>
              </a:rPr>
              <a:t>) </a:t>
            </a:r>
            <a:r>
              <a:rPr lang="en-GB" sz="2400" dirty="0" err="1">
                <a:solidFill>
                  <a:srgbClr val="800000"/>
                </a:solidFill>
              </a:rPr>
              <a:t>quam</a:t>
            </a:r>
            <a:r>
              <a:rPr lang="en-GB" sz="2400" dirty="0">
                <a:solidFill>
                  <a:srgbClr val="800000"/>
                </a:solidFill>
              </a:rPr>
              <a:t> </a:t>
            </a:r>
            <a:r>
              <a:rPr lang="en-GB" sz="2400" dirty="0" err="1">
                <a:solidFill>
                  <a:srgbClr val="800000"/>
                </a:solidFill>
              </a:rPr>
              <a:t>sua</a:t>
            </a:r>
            <a:r>
              <a:rPr lang="en-GB" sz="2400" dirty="0">
                <a:solidFill>
                  <a:srgbClr val="800000"/>
                </a:solidFill>
              </a:rPr>
              <a:t> est. </a:t>
            </a:r>
          </a:p>
        </p:txBody>
      </p:sp>
    </p:spTree>
    <p:extLst>
      <p:ext uri="{BB962C8B-B14F-4D97-AF65-F5344CB8AC3E}">
        <p14:creationId xmlns:p14="http://schemas.microsoft.com/office/powerpoint/2010/main" val="1926486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BCB6F-55C0-CE0F-3471-0080444761A0}"/>
              </a:ext>
            </a:extLst>
          </p:cNvPr>
          <p:cNvSpPr>
            <a:spLocks noGrp="1"/>
          </p:cNvSpPr>
          <p:nvPr>
            <p:ph type="title"/>
          </p:nvPr>
        </p:nvSpPr>
        <p:spPr>
          <a:xfrm>
            <a:off x="838200" y="-81966"/>
            <a:ext cx="10515600" cy="1325563"/>
          </a:xfrm>
        </p:spPr>
        <p:txBody>
          <a:bodyPr/>
          <a:lstStyle/>
          <a:p>
            <a:pPr algn="ctr"/>
            <a:r>
              <a:rPr lang="en-GB" dirty="0">
                <a:solidFill>
                  <a:srgbClr val="800000"/>
                </a:solidFill>
              </a:rPr>
              <a:t>Adjective Basics: Irregular Adjectives</a:t>
            </a:r>
          </a:p>
        </p:txBody>
      </p:sp>
      <p:graphicFrame>
        <p:nvGraphicFramePr>
          <p:cNvPr id="4" name="Content Placeholder 3">
            <a:extLst>
              <a:ext uri="{FF2B5EF4-FFF2-40B4-BE49-F238E27FC236}">
                <a16:creationId xmlns:a16="http://schemas.microsoft.com/office/drawing/2014/main" id="{15DCE323-19A9-90A0-53B4-F7EBC029E095}"/>
              </a:ext>
            </a:extLst>
          </p:cNvPr>
          <p:cNvGraphicFramePr>
            <a:graphicFrameLocks noGrp="1"/>
          </p:cNvGraphicFramePr>
          <p:nvPr>
            <p:ph idx="1"/>
            <p:extLst>
              <p:ext uri="{D42A27DB-BD31-4B8C-83A1-F6EECF244321}">
                <p14:modId xmlns:p14="http://schemas.microsoft.com/office/powerpoint/2010/main" val="3791752325"/>
              </p:ext>
            </p:extLst>
          </p:nvPr>
        </p:nvGraphicFramePr>
        <p:xfrm>
          <a:off x="838200" y="893246"/>
          <a:ext cx="11049000" cy="5299994"/>
        </p:xfrm>
        <a:graphic>
          <a:graphicData uri="http://schemas.openxmlformats.org/drawingml/2006/table">
            <a:tbl>
              <a:tblPr firstRow="1" firstCol="1" bandRow="1">
                <a:tableStyleId>{5940675A-B579-460E-94D1-54222C63F5DA}</a:tableStyleId>
              </a:tblPr>
              <a:tblGrid>
                <a:gridCol w="3682469">
                  <a:extLst>
                    <a:ext uri="{9D8B030D-6E8A-4147-A177-3AD203B41FA5}">
                      <a16:colId xmlns:a16="http://schemas.microsoft.com/office/drawing/2014/main" val="463530074"/>
                    </a:ext>
                  </a:extLst>
                </a:gridCol>
                <a:gridCol w="3682469">
                  <a:extLst>
                    <a:ext uri="{9D8B030D-6E8A-4147-A177-3AD203B41FA5}">
                      <a16:colId xmlns:a16="http://schemas.microsoft.com/office/drawing/2014/main" val="219745218"/>
                    </a:ext>
                  </a:extLst>
                </a:gridCol>
                <a:gridCol w="3684062">
                  <a:extLst>
                    <a:ext uri="{9D8B030D-6E8A-4147-A177-3AD203B41FA5}">
                      <a16:colId xmlns:a16="http://schemas.microsoft.com/office/drawing/2014/main" val="3443179673"/>
                    </a:ext>
                  </a:extLst>
                </a:gridCol>
              </a:tblGrid>
              <a:tr h="301488">
                <a:tc>
                  <a:txBody>
                    <a:bodyPr/>
                    <a:lstStyle/>
                    <a:p>
                      <a:pPr algn="ctr">
                        <a:lnSpc>
                          <a:spcPct val="107000"/>
                        </a:lnSpc>
                        <a:spcAft>
                          <a:spcPts val="800"/>
                        </a:spcAft>
                      </a:pPr>
                      <a:r>
                        <a:rPr lang="en-GB" sz="2000" kern="0" dirty="0">
                          <a:effectLst/>
                        </a:rPr>
                        <a:t>bonus, -a, -um </a:t>
                      </a:r>
                      <a:r>
                        <a:rPr lang="en-GB" sz="2000" i="1" kern="0" dirty="0">
                          <a:effectLst/>
                        </a:rPr>
                        <a:t>(good) </a:t>
                      </a:r>
                      <a:endParaRPr lang="en-GB" sz="2000" i="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2000" kern="0" dirty="0" err="1">
                          <a:effectLst/>
                        </a:rPr>
                        <a:t>melior</a:t>
                      </a:r>
                      <a:r>
                        <a:rPr lang="en-GB" sz="2000" kern="0" dirty="0">
                          <a:effectLst/>
                        </a:rPr>
                        <a:t>, </a:t>
                      </a:r>
                      <a:r>
                        <a:rPr lang="en-GB" sz="2000" kern="0" dirty="0" err="1">
                          <a:effectLst/>
                        </a:rPr>
                        <a:t>melius</a:t>
                      </a:r>
                      <a:r>
                        <a:rPr lang="en-GB" sz="2000" kern="0" dirty="0">
                          <a:effectLst/>
                        </a:rPr>
                        <a:t> </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1BAB9"/>
                    </a:solidFill>
                  </a:tcPr>
                </a:tc>
                <a:tc>
                  <a:txBody>
                    <a:bodyPr/>
                    <a:lstStyle/>
                    <a:p>
                      <a:pPr algn="ctr">
                        <a:lnSpc>
                          <a:spcPct val="107000"/>
                        </a:lnSpc>
                        <a:spcAft>
                          <a:spcPts val="800"/>
                        </a:spcAft>
                      </a:pPr>
                      <a:r>
                        <a:rPr lang="en-GB" sz="2000" kern="0" dirty="0" err="1">
                          <a:effectLst/>
                        </a:rPr>
                        <a:t>optimus</a:t>
                      </a:r>
                      <a:r>
                        <a:rPr lang="en-GB" sz="2000" kern="0" dirty="0">
                          <a:effectLst/>
                        </a:rPr>
                        <a:t>, -a, -um</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DD9797"/>
                    </a:solidFill>
                  </a:tcPr>
                </a:tc>
                <a:extLst>
                  <a:ext uri="{0D108BD9-81ED-4DB2-BD59-A6C34878D82A}">
                    <a16:rowId xmlns:a16="http://schemas.microsoft.com/office/drawing/2014/main" val="2861960901"/>
                  </a:ext>
                </a:extLst>
              </a:tr>
              <a:tr h="301488">
                <a:tc>
                  <a:txBody>
                    <a:bodyPr/>
                    <a:lstStyle/>
                    <a:p>
                      <a:pPr algn="ctr">
                        <a:lnSpc>
                          <a:spcPct val="107000"/>
                        </a:lnSpc>
                        <a:spcAft>
                          <a:spcPts val="800"/>
                        </a:spcAft>
                      </a:pPr>
                      <a:r>
                        <a:rPr lang="en-GB" sz="2000" kern="0" dirty="0">
                          <a:effectLst/>
                        </a:rPr>
                        <a:t>malus, -a, -um </a:t>
                      </a:r>
                      <a:r>
                        <a:rPr lang="en-GB" sz="2000" i="1" kern="0" dirty="0">
                          <a:effectLst/>
                        </a:rPr>
                        <a:t>(bad)</a:t>
                      </a:r>
                      <a:endParaRPr lang="en-GB" sz="2000" i="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2000" kern="0" dirty="0" err="1">
                          <a:effectLst/>
                        </a:rPr>
                        <a:t>peior</a:t>
                      </a:r>
                      <a:r>
                        <a:rPr lang="en-GB" sz="2000" kern="0" dirty="0">
                          <a:effectLst/>
                        </a:rPr>
                        <a:t>, </a:t>
                      </a:r>
                      <a:r>
                        <a:rPr lang="en-GB" sz="2000" kern="0" dirty="0" err="1">
                          <a:effectLst/>
                        </a:rPr>
                        <a:t>peius</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1BAB9"/>
                    </a:solidFill>
                  </a:tcPr>
                </a:tc>
                <a:tc>
                  <a:txBody>
                    <a:bodyPr/>
                    <a:lstStyle/>
                    <a:p>
                      <a:pPr algn="ctr">
                        <a:lnSpc>
                          <a:spcPct val="107000"/>
                        </a:lnSpc>
                        <a:spcAft>
                          <a:spcPts val="800"/>
                        </a:spcAft>
                      </a:pPr>
                      <a:r>
                        <a:rPr lang="en-GB" sz="2000" kern="0" dirty="0" err="1">
                          <a:effectLst/>
                        </a:rPr>
                        <a:t>pessimus</a:t>
                      </a:r>
                      <a:r>
                        <a:rPr lang="en-GB" sz="2000" kern="0" dirty="0">
                          <a:effectLst/>
                        </a:rPr>
                        <a:t>, -a, -um</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DD9797"/>
                    </a:solidFill>
                  </a:tcPr>
                </a:tc>
                <a:extLst>
                  <a:ext uri="{0D108BD9-81ED-4DB2-BD59-A6C34878D82A}">
                    <a16:rowId xmlns:a16="http://schemas.microsoft.com/office/drawing/2014/main" val="3367738868"/>
                  </a:ext>
                </a:extLst>
              </a:tr>
              <a:tr h="301488">
                <a:tc>
                  <a:txBody>
                    <a:bodyPr/>
                    <a:lstStyle/>
                    <a:p>
                      <a:pPr algn="ctr">
                        <a:lnSpc>
                          <a:spcPct val="107000"/>
                        </a:lnSpc>
                        <a:spcAft>
                          <a:spcPts val="800"/>
                        </a:spcAft>
                      </a:pPr>
                      <a:r>
                        <a:rPr lang="en-GB" sz="2000" kern="0" dirty="0" err="1">
                          <a:effectLst/>
                        </a:rPr>
                        <a:t>māgnus</a:t>
                      </a:r>
                      <a:r>
                        <a:rPr lang="en-GB" sz="2000" kern="0" dirty="0">
                          <a:effectLst/>
                        </a:rPr>
                        <a:t>, -a, -um (big)</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2000" kern="0" dirty="0" err="1">
                          <a:effectLst/>
                        </a:rPr>
                        <a:t>maior</a:t>
                      </a:r>
                      <a:r>
                        <a:rPr lang="en-GB" sz="2000" kern="0" dirty="0">
                          <a:effectLst/>
                        </a:rPr>
                        <a:t>, </a:t>
                      </a:r>
                      <a:r>
                        <a:rPr lang="en-GB" sz="2000" kern="0" dirty="0" err="1">
                          <a:effectLst/>
                        </a:rPr>
                        <a:t>maius</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1BAB9"/>
                    </a:solidFill>
                  </a:tcPr>
                </a:tc>
                <a:tc>
                  <a:txBody>
                    <a:bodyPr/>
                    <a:lstStyle/>
                    <a:p>
                      <a:pPr algn="ctr">
                        <a:lnSpc>
                          <a:spcPct val="107000"/>
                        </a:lnSpc>
                        <a:spcAft>
                          <a:spcPts val="800"/>
                        </a:spcAft>
                      </a:pPr>
                      <a:r>
                        <a:rPr lang="en-GB" sz="2000" kern="0" dirty="0">
                          <a:effectLst/>
                        </a:rPr>
                        <a:t>maximus, -a, -um</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DD9797"/>
                    </a:solidFill>
                  </a:tcPr>
                </a:tc>
                <a:extLst>
                  <a:ext uri="{0D108BD9-81ED-4DB2-BD59-A6C34878D82A}">
                    <a16:rowId xmlns:a16="http://schemas.microsoft.com/office/drawing/2014/main" val="3816358122"/>
                  </a:ext>
                </a:extLst>
              </a:tr>
              <a:tr h="301488">
                <a:tc>
                  <a:txBody>
                    <a:bodyPr/>
                    <a:lstStyle/>
                    <a:p>
                      <a:pPr algn="ctr">
                        <a:lnSpc>
                          <a:spcPct val="107000"/>
                        </a:lnSpc>
                        <a:spcAft>
                          <a:spcPts val="800"/>
                        </a:spcAft>
                      </a:pPr>
                      <a:r>
                        <a:rPr lang="en-GB" sz="2000" kern="0" dirty="0" err="1">
                          <a:effectLst/>
                        </a:rPr>
                        <a:t>parvus</a:t>
                      </a:r>
                      <a:r>
                        <a:rPr lang="en-GB" sz="2000" kern="0" dirty="0">
                          <a:effectLst/>
                        </a:rPr>
                        <a:t>, -a, -um </a:t>
                      </a:r>
                      <a:r>
                        <a:rPr lang="en-GB" sz="2000" i="1" kern="0" dirty="0">
                          <a:effectLst/>
                        </a:rPr>
                        <a:t>(small)</a:t>
                      </a:r>
                      <a:endParaRPr lang="en-GB" sz="2000" i="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2000" kern="0">
                          <a:effectLst/>
                        </a:rPr>
                        <a:t>minor, minus</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1BAB9"/>
                    </a:solidFill>
                  </a:tcPr>
                </a:tc>
                <a:tc>
                  <a:txBody>
                    <a:bodyPr/>
                    <a:lstStyle/>
                    <a:p>
                      <a:pPr algn="ctr">
                        <a:lnSpc>
                          <a:spcPct val="107000"/>
                        </a:lnSpc>
                        <a:spcAft>
                          <a:spcPts val="800"/>
                        </a:spcAft>
                      </a:pPr>
                      <a:r>
                        <a:rPr lang="en-GB" sz="2000" kern="0" dirty="0" err="1">
                          <a:effectLst/>
                        </a:rPr>
                        <a:t>minimus</a:t>
                      </a:r>
                      <a:r>
                        <a:rPr lang="en-GB" sz="2000" kern="0" dirty="0">
                          <a:effectLst/>
                        </a:rPr>
                        <a:t>, -a, -um</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DD9797"/>
                    </a:solidFill>
                  </a:tcPr>
                </a:tc>
                <a:extLst>
                  <a:ext uri="{0D108BD9-81ED-4DB2-BD59-A6C34878D82A}">
                    <a16:rowId xmlns:a16="http://schemas.microsoft.com/office/drawing/2014/main" val="864055273"/>
                  </a:ext>
                </a:extLst>
              </a:tr>
              <a:tr h="301488">
                <a:tc>
                  <a:txBody>
                    <a:bodyPr/>
                    <a:lstStyle/>
                    <a:p>
                      <a:pPr algn="ctr">
                        <a:lnSpc>
                          <a:spcPct val="107000"/>
                        </a:lnSpc>
                        <a:spcAft>
                          <a:spcPts val="800"/>
                        </a:spcAft>
                      </a:pPr>
                      <a:r>
                        <a:rPr lang="en-GB" sz="2000" kern="0" dirty="0" err="1">
                          <a:effectLst/>
                        </a:rPr>
                        <a:t>multī</a:t>
                      </a:r>
                      <a:r>
                        <a:rPr lang="en-GB" sz="2000" kern="0" dirty="0">
                          <a:effectLst/>
                        </a:rPr>
                        <a:t>, -ae, -a </a:t>
                      </a:r>
                      <a:r>
                        <a:rPr lang="en-GB" sz="2000" i="1" kern="0" dirty="0">
                          <a:effectLst/>
                        </a:rPr>
                        <a:t>(multiple)</a:t>
                      </a:r>
                      <a:endParaRPr lang="en-GB" sz="2000" i="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2000" kern="0" dirty="0" err="1">
                          <a:effectLst/>
                        </a:rPr>
                        <a:t>plūrēs</a:t>
                      </a:r>
                      <a:r>
                        <a:rPr lang="en-GB" sz="2000" kern="0" dirty="0">
                          <a:effectLst/>
                        </a:rPr>
                        <a:t>, </a:t>
                      </a:r>
                      <a:r>
                        <a:rPr lang="en-GB" sz="2000" kern="0" dirty="0" err="1">
                          <a:effectLst/>
                        </a:rPr>
                        <a:t>plura</a:t>
                      </a:r>
                      <a:r>
                        <a:rPr lang="en-GB" sz="2000" kern="0" dirty="0">
                          <a:effectLst/>
                        </a:rPr>
                        <a:t> </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1BAB9"/>
                    </a:solidFill>
                  </a:tcPr>
                </a:tc>
                <a:tc>
                  <a:txBody>
                    <a:bodyPr/>
                    <a:lstStyle/>
                    <a:p>
                      <a:pPr algn="ctr">
                        <a:lnSpc>
                          <a:spcPct val="107000"/>
                        </a:lnSpc>
                        <a:spcAft>
                          <a:spcPts val="800"/>
                        </a:spcAft>
                      </a:pPr>
                      <a:r>
                        <a:rPr lang="en-GB" sz="2000" kern="0" dirty="0" err="1">
                          <a:effectLst/>
                        </a:rPr>
                        <a:t>plūrimī</a:t>
                      </a:r>
                      <a:r>
                        <a:rPr lang="en-GB" sz="2000" kern="0" dirty="0">
                          <a:effectLst/>
                        </a:rPr>
                        <a:t>, -ae, -a</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DD9797"/>
                    </a:solidFill>
                  </a:tcPr>
                </a:tc>
                <a:extLst>
                  <a:ext uri="{0D108BD9-81ED-4DB2-BD59-A6C34878D82A}">
                    <a16:rowId xmlns:a16="http://schemas.microsoft.com/office/drawing/2014/main" val="1123368042"/>
                  </a:ext>
                </a:extLst>
              </a:tr>
              <a:tr h="301488">
                <a:tc>
                  <a:txBody>
                    <a:bodyPr/>
                    <a:lstStyle/>
                    <a:p>
                      <a:pPr algn="ctr">
                        <a:lnSpc>
                          <a:spcPct val="107000"/>
                        </a:lnSpc>
                        <a:spcAft>
                          <a:spcPts val="800"/>
                        </a:spcAft>
                      </a:pPr>
                      <a:r>
                        <a:rPr lang="en-GB" sz="2000" kern="0" dirty="0">
                          <a:effectLst/>
                        </a:rPr>
                        <a:t>-------- </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2000" kern="0">
                          <a:effectLst/>
                        </a:rPr>
                        <a:t>exterior, exterius </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1BAB9"/>
                    </a:solidFill>
                  </a:tcPr>
                </a:tc>
                <a:tc>
                  <a:txBody>
                    <a:bodyPr/>
                    <a:lstStyle/>
                    <a:p>
                      <a:pPr algn="ctr">
                        <a:lnSpc>
                          <a:spcPct val="107000"/>
                        </a:lnSpc>
                        <a:spcAft>
                          <a:spcPts val="800"/>
                        </a:spcAft>
                      </a:pPr>
                      <a:r>
                        <a:rPr lang="en-GB" sz="2000" kern="0" dirty="0" err="1">
                          <a:effectLst/>
                        </a:rPr>
                        <a:t>extrēmus</a:t>
                      </a:r>
                      <a:r>
                        <a:rPr lang="en-GB" sz="2000" kern="0" dirty="0">
                          <a:effectLst/>
                        </a:rPr>
                        <a:t>, -a, -um</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DD9797"/>
                    </a:solidFill>
                  </a:tcPr>
                </a:tc>
                <a:extLst>
                  <a:ext uri="{0D108BD9-81ED-4DB2-BD59-A6C34878D82A}">
                    <a16:rowId xmlns:a16="http://schemas.microsoft.com/office/drawing/2014/main" val="3001316336"/>
                  </a:ext>
                </a:extLst>
              </a:tr>
              <a:tr h="301488">
                <a:tc>
                  <a:txBody>
                    <a:bodyPr/>
                    <a:lstStyle/>
                    <a:p>
                      <a:pPr algn="ctr">
                        <a:lnSpc>
                          <a:spcPct val="107000"/>
                        </a:lnSpc>
                        <a:spcAft>
                          <a:spcPts val="800"/>
                        </a:spcAft>
                      </a:pPr>
                      <a:r>
                        <a:rPr lang="en-GB" sz="2000" kern="0" dirty="0">
                          <a:effectLst/>
                        </a:rPr>
                        <a:t>-------- </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2000" kern="0" dirty="0">
                          <a:effectLst/>
                        </a:rPr>
                        <a:t>inferior, </a:t>
                      </a:r>
                      <a:r>
                        <a:rPr lang="en-GB" sz="2000" kern="0" dirty="0" err="1">
                          <a:effectLst/>
                        </a:rPr>
                        <a:t>inferius</a:t>
                      </a:r>
                      <a:r>
                        <a:rPr lang="en-GB" sz="2000" kern="0" dirty="0">
                          <a:effectLst/>
                        </a:rPr>
                        <a:t> </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1BAB9"/>
                    </a:solidFill>
                  </a:tcPr>
                </a:tc>
                <a:tc>
                  <a:txBody>
                    <a:bodyPr/>
                    <a:lstStyle/>
                    <a:p>
                      <a:pPr algn="ctr">
                        <a:lnSpc>
                          <a:spcPct val="107000"/>
                        </a:lnSpc>
                        <a:spcAft>
                          <a:spcPts val="800"/>
                        </a:spcAft>
                      </a:pPr>
                      <a:r>
                        <a:rPr lang="en-GB" sz="2000" kern="0">
                          <a:effectLst/>
                        </a:rPr>
                        <a:t>infimus, -a, -um (imus)</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DD9797"/>
                    </a:solidFill>
                  </a:tcPr>
                </a:tc>
                <a:extLst>
                  <a:ext uri="{0D108BD9-81ED-4DB2-BD59-A6C34878D82A}">
                    <a16:rowId xmlns:a16="http://schemas.microsoft.com/office/drawing/2014/main" val="1141543221"/>
                  </a:ext>
                </a:extLst>
              </a:tr>
              <a:tr h="301488">
                <a:tc>
                  <a:txBody>
                    <a:bodyPr/>
                    <a:lstStyle/>
                    <a:p>
                      <a:pPr algn="ctr">
                        <a:lnSpc>
                          <a:spcPct val="107000"/>
                        </a:lnSpc>
                        <a:spcAft>
                          <a:spcPts val="800"/>
                        </a:spcAft>
                      </a:pPr>
                      <a:r>
                        <a:rPr lang="en-GB" sz="2000" kern="0" dirty="0">
                          <a:effectLst/>
                        </a:rPr>
                        <a:t>-------- </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2000" kern="0" dirty="0">
                          <a:effectLst/>
                        </a:rPr>
                        <a:t>interior, </a:t>
                      </a:r>
                      <a:r>
                        <a:rPr lang="en-GB" sz="2000" kern="0" dirty="0" err="1">
                          <a:effectLst/>
                        </a:rPr>
                        <a:t>interius</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1BAB9"/>
                    </a:solidFill>
                  </a:tcPr>
                </a:tc>
                <a:tc>
                  <a:txBody>
                    <a:bodyPr/>
                    <a:lstStyle/>
                    <a:p>
                      <a:pPr algn="ctr">
                        <a:lnSpc>
                          <a:spcPct val="107000"/>
                        </a:lnSpc>
                        <a:spcAft>
                          <a:spcPts val="800"/>
                        </a:spcAft>
                      </a:pPr>
                      <a:r>
                        <a:rPr lang="en-GB" sz="2000" kern="0" dirty="0">
                          <a:effectLst/>
                        </a:rPr>
                        <a:t> </a:t>
                      </a:r>
                      <a:r>
                        <a:rPr lang="en-GB" sz="2000" kern="0" dirty="0" err="1">
                          <a:effectLst/>
                        </a:rPr>
                        <a:t>intimus</a:t>
                      </a:r>
                      <a:r>
                        <a:rPr lang="en-GB" sz="2000" kern="0" dirty="0">
                          <a:effectLst/>
                        </a:rPr>
                        <a:t>, -a, -um</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DD9797"/>
                    </a:solidFill>
                  </a:tcPr>
                </a:tc>
                <a:extLst>
                  <a:ext uri="{0D108BD9-81ED-4DB2-BD59-A6C34878D82A}">
                    <a16:rowId xmlns:a16="http://schemas.microsoft.com/office/drawing/2014/main" val="3268562022"/>
                  </a:ext>
                </a:extLst>
              </a:tr>
              <a:tr h="301488">
                <a:tc>
                  <a:txBody>
                    <a:bodyPr/>
                    <a:lstStyle/>
                    <a:p>
                      <a:pPr algn="ctr">
                        <a:lnSpc>
                          <a:spcPct val="107000"/>
                        </a:lnSpc>
                        <a:spcAft>
                          <a:spcPts val="800"/>
                        </a:spcAft>
                      </a:pPr>
                      <a:r>
                        <a:rPr lang="en-GB" sz="2000" kern="0">
                          <a:effectLst/>
                        </a:rPr>
                        <a:t>-------- </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2000" kern="0" dirty="0">
                          <a:effectLst/>
                        </a:rPr>
                        <a:t>prior, </a:t>
                      </a:r>
                      <a:r>
                        <a:rPr lang="en-GB" sz="2000" kern="0" dirty="0" err="1">
                          <a:effectLst/>
                        </a:rPr>
                        <a:t>prius</a:t>
                      </a:r>
                      <a:r>
                        <a:rPr lang="en-GB" sz="2000" kern="0" dirty="0">
                          <a:effectLst/>
                        </a:rPr>
                        <a:t> </a:t>
                      </a:r>
                      <a:r>
                        <a:rPr lang="en-GB" sz="2000" i="1" kern="0" dirty="0">
                          <a:effectLst/>
                        </a:rPr>
                        <a:t>(previous, earlier)</a:t>
                      </a:r>
                      <a:endParaRPr lang="en-GB" sz="2000" i="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1BAB9"/>
                    </a:solidFill>
                  </a:tcPr>
                </a:tc>
                <a:tc>
                  <a:txBody>
                    <a:bodyPr/>
                    <a:lstStyle/>
                    <a:p>
                      <a:pPr algn="ctr">
                        <a:lnSpc>
                          <a:spcPct val="107000"/>
                        </a:lnSpc>
                        <a:spcAft>
                          <a:spcPts val="800"/>
                        </a:spcAft>
                      </a:pPr>
                      <a:r>
                        <a:rPr lang="en-GB" sz="2000" kern="0" dirty="0">
                          <a:effectLst/>
                        </a:rPr>
                        <a:t> </a:t>
                      </a:r>
                      <a:r>
                        <a:rPr lang="en-GB" sz="2000" kern="0" dirty="0" err="1">
                          <a:effectLst/>
                        </a:rPr>
                        <a:t>prīmus</a:t>
                      </a:r>
                      <a:r>
                        <a:rPr lang="en-GB" sz="2000" kern="0" dirty="0">
                          <a:effectLst/>
                        </a:rPr>
                        <a:t>, -a, -um</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DD9797"/>
                    </a:solidFill>
                  </a:tcPr>
                </a:tc>
                <a:extLst>
                  <a:ext uri="{0D108BD9-81ED-4DB2-BD59-A6C34878D82A}">
                    <a16:rowId xmlns:a16="http://schemas.microsoft.com/office/drawing/2014/main" val="94505288"/>
                  </a:ext>
                </a:extLst>
              </a:tr>
              <a:tr h="616981">
                <a:tc>
                  <a:txBody>
                    <a:bodyPr/>
                    <a:lstStyle/>
                    <a:p>
                      <a:pPr algn="ctr">
                        <a:lnSpc>
                          <a:spcPct val="107000"/>
                        </a:lnSpc>
                        <a:spcAft>
                          <a:spcPts val="800"/>
                        </a:spcAft>
                      </a:pPr>
                      <a:r>
                        <a:rPr lang="en-GB" sz="2000" kern="0">
                          <a:effectLst/>
                        </a:rPr>
                        <a:t>-------- </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2000" kern="0" dirty="0" err="1">
                          <a:effectLst/>
                        </a:rPr>
                        <a:t>proprior</a:t>
                      </a:r>
                      <a:r>
                        <a:rPr lang="en-GB" sz="2000" kern="0" dirty="0">
                          <a:effectLst/>
                        </a:rPr>
                        <a:t>, </a:t>
                      </a:r>
                      <a:r>
                        <a:rPr lang="en-GB" sz="2000" kern="0" dirty="0" err="1">
                          <a:effectLst/>
                        </a:rPr>
                        <a:t>propius</a:t>
                      </a:r>
                      <a:r>
                        <a:rPr lang="en-GB" sz="2000" kern="0" dirty="0">
                          <a:effectLst/>
                        </a:rPr>
                        <a:t> </a:t>
                      </a:r>
                      <a:r>
                        <a:rPr lang="en-GB" sz="2000" i="1" kern="0" dirty="0">
                          <a:effectLst/>
                        </a:rPr>
                        <a:t>(close, personal)</a:t>
                      </a:r>
                      <a:r>
                        <a:rPr lang="en-GB" sz="2000" kern="0" dirty="0">
                          <a:effectLst/>
                        </a:rPr>
                        <a:t> </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1BAB9"/>
                    </a:solidFill>
                  </a:tcPr>
                </a:tc>
                <a:tc>
                  <a:txBody>
                    <a:bodyPr/>
                    <a:lstStyle/>
                    <a:p>
                      <a:pPr algn="ctr">
                        <a:lnSpc>
                          <a:spcPct val="107000"/>
                        </a:lnSpc>
                        <a:spcAft>
                          <a:spcPts val="800"/>
                        </a:spcAft>
                      </a:pPr>
                      <a:r>
                        <a:rPr lang="en-GB" sz="2000" kern="0" dirty="0">
                          <a:effectLst/>
                        </a:rPr>
                        <a:t> </a:t>
                      </a:r>
                      <a:r>
                        <a:rPr lang="en-GB" sz="2000" kern="0" dirty="0" err="1">
                          <a:effectLst/>
                        </a:rPr>
                        <a:t>proximus</a:t>
                      </a:r>
                      <a:r>
                        <a:rPr lang="en-GB" sz="2000" kern="0" dirty="0">
                          <a:effectLst/>
                        </a:rPr>
                        <a:t>, -a, -um</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DD9797"/>
                    </a:solidFill>
                  </a:tcPr>
                </a:tc>
                <a:extLst>
                  <a:ext uri="{0D108BD9-81ED-4DB2-BD59-A6C34878D82A}">
                    <a16:rowId xmlns:a16="http://schemas.microsoft.com/office/drawing/2014/main" val="3309390982"/>
                  </a:ext>
                </a:extLst>
              </a:tr>
              <a:tr h="301488">
                <a:tc>
                  <a:txBody>
                    <a:bodyPr/>
                    <a:lstStyle/>
                    <a:p>
                      <a:pPr algn="ctr">
                        <a:lnSpc>
                          <a:spcPct val="107000"/>
                        </a:lnSpc>
                        <a:spcAft>
                          <a:spcPts val="800"/>
                        </a:spcAft>
                      </a:pPr>
                      <a:r>
                        <a:rPr lang="en-GB" sz="2000" kern="0">
                          <a:effectLst/>
                        </a:rPr>
                        <a:t>-------- </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2000" kern="0" dirty="0">
                          <a:effectLst/>
                        </a:rPr>
                        <a:t>superior, superius </a:t>
                      </a:r>
                      <a:r>
                        <a:rPr lang="en-GB" sz="2000" i="1" kern="0" dirty="0">
                          <a:effectLst/>
                        </a:rPr>
                        <a:t>(superior)</a:t>
                      </a:r>
                      <a:r>
                        <a:rPr lang="en-GB" sz="2000" kern="0" dirty="0">
                          <a:effectLst/>
                        </a:rPr>
                        <a:t> </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1BAB9"/>
                    </a:solidFill>
                  </a:tcPr>
                </a:tc>
                <a:tc>
                  <a:txBody>
                    <a:bodyPr/>
                    <a:lstStyle/>
                    <a:p>
                      <a:pPr algn="ctr">
                        <a:lnSpc>
                          <a:spcPct val="107000"/>
                        </a:lnSpc>
                        <a:spcAft>
                          <a:spcPts val="800"/>
                        </a:spcAft>
                      </a:pPr>
                      <a:r>
                        <a:rPr lang="en-GB" sz="2000" kern="0">
                          <a:effectLst/>
                        </a:rPr>
                        <a:t>summus, -a, -um</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DD9797"/>
                    </a:solidFill>
                  </a:tcPr>
                </a:tc>
                <a:extLst>
                  <a:ext uri="{0D108BD9-81ED-4DB2-BD59-A6C34878D82A}">
                    <a16:rowId xmlns:a16="http://schemas.microsoft.com/office/drawing/2014/main" val="3638142834"/>
                  </a:ext>
                </a:extLst>
              </a:tr>
              <a:tr h="616981">
                <a:tc>
                  <a:txBody>
                    <a:bodyPr/>
                    <a:lstStyle/>
                    <a:p>
                      <a:pPr algn="ctr">
                        <a:lnSpc>
                          <a:spcPct val="107000"/>
                        </a:lnSpc>
                        <a:spcAft>
                          <a:spcPts val="800"/>
                        </a:spcAft>
                      </a:pPr>
                      <a:r>
                        <a:rPr lang="en-GB" sz="2000" kern="0">
                          <a:effectLst/>
                        </a:rPr>
                        <a:t>-------- </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2000" kern="0" dirty="0">
                          <a:effectLst/>
                        </a:rPr>
                        <a:t>ulterior, </a:t>
                      </a:r>
                      <a:r>
                        <a:rPr lang="en-GB" sz="2000" kern="0" dirty="0" err="1">
                          <a:effectLst/>
                        </a:rPr>
                        <a:t>ulterius</a:t>
                      </a:r>
                      <a:r>
                        <a:rPr lang="en-GB" sz="2000" kern="0" dirty="0">
                          <a:effectLst/>
                        </a:rPr>
                        <a:t> </a:t>
                      </a:r>
                      <a:r>
                        <a:rPr lang="en-GB" sz="2000" i="1" kern="0" dirty="0">
                          <a:effectLst/>
                        </a:rPr>
                        <a:t>(following, later)</a:t>
                      </a:r>
                      <a:r>
                        <a:rPr lang="en-GB" sz="2000" kern="0" dirty="0">
                          <a:effectLst/>
                        </a:rPr>
                        <a:t>  </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1BAB9"/>
                    </a:solidFill>
                  </a:tcPr>
                </a:tc>
                <a:tc>
                  <a:txBody>
                    <a:bodyPr/>
                    <a:lstStyle/>
                    <a:p>
                      <a:pPr algn="ctr">
                        <a:lnSpc>
                          <a:spcPct val="107000"/>
                        </a:lnSpc>
                        <a:spcAft>
                          <a:spcPts val="800"/>
                        </a:spcAft>
                      </a:pPr>
                      <a:r>
                        <a:rPr lang="en-GB" sz="2000" kern="0" dirty="0" err="1">
                          <a:effectLst/>
                        </a:rPr>
                        <a:t>ultimus</a:t>
                      </a:r>
                      <a:r>
                        <a:rPr lang="en-GB" sz="2000" kern="0" dirty="0">
                          <a:effectLst/>
                        </a:rPr>
                        <a:t>, -a, -um</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DD9797"/>
                    </a:solidFill>
                  </a:tcPr>
                </a:tc>
                <a:extLst>
                  <a:ext uri="{0D108BD9-81ED-4DB2-BD59-A6C34878D82A}">
                    <a16:rowId xmlns:a16="http://schemas.microsoft.com/office/drawing/2014/main" val="3539757884"/>
                  </a:ext>
                </a:extLst>
              </a:tr>
              <a:tr h="616981">
                <a:tc>
                  <a:txBody>
                    <a:bodyPr/>
                    <a:lstStyle/>
                    <a:p>
                      <a:pPr algn="ctr">
                        <a:lnSpc>
                          <a:spcPct val="107000"/>
                        </a:lnSpc>
                        <a:spcAft>
                          <a:spcPts val="800"/>
                        </a:spcAft>
                      </a:pPr>
                      <a:r>
                        <a:rPr lang="en-GB" sz="2000" kern="0" dirty="0" err="1">
                          <a:effectLst/>
                        </a:rPr>
                        <a:t>multus</a:t>
                      </a:r>
                      <a:r>
                        <a:rPr lang="en-GB" sz="2000" kern="0" dirty="0">
                          <a:effectLst/>
                        </a:rPr>
                        <a:t>, -a, -um </a:t>
                      </a:r>
                      <a:r>
                        <a:rPr lang="en-GB" sz="2000" i="1" kern="0" dirty="0">
                          <a:effectLst/>
                        </a:rPr>
                        <a:t>(plentiful, multiple)</a:t>
                      </a:r>
                      <a:endParaRPr lang="en-GB" sz="2000" i="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2000" kern="0" dirty="0">
                          <a:effectLst/>
                        </a:rPr>
                        <a:t> -------- </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1BAB9"/>
                    </a:solidFill>
                  </a:tcPr>
                </a:tc>
                <a:tc>
                  <a:txBody>
                    <a:bodyPr/>
                    <a:lstStyle/>
                    <a:p>
                      <a:pPr algn="ctr">
                        <a:lnSpc>
                          <a:spcPct val="107000"/>
                        </a:lnSpc>
                        <a:spcAft>
                          <a:spcPts val="800"/>
                        </a:spcAft>
                      </a:pPr>
                      <a:r>
                        <a:rPr lang="en-GB" sz="2000" kern="0" dirty="0" err="1">
                          <a:effectLst/>
                        </a:rPr>
                        <a:t>plūrimus</a:t>
                      </a:r>
                      <a:r>
                        <a:rPr lang="en-GB" sz="2000" kern="0" dirty="0">
                          <a:effectLst/>
                        </a:rPr>
                        <a:t>, -a, -um</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DD9797"/>
                    </a:solidFill>
                  </a:tcPr>
                </a:tc>
                <a:extLst>
                  <a:ext uri="{0D108BD9-81ED-4DB2-BD59-A6C34878D82A}">
                    <a16:rowId xmlns:a16="http://schemas.microsoft.com/office/drawing/2014/main" val="2430123575"/>
                  </a:ext>
                </a:extLst>
              </a:tr>
              <a:tr h="301488">
                <a:tc>
                  <a:txBody>
                    <a:bodyPr/>
                    <a:lstStyle/>
                    <a:p>
                      <a:pPr algn="ctr">
                        <a:lnSpc>
                          <a:spcPct val="107000"/>
                        </a:lnSpc>
                        <a:spcAft>
                          <a:spcPts val="800"/>
                        </a:spcAft>
                      </a:pPr>
                      <a:r>
                        <a:rPr lang="en-GB" sz="2000" kern="0" dirty="0">
                          <a:effectLst/>
                        </a:rPr>
                        <a:t>senex, </a:t>
                      </a:r>
                      <a:r>
                        <a:rPr lang="en-GB" sz="2000" kern="0" dirty="0" err="1">
                          <a:effectLst/>
                        </a:rPr>
                        <a:t>senis</a:t>
                      </a:r>
                      <a:r>
                        <a:rPr lang="en-GB" sz="2000" kern="0" dirty="0">
                          <a:effectLst/>
                        </a:rPr>
                        <a:t> </a:t>
                      </a:r>
                      <a:r>
                        <a:rPr lang="en-GB" sz="2000" i="1" kern="0" dirty="0">
                          <a:effectLst/>
                        </a:rPr>
                        <a:t>(old)</a:t>
                      </a:r>
                      <a:endParaRPr lang="en-GB" sz="2000" i="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2000" kern="0" dirty="0">
                          <a:effectLst/>
                        </a:rPr>
                        <a:t>senior</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E1BAB9"/>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GB" sz="2000" kern="0" dirty="0">
                          <a:effectLst/>
                        </a:rPr>
                        <a:t>  -------- </a:t>
                      </a:r>
                      <a:endParaRPr lang="en-GB"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DD9797"/>
                    </a:solidFill>
                  </a:tcPr>
                </a:tc>
                <a:extLst>
                  <a:ext uri="{0D108BD9-81ED-4DB2-BD59-A6C34878D82A}">
                    <a16:rowId xmlns:a16="http://schemas.microsoft.com/office/drawing/2014/main" val="3979230530"/>
                  </a:ext>
                </a:extLst>
              </a:tr>
            </a:tbl>
          </a:graphicData>
        </a:graphic>
      </p:graphicFrame>
      <p:sp>
        <p:nvSpPr>
          <p:cNvPr id="5" name="Content Placeholder 2">
            <a:extLst>
              <a:ext uri="{FF2B5EF4-FFF2-40B4-BE49-F238E27FC236}">
                <a16:creationId xmlns:a16="http://schemas.microsoft.com/office/drawing/2014/main" id="{72DF34CE-2C5F-600E-B068-3C8EB6139755}"/>
              </a:ext>
            </a:extLst>
          </p:cNvPr>
          <p:cNvSpPr txBox="1">
            <a:spLocks/>
          </p:cNvSpPr>
          <p:nvPr/>
        </p:nvSpPr>
        <p:spPr>
          <a:xfrm>
            <a:off x="552893" y="6266994"/>
            <a:ext cx="11259879" cy="13954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2000" dirty="0">
                <a:solidFill>
                  <a:srgbClr val="800000"/>
                </a:solidFill>
              </a:rPr>
              <a:t>The smallest boy (</a:t>
            </a:r>
            <a:r>
              <a:rPr lang="en-GB" sz="2000" dirty="0" err="1">
                <a:solidFill>
                  <a:srgbClr val="800000"/>
                </a:solidFill>
              </a:rPr>
              <a:t>puer</a:t>
            </a:r>
            <a:r>
              <a:rPr lang="en-GB" sz="2000" dirty="0">
                <a:solidFill>
                  <a:srgbClr val="800000"/>
                </a:solidFill>
              </a:rPr>
              <a:t>); This book (</a:t>
            </a:r>
            <a:r>
              <a:rPr lang="en-GB" sz="2000" dirty="0" err="1">
                <a:solidFill>
                  <a:srgbClr val="800000"/>
                </a:solidFill>
              </a:rPr>
              <a:t>iste</a:t>
            </a:r>
            <a:r>
              <a:rPr lang="en-GB" sz="2000" dirty="0">
                <a:solidFill>
                  <a:srgbClr val="800000"/>
                </a:solidFill>
              </a:rPr>
              <a:t> liber) is worse than (</a:t>
            </a:r>
            <a:r>
              <a:rPr lang="en-GB" sz="2000" dirty="0" err="1">
                <a:solidFill>
                  <a:srgbClr val="800000"/>
                </a:solidFill>
              </a:rPr>
              <a:t>quam</a:t>
            </a:r>
            <a:r>
              <a:rPr lang="en-GB" sz="2000" dirty="0">
                <a:solidFill>
                  <a:srgbClr val="800000"/>
                </a:solidFill>
              </a:rPr>
              <a:t>) that one (</a:t>
            </a:r>
            <a:r>
              <a:rPr lang="en-GB" sz="2000" dirty="0" err="1">
                <a:solidFill>
                  <a:srgbClr val="800000"/>
                </a:solidFill>
              </a:rPr>
              <a:t>ille</a:t>
            </a:r>
            <a:r>
              <a:rPr lang="en-GB" sz="2000" dirty="0">
                <a:solidFill>
                  <a:srgbClr val="800000"/>
                </a:solidFill>
              </a:rPr>
              <a:t>); older brother (frater); first day (dies).</a:t>
            </a:r>
          </a:p>
        </p:txBody>
      </p:sp>
    </p:spTree>
    <p:extLst>
      <p:ext uri="{BB962C8B-B14F-4D97-AF65-F5344CB8AC3E}">
        <p14:creationId xmlns:p14="http://schemas.microsoft.com/office/powerpoint/2010/main" val="1481792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AE162-0654-6C92-8367-1AD225103566}"/>
              </a:ext>
            </a:extLst>
          </p:cNvPr>
          <p:cNvSpPr>
            <a:spLocks noGrp="1"/>
          </p:cNvSpPr>
          <p:nvPr>
            <p:ph type="title"/>
          </p:nvPr>
        </p:nvSpPr>
        <p:spPr>
          <a:xfrm>
            <a:off x="838200" y="110532"/>
            <a:ext cx="5677695" cy="1325563"/>
          </a:xfrm>
        </p:spPr>
        <p:txBody>
          <a:bodyPr/>
          <a:lstStyle/>
          <a:p>
            <a:pPr algn="ctr"/>
            <a:r>
              <a:rPr lang="en-GB" dirty="0">
                <a:solidFill>
                  <a:srgbClr val="800000"/>
                </a:solidFill>
              </a:rPr>
              <a:t>A quick training</a:t>
            </a:r>
          </a:p>
        </p:txBody>
      </p:sp>
      <p:sp>
        <p:nvSpPr>
          <p:cNvPr id="3" name="Content Placeholder 2">
            <a:extLst>
              <a:ext uri="{FF2B5EF4-FFF2-40B4-BE49-F238E27FC236}">
                <a16:creationId xmlns:a16="http://schemas.microsoft.com/office/drawing/2014/main" id="{53120D6E-3500-C3ED-DEDB-96F1069C9EA2}"/>
              </a:ext>
            </a:extLst>
          </p:cNvPr>
          <p:cNvSpPr>
            <a:spLocks noGrp="1"/>
          </p:cNvSpPr>
          <p:nvPr>
            <p:ph idx="1"/>
          </p:nvPr>
        </p:nvSpPr>
        <p:spPr>
          <a:xfrm>
            <a:off x="699540" y="1189351"/>
            <a:ext cx="5677695" cy="4351338"/>
          </a:xfrm>
        </p:spPr>
        <p:txBody>
          <a:bodyPr/>
          <a:lstStyle/>
          <a:p>
            <a:pPr marL="0" indent="0" algn="ctr">
              <a:buNone/>
            </a:pPr>
            <a:r>
              <a:rPr lang="en-GB" dirty="0" err="1"/>
              <a:t>Potest</a:t>
            </a:r>
            <a:r>
              <a:rPr lang="en-GB" dirty="0"/>
              <a:t> </a:t>
            </a:r>
            <a:r>
              <a:rPr lang="en-GB" dirty="0" err="1"/>
              <a:t>ut</a:t>
            </a:r>
            <a:r>
              <a:rPr lang="en-GB" dirty="0"/>
              <a:t> </a:t>
            </a:r>
            <a:r>
              <a:rPr lang="en-GB" dirty="0" err="1"/>
              <a:t>una</a:t>
            </a:r>
            <a:r>
              <a:rPr lang="en-GB" dirty="0"/>
              <a:t> vox </a:t>
            </a:r>
            <a:r>
              <a:rPr lang="en-GB" dirty="0" err="1"/>
              <a:t>capi</a:t>
            </a:r>
            <a:r>
              <a:rPr lang="en-GB" dirty="0"/>
              <a:t> </a:t>
            </a:r>
            <a:r>
              <a:rPr lang="en-GB" dirty="0" err="1"/>
              <a:t>aure</a:t>
            </a:r>
            <a:r>
              <a:rPr lang="en-GB" dirty="0"/>
              <a:t> </a:t>
            </a:r>
            <a:r>
              <a:rPr lang="en-GB" dirty="0" err="1"/>
              <a:t>plurima</a:t>
            </a:r>
            <a:r>
              <a:rPr lang="en-GB" dirty="0"/>
              <a:t>: </a:t>
            </a:r>
            <a:r>
              <a:rPr lang="en-GB" dirty="0" err="1"/>
              <a:t>Linunt</a:t>
            </a:r>
            <a:r>
              <a:rPr lang="en-GB" dirty="0"/>
              <a:t> </a:t>
            </a:r>
            <a:r>
              <a:rPr lang="en-GB" dirty="0" err="1"/>
              <a:t>ita</a:t>
            </a:r>
            <a:r>
              <a:rPr lang="en-GB" dirty="0"/>
              <a:t> </a:t>
            </a:r>
            <a:r>
              <a:rPr lang="en-GB" dirty="0" err="1"/>
              <a:t>una</a:t>
            </a:r>
            <a:r>
              <a:rPr lang="en-GB" dirty="0"/>
              <a:t> scripta </a:t>
            </a:r>
            <a:r>
              <a:rPr lang="en-GB" dirty="0" err="1"/>
              <a:t>mille</a:t>
            </a:r>
            <a:r>
              <a:rPr lang="en-GB" dirty="0"/>
              <a:t> </a:t>
            </a:r>
            <a:r>
              <a:rPr lang="en-GB" dirty="0" err="1"/>
              <a:t>paginas</a:t>
            </a:r>
            <a:r>
              <a:rPr lang="en-GB" dirty="0"/>
              <a:t> </a:t>
            </a:r>
          </a:p>
        </p:txBody>
      </p:sp>
      <p:pic>
        <p:nvPicPr>
          <p:cNvPr id="2050" name="Picture 2" descr="Image preview">
            <a:extLst>
              <a:ext uri="{FF2B5EF4-FFF2-40B4-BE49-F238E27FC236}">
                <a16:creationId xmlns:a16="http://schemas.microsoft.com/office/drawing/2014/main" id="{D9064030-8141-C95E-A898-5E08CB918E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7236" y="1189351"/>
            <a:ext cx="5454588" cy="438886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70447C1-6FCB-A1BA-D9EB-E5FAEE8F42B1}"/>
              </a:ext>
            </a:extLst>
          </p:cNvPr>
          <p:cNvSpPr txBox="1"/>
          <p:nvPr/>
        </p:nvSpPr>
        <p:spPr>
          <a:xfrm>
            <a:off x="283560" y="2149258"/>
            <a:ext cx="5955015" cy="4493538"/>
          </a:xfrm>
          <a:prstGeom prst="rect">
            <a:avLst/>
          </a:prstGeom>
          <a:noFill/>
        </p:spPr>
        <p:txBody>
          <a:bodyPr wrap="square">
            <a:spAutoFit/>
          </a:bodyPr>
          <a:lstStyle/>
          <a:p>
            <a:pPr marL="0" indent="0" algn="ctr">
              <a:buNone/>
            </a:pPr>
            <a:r>
              <a:rPr lang="en-GB" sz="2200" b="1" dirty="0"/>
              <a:t>Glossary:</a:t>
            </a:r>
          </a:p>
          <a:p>
            <a:pPr marL="0" indent="0">
              <a:buNone/>
            </a:pPr>
            <a:r>
              <a:rPr lang="en-GB" sz="2200" dirty="0" err="1"/>
              <a:t>Potest</a:t>
            </a:r>
            <a:r>
              <a:rPr lang="en-GB" sz="2200" dirty="0"/>
              <a:t> (3</a:t>
            </a:r>
            <a:r>
              <a:rPr lang="en-GB" sz="2200" baseline="30000" dirty="0"/>
              <a:t>rd</a:t>
            </a:r>
            <a:r>
              <a:rPr lang="en-GB" sz="2200" dirty="0"/>
              <a:t> person singular) – can</a:t>
            </a:r>
          </a:p>
          <a:p>
            <a:pPr marL="0" indent="0">
              <a:buNone/>
            </a:pPr>
            <a:r>
              <a:rPr lang="en-GB" sz="2200" dirty="0"/>
              <a:t>Ut – thus, as</a:t>
            </a:r>
          </a:p>
          <a:p>
            <a:pPr marL="0" indent="0">
              <a:buNone/>
            </a:pPr>
            <a:r>
              <a:rPr lang="en-GB" sz="2200" dirty="0"/>
              <a:t>Vox (-cis, f, 3) – voice</a:t>
            </a:r>
          </a:p>
          <a:p>
            <a:pPr marL="0" indent="0">
              <a:buNone/>
            </a:pPr>
            <a:r>
              <a:rPr lang="en-GB" sz="2200" dirty="0" err="1"/>
              <a:t>Capi</a:t>
            </a:r>
            <a:r>
              <a:rPr lang="en-GB" sz="2200" dirty="0"/>
              <a:t> (pres. Pass. Inf.) – to be caught, to be held</a:t>
            </a:r>
          </a:p>
          <a:p>
            <a:pPr marL="0" indent="0">
              <a:buNone/>
            </a:pPr>
            <a:r>
              <a:rPr lang="en-GB" sz="2200" dirty="0"/>
              <a:t>Auris (-</a:t>
            </a:r>
            <a:r>
              <a:rPr lang="en-GB" sz="2200" dirty="0" err="1"/>
              <a:t>ris</a:t>
            </a:r>
            <a:r>
              <a:rPr lang="en-GB" sz="2200" dirty="0"/>
              <a:t>, f, 3) – ear</a:t>
            </a:r>
          </a:p>
          <a:p>
            <a:pPr marL="0" indent="0">
              <a:buNone/>
            </a:pPr>
            <a:r>
              <a:rPr lang="en-GB" sz="2200" dirty="0" err="1"/>
              <a:t>Plurimi</a:t>
            </a:r>
            <a:r>
              <a:rPr lang="en-GB" sz="2200" dirty="0"/>
              <a:t> (sup. from multi) – the most, the largest number</a:t>
            </a:r>
          </a:p>
          <a:p>
            <a:pPr marL="0" indent="0">
              <a:buNone/>
            </a:pPr>
            <a:r>
              <a:rPr lang="en-GB" sz="2200" dirty="0" err="1"/>
              <a:t>Linunt</a:t>
            </a:r>
            <a:r>
              <a:rPr lang="en-GB" sz="2200" dirty="0"/>
              <a:t> (3</a:t>
            </a:r>
            <a:r>
              <a:rPr lang="en-GB" sz="2200" baseline="30000" dirty="0"/>
              <a:t>rd</a:t>
            </a:r>
            <a:r>
              <a:rPr lang="en-GB" sz="2200" dirty="0"/>
              <a:t> person </a:t>
            </a:r>
            <a:r>
              <a:rPr lang="en-GB" sz="2200" dirty="0" err="1"/>
              <a:t>plur</a:t>
            </a:r>
            <a:r>
              <a:rPr lang="en-GB" sz="2200" dirty="0"/>
              <a:t>) – line, daub, cover</a:t>
            </a:r>
          </a:p>
          <a:p>
            <a:pPr marL="0" indent="0">
              <a:buNone/>
            </a:pPr>
            <a:r>
              <a:rPr lang="en-GB" sz="2200" dirty="0"/>
              <a:t>Scripta (-ae, f, 1) – writing, text</a:t>
            </a:r>
          </a:p>
          <a:p>
            <a:pPr marL="0" indent="0">
              <a:buNone/>
            </a:pPr>
            <a:r>
              <a:rPr lang="en-GB" sz="2200" dirty="0"/>
              <a:t>Mille (num.) – thousand </a:t>
            </a:r>
          </a:p>
          <a:p>
            <a:pPr marL="0" indent="0">
              <a:buNone/>
            </a:pPr>
            <a:r>
              <a:rPr lang="en-GB" sz="2200" dirty="0" err="1"/>
              <a:t>Pagina</a:t>
            </a:r>
            <a:r>
              <a:rPr lang="en-GB" sz="2200" dirty="0"/>
              <a:t> (-ae, f, 1) – page</a:t>
            </a:r>
          </a:p>
          <a:p>
            <a:pPr marL="0" indent="0">
              <a:buNone/>
            </a:pPr>
            <a:endParaRPr lang="en-GB" sz="2200" dirty="0"/>
          </a:p>
        </p:txBody>
      </p:sp>
    </p:spTree>
    <p:extLst>
      <p:ext uri="{BB962C8B-B14F-4D97-AF65-F5344CB8AC3E}">
        <p14:creationId xmlns:p14="http://schemas.microsoft.com/office/powerpoint/2010/main" val="3728200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fb9d6c99-3694-42bd-96cb-ee82f142d5f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F7369426BB66445AE5E1BCAA6B25D48" ma:contentTypeVersion="13" ma:contentTypeDescription="Create a new document." ma:contentTypeScope="" ma:versionID="89d5ed09abfe864375d5d312df806945">
  <xsd:schema xmlns:xsd="http://www.w3.org/2001/XMLSchema" xmlns:xs="http://www.w3.org/2001/XMLSchema" xmlns:p="http://schemas.microsoft.com/office/2006/metadata/properties" xmlns:ns3="fb9d6c99-3694-42bd-96cb-ee82f142d5f1" xmlns:ns4="cd032496-98b8-4843-a188-ee53f6a5ba7e" targetNamespace="http://schemas.microsoft.com/office/2006/metadata/properties" ma:root="true" ma:fieldsID="9f8b6508694ba8c745f508d707bd3fc7" ns3:_="" ns4:_="">
    <xsd:import namespace="fb9d6c99-3694-42bd-96cb-ee82f142d5f1"/>
    <xsd:import namespace="cd032496-98b8-4843-a188-ee53f6a5ba7e"/>
    <xsd:element name="properties">
      <xsd:complexType>
        <xsd:sequence>
          <xsd:element name="documentManagement">
            <xsd:complexType>
              <xsd:all>
                <xsd:element ref="ns3:MediaServiceMetadata" minOccurs="0"/>
                <xsd:element ref="ns3:MediaServiceFastMetadata" minOccurs="0"/>
                <xsd:element ref="ns3:_activity"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ObjectDetectorVersions" minOccurs="0"/>
                <xsd:element ref="ns3:MediaServiceDateTaken"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9d6c99-3694-42bd-96cb-ee82f142d5f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0" nillable="true" ma:displayName="_activity" ma:hidden="true" ma:internalName="_activity">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SystemTags" ma:index="20"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2496-98b8-4843-a188-ee53f6a5ba7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DE411BB-57F2-4A4F-B859-8D1F7652858D}">
  <ds:schemaRefs>
    <ds:schemaRef ds:uri="http://schemas.microsoft.com/office/infopath/2007/PartnerControls"/>
    <ds:schemaRef ds:uri="http://schemas.microsoft.com/office/2006/documentManagement/types"/>
    <ds:schemaRef ds:uri="cd032496-98b8-4843-a188-ee53f6a5ba7e"/>
    <ds:schemaRef ds:uri="http://schemas.microsoft.com/office/2006/metadata/properties"/>
    <ds:schemaRef ds:uri="http://purl.org/dc/elements/1.1/"/>
    <ds:schemaRef ds:uri="http://schemas.openxmlformats.org/package/2006/metadata/core-properties"/>
    <ds:schemaRef ds:uri="http://purl.org/dc/terms/"/>
    <ds:schemaRef ds:uri="fb9d6c99-3694-42bd-96cb-ee82f142d5f1"/>
    <ds:schemaRef ds:uri="http://www.w3.org/XML/1998/namespace"/>
    <ds:schemaRef ds:uri="http://purl.org/dc/dcmitype/"/>
  </ds:schemaRefs>
</ds:datastoreItem>
</file>

<file path=customXml/itemProps2.xml><?xml version="1.0" encoding="utf-8"?>
<ds:datastoreItem xmlns:ds="http://schemas.openxmlformats.org/officeDocument/2006/customXml" ds:itemID="{90A9EB7A-D09A-45C3-B9D3-FA24EE10F6C4}">
  <ds:schemaRefs>
    <ds:schemaRef ds:uri="http://schemas.microsoft.com/sharepoint/v3/contenttype/forms"/>
  </ds:schemaRefs>
</ds:datastoreItem>
</file>

<file path=customXml/itemProps3.xml><?xml version="1.0" encoding="utf-8"?>
<ds:datastoreItem xmlns:ds="http://schemas.openxmlformats.org/officeDocument/2006/customXml" ds:itemID="{3A4A5216-9003-4750-BC09-D4A0947A1D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b9d6c99-3694-42bd-96cb-ee82f142d5f1"/>
    <ds:schemaRef ds:uri="cd032496-98b8-4843-a188-ee53f6a5ba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966</TotalTime>
  <Words>2565</Words>
  <Application>Microsoft Office PowerPoint</Application>
  <PresentationFormat>Widescreen</PresentationFormat>
  <Paragraphs>309</Paragraphs>
  <Slides>18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Times New Roman</vt:lpstr>
      <vt:lpstr>Office Theme</vt:lpstr>
      <vt:lpstr>Beginners’ Latin</vt:lpstr>
      <vt:lpstr>Adjective Basics: 1st and 2nd Declensions</vt:lpstr>
      <vt:lpstr>Let’s see how it works</vt:lpstr>
      <vt:lpstr>Adjective Basics: 3rd Declension</vt:lpstr>
      <vt:lpstr>3rd Declension Adjectives</vt:lpstr>
      <vt:lpstr>Adjective Basics: Degrees of Comparison</vt:lpstr>
      <vt:lpstr>Adjective Basics: Degrees of Comparison</vt:lpstr>
      <vt:lpstr>Adjective Basics: Irregular Adjectives</vt:lpstr>
      <vt:lpstr>A quick training</vt:lpstr>
      <vt:lpstr>Expressions of Time</vt:lpstr>
      <vt:lpstr>Expressions of Place and Space</vt:lpstr>
      <vt:lpstr>Grammar: Direct Commands</vt:lpstr>
      <vt:lpstr>Grammar: Indirect Commands</vt:lpstr>
      <vt:lpstr>Grammar: Questions</vt:lpstr>
      <vt:lpstr>Yes or No Questions</vt:lpstr>
      <vt:lpstr>Special and Alternative questions</vt:lpstr>
      <vt:lpstr>Answering a question</vt:lpstr>
      <vt:lpstr>Reading: Cicero, In Catilinam</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AKHAPKINA, DARIA (PGR)</dc:creator>
  <cp:lastModifiedBy>AKHAPKINA, DARIA (PGR)</cp:lastModifiedBy>
  <cp:revision>6</cp:revision>
  <dcterms:created xsi:type="dcterms:W3CDTF">2024-01-09T12:49:59Z</dcterms:created>
  <dcterms:modified xsi:type="dcterms:W3CDTF">2024-01-10T16:34:29Z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0x010100FF7369426BB66445AE5E1BCAA6B25D48</vt:lpwstr>
  </property>
</Properties>
</file>