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72" r:id="rId5"/>
    <p:sldId id="259" r:id="rId6"/>
    <p:sldId id="260" r:id="rId7"/>
    <p:sldId id="258" r:id="rId8"/>
    <p:sldId id="273" r:id="rId9"/>
    <p:sldId id="257" r:id="rId10"/>
    <p:sldId id="280" r:id="rId11"/>
    <p:sldId id="274" r:id="rId12"/>
    <p:sldId id="275" r:id="rId13"/>
    <p:sldId id="277" r:id="rId14"/>
    <p:sldId id="278" r:id="rId15"/>
    <p:sldId id="279" r:id="rId16"/>
    <p:sldId id="27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ECC6C6"/>
    <a:srgbClr val="EACDC8"/>
    <a:srgbClr val="DD97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4CE1EC-4588-437E-9A45-D68DAD5C478B}" type="datetimeFigureOut">
              <a:rPr lang="en-GB" smtClean="0"/>
              <a:t>11/01/2024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673A5F-CCB4-4798-B2EB-68D3FBD6433A}" type="slidenum">
              <a:rPr lang="en-GB" smtClean="0"/>
              <a:t>‹#›</a:t>
            </a:fld>
            <a:endParaRPr lang="en-GB"/>
          </a:p>
        </p:txBody>
      </p:sp>
    </p:spTree>
    <p:extLst>
      <p:ext uri="{BB962C8B-B14F-4D97-AF65-F5344CB8AC3E}">
        <p14:creationId xmlns:p14="http://schemas.microsoft.com/office/powerpoint/2010/main" val="2737604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D08598-74C8-4411-A84A-44C51C9E97A1}" type="slidenum">
              <a:rPr lang="en-GB" smtClean="0"/>
              <a:t>1</a:t>
            </a:fld>
            <a:endParaRPr lang="en-GB"/>
          </a:p>
        </p:txBody>
      </p:sp>
    </p:spTree>
    <p:extLst>
      <p:ext uri="{BB962C8B-B14F-4D97-AF65-F5344CB8AC3E}">
        <p14:creationId xmlns:p14="http://schemas.microsoft.com/office/powerpoint/2010/main" val="3083200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19434-026C-2042-7D2E-8FC257453B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717D57C-BE53-D752-4F33-80954812F2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2AA65D0-EF62-FB41-B02F-4B35FE9DB8AD}"/>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5" name="Footer Placeholder 4">
            <a:extLst>
              <a:ext uri="{FF2B5EF4-FFF2-40B4-BE49-F238E27FC236}">
                <a16:creationId xmlns:a16="http://schemas.microsoft.com/office/drawing/2014/main" id="{1BF59C96-8830-2E4D-4D86-09C21CB753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C52FF8-8F32-59FB-E1FA-4C64540A78F1}"/>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2618729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317E8-E023-F489-E2D4-1C5CB5DBC28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D0B749-CB47-C4DA-455D-760FC61E9E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1AF626-8AEF-73BE-F9AF-3F233B1F304C}"/>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5" name="Footer Placeholder 4">
            <a:extLst>
              <a:ext uri="{FF2B5EF4-FFF2-40B4-BE49-F238E27FC236}">
                <a16:creationId xmlns:a16="http://schemas.microsoft.com/office/drawing/2014/main" id="{B794B9D9-F34E-34AE-64D3-311EFAF8C1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810EF4-E826-CED1-EA00-939AD025C193}"/>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430327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5EF890-233E-0FB2-4103-0827A060EAE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6606598-7A7F-91A4-6B12-103B7D607A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21FBD4-75E6-38D6-CBC9-C19CF9C143A2}"/>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5" name="Footer Placeholder 4">
            <a:extLst>
              <a:ext uri="{FF2B5EF4-FFF2-40B4-BE49-F238E27FC236}">
                <a16:creationId xmlns:a16="http://schemas.microsoft.com/office/drawing/2014/main" id="{F25720CC-790C-983D-DF5C-783F8395E0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CC2A02A-20A5-6BE4-46A1-ABB6C7F5389D}"/>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2977036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975EA-F996-42ED-AFCE-50A0C90C7DF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6747FC4-393A-F0B3-332A-11B0648DF8A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9EA256-87FA-17F4-4EF7-C968D202A867}"/>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5" name="Footer Placeholder 4">
            <a:extLst>
              <a:ext uri="{FF2B5EF4-FFF2-40B4-BE49-F238E27FC236}">
                <a16:creationId xmlns:a16="http://schemas.microsoft.com/office/drawing/2014/main" id="{BC7F0A51-8EA4-9C6B-6602-21B2FAFD6D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B7192C-0228-5E71-89B2-39343E8473E7}"/>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621008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E0493-5936-310C-C1B9-5DF2CE60D8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A0E0F6A-2F31-C51F-1B19-A004F98E06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EEBBBB-1A0E-6C61-6531-7B983A1E05DD}"/>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5" name="Footer Placeholder 4">
            <a:extLst>
              <a:ext uri="{FF2B5EF4-FFF2-40B4-BE49-F238E27FC236}">
                <a16:creationId xmlns:a16="http://schemas.microsoft.com/office/drawing/2014/main" id="{F81C9245-5071-8333-04E3-9656EFD628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7DED0F2-D7BD-0022-E805-F33392803618}"/>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401226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57000-4D1C-047B-C5BB-B11A8F45D4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6F16641-F449-789C-4764-3837DE6D62B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302D9C8-DB9E-5932-3048-08337D43055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A6CE82F-05DC-9C5B-8115-5F9379B22819}"/>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6" name="Footer Placeholder 5">
            <a:extLst>
              <a:ext uri="{FF2B5EF4-FFF2-40B4-BE49-F238E27FC236}">
                <a16:creationId xmlns:a16="http://schemas.microsoft.com/office/drawing/2014/main" id="{13BA3B88-1CC2-3808-F1B4-9C2EADCC985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B081248-F033-256F-61ED-129CBB09AD7C}"/>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4143014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90788-D4BE-1EE2-66FE-150EA53AE82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AB33BF-3D90-1DED-1EA8-0913502529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AB2007F-2903-3CE1-D71B-9C289FEAF9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C5B8DFE-A134-BFF6-CCB4-4C713DADCD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0D3AA5-76A2-654A-F09B-D3907267210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720C433-8F5A-6E18-A33A-B913F2E150BF}"/>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8" name="Footer Placeholder 7">
            <a:extLst>
              <a:ext uri="{FF2B5EF4-FFF2-40B4-BE49-F238E27FC236}">
                <a16:creationId xmlns:a16="http://schemas.microsoft.com/office/drawing/2014/main" id="{4333ECE1-7DB1-E3F2-188B-A803239A8DF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851C0C1-DCF5-3CF3-55FA-BF10E492095E}"/>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4143290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FBAB9-5337-5763-212F-02C3AF0AA74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EE9A0A0-806D-EB01-9663-5041FFA67B51}"/>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4" name="Footer Placeholder 3">
            <a:extLst>
              <a:ext uri="{FF2B5EF4-FFF2-40B4-BE49-F238E27FC236}">
                <a16:creationId xmlns:a16="http://schemas.microsoft.com/office/drawing/2014/main" id="{673D0013-30E7-A749-0EF8-13005894909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3E0362C-9111-CD72-2DA6-DCDB335D8E4B}"/>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1833272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44339D-F3BD-0643-8F7C-57094AEDF163}"/>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3" name="Footer Placeholder 2">
            <a:extLst>
              <a:ext uri="{FF2B5EF4-FFF2-40B4-BE49-F238E27FC236}">
                <a16:creationId xmlns:a16="http://schemas.microsoft.com/office/drawing/2014/main" id="{D207E6AA-392B-79FD-5A18-016365F3448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096D45B-A3B7-8FAC-5DC9-57CC56354C56}"/>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2747177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E88EB-AA16-50BA-A5EB-536EA61194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CDD2F13-651D-859D-7A55-4FB0489098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0CE6D80-BEC5-0A7B-9361-25E40C57D3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9BE44F-6107-49E5-1B4D-6503E997B024}"/>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6" name="Footer Placeholder 5">
            <a:extLst>
              <a:ext uri="{FF2B5EF4-FFF2-40B4-BE49-F238E27FC236}">
                <a16:creationId xmlns:a16="http://schemas.microsoft.com/office/drawing/2014/main" id="{0D3FE3C5-B34E-A43C-C1BE-B8D3C2D8110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742A3DE-22E2-4D4B-4756-BD5B18F7BFE7}"/>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815732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1D940-B3ED-B44D-07C6-207DDD21BC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BC56858-000C-CD2B-F5FD-E808C3480A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E7E3F88-BCBE-DC9B-712E-3B681E1B3E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3CBA2D-3A8B-B45D-0704-B4F2EFFDB77D}"/>
              </a:ext>
            </a:extLst>
          </p:cNvPr>
          <p:cNvSpPr>
            <a:spLocks noGrp="1"/>
          </p:cNvSpPr>
          <p:nvPr>
            <p:ph type="dt" sz="half" idx="10"/>
          </p:nvPr>
        </p:nvSpPr>
        <p:spPr/>
        <p:txBody>
          <a:bodyPr/>
          <a:lstStyle/>
          <a:p>
            <a:fld id="{91B338E7-D3D1-4645-93EB-791EB3E2F9C4}" type="datetimeFigureOut">
              <a:rPr lang="en-GB" smtClean="0"/>
              <a:t>11/01/2024</a:t>
            </a:fld>
            <a:endParaRPr lang="en-GB"/>
          </a:p>
        </p:txBody>
      </p:sp>
      <p:sp>
        <p:nvSpPr>
          <p:cNvPr id="6" name="Footer Placeholder 5">
            <a:extLst>
              <a:ext uri="{FF2B5EF4-FFF2-40B4-BE49-F238E27FC236}">
                <a16:creationId xmlns:a16="http://schemas.microsoft.com/office/drawing/2014/main" id="{7A6553E5-11EA-0935-3EFA-B1846ED4F5C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8D2F14C-60E6-1DFC-5BD0-43E7F4C0A31A}"/>
              </a:ext>
            </a:extLst>
          </p:cNvPr>
          <p:cNvSpPr>
            <a:spLocks noGrp="1"/>
          </p:cNvSpPr>
          <p:nvPr>
            <p:ph type="sldNum" sz="quarter" idx="12"/>
          </p:nvPr>
        </p:nvSpPr>
        <p:spPr/>
        <p:txBody>
          <a:bodyPr/>
          <a:lstStyle/>
          <a:p>
            <a:fld id="{1F9B0049-FA0A-4D12-B65A-8B482B51AB0C}" type="slidenum">
              <a:rPr lang="en-GB" smtClean="0"/>
              <a:t>‹#›</a:t>
            </a:fld>
            <a:endParaRPr lang="en-GB"/>
          </a:p>
        </p:txBody>
      </p:sp>
    </p:spTree>
    <p:extLst>
      <p:ext uri="{BB962C8B-B14F-4D97-AF65-F5344CB8AC3E}">
        <p14:creationId xmlns:p14="http://schemas.microsoft.com/office/powerpoint/2010/main" val="1736535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8F5FD7-BF59-71D9-BE92-F56BFD1B4A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AFC3C27-900D-A150-5EC0-3CE7A28856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351328-A64B-F5AE-67A3-D84E6CA801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B338E7-D3D1-4645-93EB-791EB3E2F9C4}" type="datetimeFigureOut">
              <a:rPr lang="en-GB" smtClean="0"/>
              <a:t>11/01/2024</a:t>
            </a:fld>
            <a:endParaRPr lang="en-GB"/>
          </a:p>
        </p:txBody>
      </p:sp>
      <p:sp>
        <p:nvSpPr>
          <p:cNvPr id="5" name="Footer Placeholder 4">
            <a:extLst>
              <a:ext uri="{FF2B5EF4-FFF2-40B4-BE49-F238E27FC236}">
                <a16:creationId xmlns:a16="http://schemas.microsoft.com/office/drawing/2014/main" id="{0CCF151C-AC57-B672-65F7-B76B0DE54C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290092D-B64E-B338-EBD7-6A000F6D9B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9B0049-FA0A-4D12-B65A-8B482B51AB0C}" type="slidenum">
              <a:rPr lang="en-GB" smtClean="0"/>
              <a:t>‹#›</a:t>
            </a:fld>
            <a:endParaRPr lang="en-GB"/>
          </a:p>
        </p:txBody>
      </p:sp>
    </p:spTree>
    <p:extLst>
      <p:ext uri="{BB962C8B-B14F-4D97-AF65-F5344CB8AC3E}">
        <p14:creationId xmlns:p14="http://schemas.microsoft.com/office/powerpoint/2010/main" val="1418499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9E0500F-B03A-2715-5469-6ECF8FAEB74B}"/>
              </a:ext>
            </a:extLst>
          </p:cNvPr>
          <p:cNvGrpSpPr/>
          <p:nvPr/>
        </p:nvGrpSpPr>
        <p:grpSpPr>
          <a:xfrm>
            <a:off x="0" y="0"/>
            <a:ext cx="12192000" cy="6386740"/>
            <a:chOff x="1" y="0"/>
            <a:chExt cx="11859730" cy="6386740"/>
          </a:xfrm>
        </p:grpSpPr>
        <p:pic>
          <p:nvPicPr>
            <p:cNvPr id="6" name="Picture 4" descr="Transparent Medieval Frame Png - Transparent Renaissance Art Png, Png  Download , Transparent Png Image - PNGitem">
              <a:extLst>
                <a:ext uri="{FF2B5EF4-FFF2-40B4-BE49-F238E27FC236}">
                  <a16:creationId xmlns:a16="http://schemas.microsoft.com/office/drawing/2014/main" id="{70138F4D-F65B-8546-4B08-9D6C5582C27E}"/>
                </a:ext>
              </a:extLst>
            </p:cNvPr>
            <p:cNvPicPr>
              <a:picLocks noChangeAspect="1" noChangeArrowheads="1"/>
            </p:cNvPicPr>
            <p:nvPr/>
          </p:nvPicPr>
          <p:blipFill rotWithShape="1">
            <a:blip r:embed="rId3">
              <a:clrChange>
                <a:clrFrom>
                  <a:srgbClr val="C0A67B"/>
                </a:clrFrom>
                <a:clrTo>
                  <a:srgbClr val="C0A67B">
                    <a:alpha val="0"/>
                  </a:srgbClr>
                </a:clrTo>
              </a:clrChange>
              <a:duotone>
                <a:schemeClr val="bg2">
                  <a:shade val="45000"/>
                  <a:satMod val="135000"/>
                </a:schemeClr>
                <a:prstClr val="white"/>
              </a:duotone>
              <a:alphaModFix amt="70000"/>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6156" t="7229" r="14346"/>
            <a:stretch/>
          </p:blipFill>
          <p:spPr bwMode="auto">
            <a:xfrm flipH="1">
              <a:off x="6281579" y="16420"/>
              <a:ext cx="5578152" cy="63703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ansparent Medieval Frame Png - Transparent Renaissance Art Png, Png  Download , Transparent Png Image - PNGitem">
              <a:extLst>
                <a:ext uri="{FF2B5EF4-FFF2-40B4-BE49-F238E27FC236}">
                  <a16:creationId xmlns:a16="http://schemas.microsoft.com/office/drawing/2014/main" id="{78A72A12-3066-0AD8-5ADA-F637F2928812}"/>
                </a:ext>
              </a:extLst>
            </p:cNvPr>
            <p:cNvPicPr>
              <a:picLocks noChangeAspect="1" noChangeArrowheads="1"/>
            </p:cNvPicPr>
            <p:nvPr/>
          </p:nvPicPr>
          <p:blipFill rotWithShape="1">
            <a:blip r:embed="rId3">
              <a:clrChange>
                <a:clrFrom>
                  <a:srgbClr val="C0A67B"/>
                </a:clrFrom>
                <a:clrTo>
                  <a:srgbClr val="C0A67B">
                    <a:alpha val="0"/>
                  </a:srgbClr>
                </a:clrTo>
              </a:clrChange>
              <a:duotone>
                <a:schemeClr val="bg2">
                  <a:shade val="45000"/>
                  <a:satMod val="135000"/>
                </a:schemeClr>
                <a:prstClr val="white"/>
              </a:duotone>
              <a:alphaModFix amt="70000"/>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6156" t="7229" r="3347"/>
            <a:stretch/>
          </p:blipFill>
          <p:spPr bwMode="auto">
            <a:xfrm>
              <a:off x="1" y="0"/>
              <a:ext cx="6350000" cy="637032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FDDE8854-4587-8B84-C2E6-E869B2802C87}"/>
              </a:ext>
            </a:extLst>
          </p:cNvPr>
          <p:cNvSpPr>
            <a:spLocks noGrp="1"/>
          </p:cNvSpPr>
          <p:nvPr>
            <p:ph type="ctrTitle"/>
          </p:nvPr>
        </p:nvSpPr>
        <p:spPr>
          <a:xfrm>
            <a:off x="1524000" y="619267"/>
            <a:ext cx="9144000" cy="2387600"/>
          </a:xfrm>
        </p:spPr>
        <p:txBody>
          <a:bodyPr/>
          <a:lstStyle/>
          <a:p>
            <a:r>
              <a:rPr lang="en-GB" dirty="0"/>
              <a:t>Beginners’ Latin</a:t>
            </a:r>
          </a:p>
        </p:txBody>
      </p:sp>
      <p:sp>
        <p:nvSpPr>
          <p:cNvPr id="3" name="Subtitle 2">
            <a:extLst>
              <a:ext uri="{FF2B5EF4-FFF2-40B4-BE49-F238E27FC236}">
                <a16:creationId xmlns:a16="http://schemas.microsoft.com/office/drawing/2014/main" id="{E96D1F6E-C283-8F55-3214-D782E046023E}"/>
              </a:ext>
            </a:extLst>
          </p:cNvPr>
          <p:cNvSpPr>
            <a:spLocks noGrp="1"/>
          </p:cNvSpPr>
          <p:nvPr>
            <p:ph type="subTitle" idx="1"/>
          </p:nvPr>
        </p:nvSpPr>
        <p:spPr>
          <a:xfrm>
            <a:off x="1127262" y="3254555"/>
            <a:ext cx="9937473" cy="1655762"/>
          </a:xfrm>
        </p:spPr>
        <p:txBody>
          <a:bodyPr/>
          <a:lstStyle/>
          <a:p>
            <a:r>
              <a:rPr lang="en-GB" dirty="0"/>
              <a:t>Session 4</a:t>
            </a:r>
          </a:p>
          <a:p>
            <a:r>
              <a:rPr lang="en-GB" dirty="0"/>
              <a:t>Nominative and Accusative Constructions. Clauses.</a:t>
            </a:r>
          </a:p>
        </p:txBody>
      </p:sp>
      <p:pic>
        <p:nvPicPr>
          <p:cNvPr id="1026" name="Picture 2">
            <a:extLst>
              <a:ext uri="{FF2B5EF4-FFF2-40B4-BE49-F238E27FC236}">
                <a16:creationId xmlns:a16="http://schemas.microsoft.com/office/drawing/2014/main" id="{554FA477-D910-F9F0-91F3-A65E6E274BFC}"/>
              </a:ext>
            </a:extLst>
          </p:cNvPr>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5435915" y="4926737"/>
            <a:ext cx="1117283" cy="111728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A8C3BD3-FFE4-8361-51E7-6F12C4FE0408}"/>
              </a:ext>
            </a:extLst>
          </p:cNvPr>
          <p:cNvSpPr txBox="1"/>
          <p:nvPr/>
        </p:nvSpPr>
        <p:spPr>
          <a:xfrm>
            <a:off x="3746341" y="6137688"/>
            <a:ext cx="4699317" cy="646331"/>
          </a:xfrm>
          <a:prstGeom prst="rect">
            <a:avLst/>
          </a:prstGeom>
          <a:noFill/>
        </p:spPr>
        <p:txBody>
          <a:bodyPr wrap="square">
            <a:spAutoFit/>
          </a:bodyPr>
          <a:lstStyle/>
          <a:p>
            <a:pPr marL="0" indent="0" algn="ctr">
              <a:buNone/>
            </a:pPr>
            <a:r>
              <a:rPr lang="en-GB" dirty="0">
                <a:solidFill>
                  <a:schemeClr val="bg1">
                    <a:lumMod val="50000"/>
                  </a:schemeClr>
                </a:solidFill>
                <a:latin typeface="Times New Roman" panose="02020603050405020304" pitchFamily="18" charset="0"/>
                <a:cs typeface="Times New Roman" panose="02020603050405020304" pitchFamily="18" charset="0"/>
              </a:rPr>
              <a:t>University of Warwick </a:t>
            </a:r>
          </a:p>
          <a:p>
            <a:pPr marL="0" indent="0" algn="ctr">
              <a:buNone/>
            </a:pPr>
            <a:r>
              <a:rPr lang="en-GB" dirty="0">
                <a:solidFill>
                  <a:schemeClr val="bg1">
                    <a:lumMod val="50000"/>
                  </a:schemeClr>
                </a:solidFill>
                <a:latin typeface="Times New Roman" panose="02020603050405020304" pitchFamily="18" charset="0"/>
                <a:cs typeface="Times New Roman" panose="02020603050405020304" pitchFamily="18" charset="0"/>
              </a:rPr>
              <a:t>Centre for the Study of the Renaissance, 2024</a:t>
            </a:r>
          </a:p>
        </p:txBody>
      </p:sp>
    </p:spTree>
    <p:extLst>
      <p:ext uri="{BB962C8B-B14F-4D97-AF65-F5344CB8AC3E}">
        <p14:creationId xmlns:p14="http://schemas.microsoft.com/office/powerpoint/2010/main" val="2128138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E6FF9-F284-BE9C-3DA9-11C8ABFB3898}"/>
              </a:ext>
            </a:extLst>
          </p:cNvPr>
          <p:cNvSpPr>
            <a:spLocks noGrp="1"/>
          </p:cNvSpPr>
          <p:nvPr>
            <p:ph type="title"/>
          </p:nvPr>
        </p:nvSpPr>
        <p:spPr>
          <a:xfrm>
            <a:off x="838200" y="108522"/>
            <a:ext cx="10515600" cy="1325563"/>
          </a:xfrm>
        </p:spPr>
        <p:txBody>
          <a:bodyPr/>
          <a:lstStyle/>
          <a:p>
            <a:pPr algn="ctr"/>
            <a:r>
              <a:rPr lang="en-GB" dirty="0">
                <a:solidFill>
                  <a:srgbClr val="800000"/>
                </a:solidFill>
              </a:rPr>
              <a:t>Clauses: Result</a:t>
            </a:r>
            <a:endParaRPr lang="en-GB" dirty="0"/>
          </a:p>
        </p:txBody>
      </p:sp>
      <p:sp>
        <p:nvSpPr>
          <p:cNvPr id="3" name="Content Placeholder 2">
            <a:extLst>
              <a:ext uri="{FF2B5EF4-FFF2-40B4-BE49-F238E27FC236}">
                <a16:creationId xmlns:a16="http://schemas.microsoft.com/office/drawing/2014/main" id="{996B9BD7-C007-CFF6-7549-654214DA08C3}"/>
              </a:ext>
            </a:extLst>
          </p:cNvPr>
          <p:cNvSpPr>
            <a:spLocks noGrp="1"/>
          </p:cNvSpPr>
          <p:nvPr>
            <p:ph idx="1"/>
          </p:nvPr>
        </p:nvSpPr>
        <p:spPr>
          <a:xfrm>
            <a:off x="654881" y="1253331"/>
            <a:ext cx="10515600" cy="4351338"/>
          </a:xfrm>
        </p:spPr>
        <p:txBody>
          <a:bodyPr>
            <a:noAutofit/>
          </a:bodyPr>
          <a:lstStyle/>
          <a:p>
            <a:pPr algn="l"/>
            <a:r>
              <a:rPr lang="en-US" sz="2000" b="1" dirty="0">
                <a:solidFill>
                  <a:srgbClr val="800000"/>
                </a:solidFill>
              </a:rPr>
              <a:t>Ut </a:t>
            </a:r>
            <a:r>
              <a:rPr lang="en-US" sz="2000" dirty="0"/>
              <a:t>(= so that, so as to) or </a:t>
            </a:r>
            <a:r>
              <a:rPr lang="en-US" sz="2000" b="1" dirty="0" err="1">
                <a:solidFill>
                  <a:srgbClr val="800000"/>
                </a:solidFill>
              </a:rPr>
              <a:t>ut</a:t>
            </a:r>
            <a:r>
              <a:rPr lang="en-US" sz="2000" b="1" dirty="0">
                <a:solidFill>
                  <a:srgbClr val="800000"/>
                </a:solidFill>
              </a:rPr>
              <a:t> non </a:t>
            </a:r>
            <a:r>
              <a:rPr lang="en-US" sz="2000" dirty="0"/>
              <a:t>(so that...</a:t>
            </a:r>
            <a:r>
              <a:rPr lang="en-GB" sz="2000" dirty="0"/>
              <a:t>not) + </a:t>
            </a:r>
            <a:r>
              <a:rPr lang="en-GB" sz="2000" dirty="0">
                <a:solidFill>
                  <a:srgbClr val="800000"/>
                </a:solidFill>
              </a:rPr>
              <a:t>the subjunctive</a:t>
            </a:r>
          </a:p>
          <a:p>
            <a:pPr marL="0" indent="0" algn="ctr">
              <a:buNone/>
            </a:pPr>
            <a:r>
              <a:rPr lang="sv-SE" sz="2000" dirty="0"/>
              <a:t>Tot vulnera accepit </a:t>
            </a:r>
            <a:r>
              <a:rPr lang="sv-SE" sz="2000" b="1" dirty="0">
                <a:solidFill>
                  <a:srgbClr val="800000"/>
                </a:solidFill>
              </a:rPr>
              <a:t>ut</a:t>
            </a:r>
            <a:r>
              <a:rPr lang="sv-SE" sz="2000" dirty="0"/>
              <a:t> moriatur. </a:t>
            </a:r>
            <a:r>
              <a:rPr lang="en-US" sz="2000" i="1" dirty="0"/>
              <a:t>He received so many wounds that he is (now) dying</a:t>
            </a:r>
            <a:r>
              <a:rPr lang="en-US" sz="2000" dirty="0"/>
              <a:t>.</a:t>
            </a:r>
          </a:p>
          <a:p>
            <a:pPr marL="0" indent="0" algn="ctr">
              <a:buNone/>
            </a:pPr>
            <a:r>
              <a:rPr lang="en-GB" sz="2000" dirty="0"/>
              <a:t>Tam </a:t>
            </a:r>
            <a:r>
              <a:rPr lang="en-GB" sz="2000" dirty="0" err="1"/>
              <a:t>clare</a:t>
            </a:r>
            <a:r>
              <a:rPr lang="en-GB" sz="2000" dirty="0"/>
              <a:t> Marcum de </a:t>
            </a:r>
            <a:r>
              <a:rPr lang="en-GB" sz="2000" dirty="0" err="1"/>
              <a:t>illls</a:t>
            </a:r>
            <a:r>
              <a:rPr lang="en-GB" sz="2000" dirty="0"/>
              <a:t> rebus </a:t>
            </a:r>
            <a:r>
              <a:rPr lang="en-GB" sz="2000" dirty="0" err="1"/>
              <a:t>certiorem</a:t>
            </a:r>
            <a:r>
              <a:rPr lang="en-GB" sz="2000" dirty="0"/>
              <a:t> </a:t>
            </a:r>
            <a:r>
              <a:rPr lang="en-GB" sz="2000" dirty="0" err="1"/>
              <a:t>fecit</a:t>
            </a:r>
            <a:r>
              <a:rPr lang="en-GB" sz="2000" dirty="0"/>
              <a:t> </a:t>
            </a:r>
            <a:r>
              <a:rPr lang="en-GB" sz="2000" b="1" dirty="0" err="1">
                <a:solidFill>
                  <a:srgbClr val="800000"/>
                </a:solidFill>
              </a:rPr>
              <a:t>ut</a:t>
            </a:r>
            <a:r>
              <a:rPr lang="en-GB" sz="2000" dirty="0"/>
              <a:t> omnia </a:t>
            </a:r>
            <a:r>
              <a:rPr lang="en-GB" sz="2000" dirty="0" err="1"/>
              <a:t>intellegeret</a:t>
            </a:r>
            <a:r>
              <a:rPr lang="en-GB" sz="2000" dirty="0"/>
              <a:t> </a:t>
            </a:r>
            <a:r>
              <a:rPr lang="en-GB" sz="2000" dirty="0" err="1"/>
              <a:t>neque</a:t>
            </a:r>
            <a:r>
              <a:rPr lang="en-GB" sz="2000" dirty="0"/>
              <a:t> </a:t>
            </a:r>
            <a:r>
              <a:rPr lang="en-GB" sz="2000" dirty="0" err="1"/>
              <a:t>iam</a:t>
            </a:r>
            <a:r>
              <a:rPr lang="en-GB" sz="2000" dirty="0"/>
              <a:t> </a:t>
            </a:r>
            <a:r>
              <a:rPr lang="en-GB" sz="2000" dirty="0" err="1"/>
              <a:t>esset</a:t>
            </a:r>
            <a:r>
              <a:rPr lang="en-GB" sz="2000" dirty="0"/>
              <a:t> </a:t>
            </a:r>
            <a:r>
              <a:rPr lang="en-GB" sz="2000" dirty="0" err="1"/>
              <a:t>ignarus</a:t>
            </a:r>
            <a:r>
              <a:rPr lang="en-GB" sz="2000" dirty="0"/>
              <a:t>. </a:t>
            </a:r>
            <a:r>
              <a:rPr lang="en-US" sz="2000" i="1" dirty="0"/>
              <a:t>So clearly did he inform Marcus about these things that he understood everything and was no longer in ignorance.</a:t>
            </a:r>
          </a:p>
          <a:p>
            <a:pPr algn="l"/>
            <a:r>
              <a:rPr lang="en-US" sz="2000" dirty="0"/>
              <a:t>The </a:t>
            </a:r>
            <a:r>
              <a:rPr lang="en-US" sz="2000" b="1" dirty="0">
                <a:solidFill>
                  <a:srgbClr val="800000"/>
                </a:solidFill>
              </a:rPr>
              <a:t>relative</a:t>
            </a:r>
            <a:r>
              <a:rPr lang="en-US" sz="2000" dirty="0"/>
              <a:t> with </a:t>
            </a:r>
            <a:r>
              <a:rPr lang="en-US" sz="2000" dirty="0">
                <a:solidFill>
                  <a:srgbClr val="800000"/>
                </a:solidFill>
              </a:rPr>
              <a:t>the subjunctive </a:t>
            </a:r>
            <a:r>
              <a:rPr lang="en-US" sz="2000" dirty="0"/>
              <a:t>can be used to express result:</a:t>
            </a:r>
          </a:p>
          <a:p>
            <a:pPr marL="0" indent="0" algn="ctr">
              <a:buNone/>
            </a:pPr>
            <a:r>
              <a:rPr lang="en-GB" sz="2000" dirty="0"/>
              <a:t>Non tam </a:t>
            </a:r>
            <a:r>
              <a:rPr lang="en-GB" sz="2000" dirty="0" err="1"/>
              <a:t>stulta</a:t>
            </a:r>
            <a:r>
              <a:rPr lang="en-GB" sz="2000" dirty="0"/>
              <a:t> </a:t>
            </a:r>
            <a:r>
              <a:rPr lang="en-GB" sz="2000" dirty="0" err="1"/>
              <a:t>est</a:t>
            </a:r>
            <a:r>
              <a:rPr lang="en-GB" sz="2000" dirty="0"/>
              <a:t> Livia </a:t>
            </a:r>
            <a:r>
              <a:rPr lang="en-GB" sz="2000" b="1" dirty="0" err="1">
                <a:solidFill>
                  <a:srgbClr val="800000"/>
                </a:solidFill>
              </a:rPr>
              <a:t>quae</a:t>
            </a:r>
            <a:r>
              <a:rPr lang="en-GB" sz="2000" dirty="0"/>
              <a:t> </a:t>
            </a:r>
            <a:r>
              <a:rPr lang="en-GB" sz="2000" dirty="0" err="1"/>
              <a:t>mendacibus</a:t>
            </a:r>
            <a:r>
              <a:rPr lang="en-GB" sz="2000" dirty="0"/>
              <a:t> </a:t>
            </a:r>
            <a:r>
              <a:rPr lang="en-GB" sz="2000" dirty="0" err="1"/>
              <a:t>credat</a:t>
            </a:r>
            <a:r>
              <a:rPr lang="en-GB" sz="2000" dirty="0"/>
              <a:t>. </a:t>
            </a:r>
            <a:r>
              <a:rPr lang="en-US" sz="2000" i="1" dirty="0"/>
              <a:t>Livia is not so stupid as to trust liars. (Her stupidity is not so great that it leads to the result of her trusting liars)</a:t>
            </a:r>
          </a:p>
          <a:p>
            <a:pPr algn="l"/>
            <a:r>
              <a:rPr lang="en-US" sz="2000" b="1" dirty="0">
                <a:solidFill>
                  <a:srgbClr val="800000"/>
                </a:solidFill>
              </a:rPr>
              <a:t>Quam qui </a:t>
            </a:r>
            <a:r>
              <a:rPr lang="en-US" sz="2000" dirty="0"/>
              <a:t>(or </a:t>
            </a:r>
            <a:r>
              <a:rPr lang="en-US" sz="2000" b="1" dirty="0" err="1">
                <a:solidFill>
                  <a:srgbClr val="800000"/>
                </a:solidFill>
              </a:rPr>
              <a:t>quam</a:t>
            </a:r>
            <a:r>
              <a:rPr lang="en-US" sz="2000" b="1" dirty="0">
                <a:solidFill>
                  <a:srgbClr val="800000"/>
                </a:solidFill>
              </a:rPr>
              <a:t> </a:t>
            </a:r>
            <a:r>
              <a:rPr lang="en-US" sz="2000" b="1" dirty="0" err="1">
                <a:solidFill>
                  <a:srgbClr val="800000"/>
                </a:solidFill>
              </a:rPr>
              <a:t>ut</a:t>
            </a:r>
            <a:r>
              <a:rPr lang="en-US" sz="2000" dirty="0"/>
              <a:t>) is used after a comparative:</a:t>
            </a:r>
          </a:p>
          <a:p>
            <a:pPr marL="0" indent="0" algn="ctr">
              <a:buNone/>
            </a:pPr>
            <a:r>
              <a:rPr lang="fr-FR" sz="2000" dirty="0" err="1"/>
              <a:t>Fortior</a:t>
            </a:r>
            <a:r>
              <a:rPr lang="fr-FR" sz="2000" dirty="0"/>
              <a:t> est </a:t>
            </a:r>
            <a:r>
              <a:rPr lang="fr-FR" sz="2000" b="1" dirty="0" err="1">
                <a:solidFill>
                  <a:srgbClr val="800000"/>
                </a:solidFill>
              </a:rPr>
              <a:t>quam</a:t>
            </a:r>
            <a:r>
              <a:rPr lang="fr-FR" sz="2000" dirty="0"/>
              <a:t> </a:t>
            </a:r>
            <a:r>
              <a:rPr lang="fr-FR" sz="2000" b="1" dirty="0">
                <a:solidFill>
                  <a:srgbClr val="800000"/>
                </a:solidFill>
              </a:rPr>
              <a:t>qui</a:t>
            </a:r>
            <a:r>
              <a:rPr lang="fr-FR" sz="2000" dirty="0"/>
              <a:t> </a:t>
            </a:r>
            <a:r>
              <a:rPr lang="fr-FR" sz="2000" dirty="0" err="1"/>
              <a:t>effugiat</a:t>
            </a:r>
            <a:r>
              <a:rPr lang="fr-FR" sz="2000" dirty="0"/>
              <a:t>. </a:t>
            </a:r>
            <a:r>
              <a:rPr lang="en-US" sz="2000" i="1" dirty="0"/>
              <a:t>He is too brave to run away (literally, He is braver than the sort of man who runs away/He is too brave for the result to be that he runs away).</a:t>
            </a:r>
          </a:p>
          <a:p>
            <a:pPr algn="l"/>
            <a:r>
              <a:rPr lang="en-GB" sz="2000" b="1" dirty="0" err="1">
                <a:solidFill>
                  <a:srgbClr val="800000"/>
                </a:solidFill>
              </a:rPr>
              <a:t>Dignus</a:t>
            </a:r>
            <a:r>
              <a:rPr lang="en-GB" sz="2000" b="1" dirty="0">
                <a:solidFill>
                  <a:srgbClr val="800000"/>
                </a:solidFill>
              </a:rPr>
              <a:t>/</a:t>
            </a:r>
            <a:r>
              <a:rPr lang="en-GB" sz="2000" b="1" dirty="0" err="1">
                <a:solidFill>
                  <a:srgbClr val="800000"/>
                </a:solidFill>
              </a:rPr>
              <a:t>indignus</a:t>
            </a:r>
            <a:r>
              <a:rPr lang="en-GB" sz="2000" b="1" dirty="0">
                <a:solidFill>
                  <a:srgbClr val="800000"/>
                </a:solidFill>
              </a:rPr>
              <a:t> sum qui (</a:t>
            </a:r>
            <a:r>
              <a:rPr lang="en-GB" sz="2000" b="1" dirty="0" err="1">
                <a:solidFill>
                  <a:srgbClr val="800000"/>
                </a:solidFill>
              </a:rPr>
              <a:t>quae</a:t>
            </a:r>
            <a:r>
              <a:rPr lang="en-GB" sz="2000" b="1" dirty="0">
                <a:solidFill>
                  <a:srgbClr val="800000"/>
                </a:solidFill>
              </a:rPr>
              <a:t>, quod)  </a:t>
            </a:r>
            <a:r>
              <a:rPr lang="en-GB" sz="2000" dirty="0"/>
              <a:t>+ </a:t>
            </a:r>
            <a:r>
              <a:rPr lang="en-GB" sz="2000" dirty="0">
                <a:solidFill>
                  <a:srgbClr val="800000"/>
                </a:solidFill>
              </a:rPr>
              <a:t>subjunctive</a:t>
            </a:r>
            <a:r>
              <a:rPr lang="en-GB" sz="2000" dirty="0"/>
              <a:t> = I am worthy/ unworthy to:</a:t>
            </a:r>
            <a:endParaRPr lang="en-US" sz="2000" dirty="0"/>
          </a:p>
          <a:p>
            <a:pPr marL="0" indent="0" algn="ctr">
              <a:buNone/>
            </a:pPr>
            <a:r>
              <a:rPr lang="fr-FR" sz="2000" dirty="0"/>
              <a:t>Digna est </a:t>
            </a:r>
            <a:r>
              <a:rPr lang="fr-FR" sz="2000" b="1" dirty="0" err="1">
                <a:solidFill>
                  <a:srgbClr val="800000"/>
                </a:solidFill>
              </a:rPr>
              <a:t>quae</a:t>
            </a:r>
            <a:r>
              <a:rPr lang="fr-FR" sz="2000" dirty="0"/>
              <a:t> morte </a:t>
            </a:r>
            <a:r>
              <a:rPr lang="fr-FR" sz="2000" dirty="0" err="1"/>
              <a:t>puniatur</a:t>
            </a:r>
            <a:r>
              <a:rPr lang="fr-FR" sz="2000" dirty="0"/>
              <a:t>. </a:t>
            </a:r>
            <a:r>
              <a:rPr lang="en-US" sz="2000" dirty="0"/>
              <a:t>She deserves to be punished by death. Literally, She is worthy so that (as a result) she should be punished by death</a:t>
            </a:r>
          </a:p>
          <a:p>
            <a:pPr algn="l"/>
            <a:endParaRPr lang="en-US" sz="2000" dirty="0"/>
          </a:p>
          <a:p>
            <a:pPr marL="0" indent="0" algn="l">
              <a:buNone/>
            </a:pPr>
            <a:endParaRPr lang="en-GB" sz="2000" dirty="0"/>
          </a:p>
        </p:txBody>
      </p:sp>
    </p:spTree>
    <p:extLst>
      <p:ext uri="{BB962C8B-B14F-4D97-AF65-F5344CB8AC3E}">
        <p14:creationId xmlns:p14="http://schemas.microsoft.com/office/powerpoint/2010/main" val="3671984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0B22D-4B0B-2EAB-D51F-44B5802FBCAF}"/>
              </a:ext>
            </a:extLst>
          </p:cNvPr>
          <p:cNvSpPr>
            <a:spLocks noGrp="1"/>
          </p:cNvSpPr>
          <p:nvPr>
            <p:ph type="title"/>
          </p:nvPr>
        </p:nvSpPr>
        <p:spPr>
          <a:xfrm>
            <a:off x="838197" y="205525"/>
            <a:ext cx="10515600" cy="1325563"/>
          </a:xfrm>
        </p:spPr>
        <p:txBody>
          <a:bodyPr/>
          <a:lstStyle/>
          <a:p>
            <a:pPr algn="ctr"/>
            <a:r>
              <a:rPr lang="en-GB" dirty="0">
                <a:solidFill>
                  <a:srgbClr val="800000"/>
                </a:solidFill>
              </a:rPr>
              <a:t>Clauses: Time</a:t>
            </a:r>
          </a:p>
        </p:txBody>
      </p:sp>
      <p:sp>
        <p:nvSpPr>
          <p:cNvPr id="3" name="Content Placeholder 2">
            <a:extLst>
              <a:ext uri="{FF2B5EF4-FFF2-40B4-BE49-F238E27FC236}">
                <a16:creationId xmlns:a16="http://schemas.microsoft.com/office/drawing/2014/main" id="{034D237B-C5DD-3C30-44FE-65A4B139C7B7}"/>
              </a:ext>
            </a:extLst>
          </p:cNvPr>
          <p:cNvSpPr>
            <a:spLocks noGrp="1"/>
          </p:cNvSpPr>
          <p:nvPr>
            <p:ph idx="1"/>
          </p:nvPr>
        </p:nvSpPr>
        <p:spPr>
          <a:xfrm>
            <a:off x="236128" y="1350334"/>
            <a:ext cx="11719737" cy="4351338"/>
          </a:xfrm>
        </p:spPr>
        <p:txBody>
          <a:bodyPr>
            <a:normAutofit/>
          </a:bodyPr>
          <a:lstStyle/>
          <a:p>
            <a:pPr marL="0" indent="0" algn="ctr">
              <a:buNone/>
            </a:pPr>
            <a:r>
              <a:rPr lang="en-US" sz="2400" dirty="0"/>
              <a:t>Latin uses the </a:t>
            </a:r>
            <a:r>
              <a:rPr lang="en-US" sz="2400" b="1" dirty="0"/>
              <a:t>indicative</a:t>
            </a:r>
            <a:r>
              <a:rPr lang="en-US" sz="2400" dirty="0"/>
              <a:t> in the vast majority of time clauses and the </a:t>
            </a:r>
            <a:r>
              <a:rPr lang="en-US" sz="2400" b="1" dirty="0"/>
              <a:t>subjunctive</a:t>
            </a:r>
            <a:r>
              <a:rPr lang="en-US" sz="2400" dirty="0"/>
              <a:t> in time clauses where the outcome is perceived as less real:</a:t>
            </a:r>
          </a:p>
          <a:p>
            <a:pPr marL="0" indent="0" algn="ctr">
              <a:buNone/>
            </a:pPr>
            <a:r>
              <a:rPr lang="en-GB" sz="2400" dirty="0" err="1"/>
              <a:t>Priusquam</a:t>
            </a:r>
            <a:r>
              <a:rPr lang="en-GB" sz="2400" dirty="0"/>
              <a:t> Caesar </a:t>
            </a:r>
            <a:r>
              <a:rPr lang="en-GB" sz="2400" dirty="0" err="1"/>
              <a:t>pervenit</a:t>
            </a:r>
            <a:r>
              <a:rPr lang="en-GB" sz="2400" dirty="0"/>
              <a:t>, </a:t>
            </a:r>
            <a:r>
              <a:rPr lang="en-GB" sz="2400" dirty="0" err="1"/>
              <a:t>obsides</a:t>
            </a:r>
            <a:r>
              <a:rPr lang="en-GB" sz="2400" dirty="0"/>
              <a:t> </a:t>
            </a:r>
            <a:r>
              <a:rPr lang="en-GB" sz="2400" dirty="0" err="1"/>
              <a:t>poposcit</a:t>
            </a:r>
            <a:r>
              <a:rPr lang="en-GB" sz="2400" dirty="0"/>
              <a:t>. </a:t>
            </a:r>
            <a:r>
              <a:rPr lang="en-US" sz="2400" i="1" dirty="0"/>
              <a:t>Before Caesar arrived, he demanded hostages</a:t>
            </a:r>
            <a:endParaRPr lang="en-US" sz="2400" dirty="0"/>
          </a:p>
          <a:p>
            <a:pPr marL="0" indent="0" algn="ctr">
              <a:buNone/>
            </a:pPr>
            <a:r>
              <a:rPr lang="en-US" sz="2400" dirty="0" err="1"/>
              <a:t>Collem</a:t>
            </a:r>
            <a:r>
              <a:rPr lang="en-US" sz="2400" dirty="0"/>
              <a:t> </a:t>
            </a:r>
            <a:r>
              <a:rPr lang="en-US" sz="2400" dirty="0" err="1"/>
              <a:t>celeriter</a:t>
            </a:r>
            <a:r>
              <a:rPr lang="en-US" sz="2400" dirty="0"/>
              <a:t> </a:t>
            </a:r>
            <a:r>
              <a:rPr lang="en-US" sz="2400" dirty="0" err="1"/>
              <a:t>priusquam</a:t>
            </a:r>
            <a:r>
              <a:rPr lang="en-US" sz="2400" dirty="0"/>
              <a:t> ab </a:t>
            </a:r>
            <a:r>
              <a:rPr lang="en-US" sz="2400" dirty="0" err="1"/>
              <a:t>hostibus</a:t>
            </a:r>
            <a:r>
              <a:rPr lang="en-US" sz="2400" dirty="0"/>
              <a:t> </a:t>
            </a:r>
            <a:r>
              <a:rPr lang="en-US" sz="2400" dirty="0" err="1">
                <a:solidFill>
                  <a:srgbClr val="800000"/>
                </a:solidFill>
              </a:rPr>
              <a:t>conspiceretur</a:t>
            </a:r>
            <a:r>
              <a:rPr lang="en-US" sz="2400" dirty="0">
                <a:solidFill>
                  <a:srgbClr val="800000"/>
                </a:solidFill>
              </a:rPr>
              <a:t> (subj.)</a:t>
            </a:r>
            <a:r>
              <a:rPr lang="en-US" sz="2400" dirty="0"/>
              <a:t> </a:t>
            </a:r>
            <a:r>
              <a:rPr lang="en-US" sz="2400" dirty="0" err="1"/>
              <a:t>commonivit</a:t>
            </a:r>
            <a:r>
              <a:rPr lang="en-US" sz="2400" dirty="0"/>
              <a:t>. </a:t>
            </a:r>
          </a:p>
          <a:p>
            <a:pPr marL="0" indent="0" algn="ctr">
              <a:lnSpc>
                <a:spcPct val="100000"/>
              </a:lnSpc>
              <a:spcBef>
                <a:spcPts val="0"/>
              </a:spcBef>
              <a:buNone/>
            </a:pPr>
            <a:r>
              <a:rPr lang="en-US" sz="2400" i="1" dirty="0"/>
              <a:t>He quickly fortified the hill before he </a:t>
            </a:r>
            <a:r>
              <a:rPr lang="en-US" sz="2400" i="1" dirty="0">
                <a:solidFill>
                  <a:srgbClr val="800000"/>
                </a:solidFill>
              </a:rPr>
              <a:t>could be noticed </a:t>
            </a:r>
            <a:r>
              <a:rPr lang="en-US" sz="2400" i="1" dirty="0"/>
              <a:t>by the </a:t>
            </a:r>
            <a:r>
              <a:rPr lang="en-GB" sz="2400" i="1" dirty="0"/>
              <a:t>enemy.</a:t>
            </a:r>
          </a:p>
          <a:p>
            <a:pPr marL="0" indent="0" algn="l">
              <a:buNone/>
            </a:pPr>
            <a:endParaRPr lang="en-GB" sz="2400" dirty="0"/>
          </a:p>
        </p:txBody>
      </p:sp>
      <p:pic>
        <p:nvPicPr>
          <p:cNvPr id="5" name="Picture 4">
            <a:extLst>
              <a:ext uri="{FF2B5EF4-FFF2-40B4-BE49-F238E27FC236}">
                <a16:creationId xmlns:a16="http://schemas.microsoft.com/office/drawing/2014/main" id="{01FA7BE5-8288-7F6E-C279-03726646F20F}"/>
              </a:ext>
            </a:extLst>
          </p:cNvPr>
          <p:cNvPicPr>
            <a:picLocks noChangeAspect="1"/>
          </p:cNvPicPr>
          <p:nvPr/>
        </p:nvPicPr>
        <p:blipFill>
          <a:blip r:embed="rId2"/>
          <a:stretch>
            <a:fillRect/>
          </a:stretch>
        </p:blipFill>
        <p:spPr>
          <a:xfrm>
            <a:off x="1673265" y="3526003"/>
            <a:ext cx="3954489" cy="3072256"/>
          </a:xfrm>
          <a:prstGeom prst="rect">
            <a:avLst/>
          </a:prstGeom>
        </p:spPr>
      </p:pic>
      <p:pic>
        <p:nvPicPr>
          <p:cNvPr id="7" name="Picture 6">
            <a:extLst>
              <a:ext uri="{FF2B5EF4-FFF2-40B4-BE49-F238E27FC236}">
                <a16:creationId xmlns:a16="http://schemas.microsoft.com/office/drawing/2014/main" id="{900FF8F3-91BC-7790-1AE5-7CFADE503AD7}"/>
              </a:ext>
            </a:extLst>
          </p:cNvPr>
          <p:cNvPicPr>
            <a:picLocks noChangeAspect="1"/>
          </p:cNvPicPr>
          <p:nvPr/>
        </p:nvPicPr>
        <p:blipFill>
          <a:blip r:embed="rId3"/>
          <a:stretch>
            <a:fillRect/>
          </a:stretch>
        </p:blipFill>
        <p:spPr>
          <a:xfrm>
            <a:off x="5873373" y="3838595"/>
            <a:ext cx="4645362" cy="2253065"/>
          </a:xfrm>
          <a:prstGeom prst="rect">
            <a:avLst/>
          </a:prstGeom>
        </p:spPr>
      </p:pic>
    </p:spTree>
    <p:extLst>
      <p:ext uri="{BB962C8B-B14F-4D97-AF65-F5344CB8AC3E}">
        <p14:creationId xmlns:p14="http://schemas.microsoft.com/office/powerpoint/2010/main" val="149000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2407A-4432-7FC8-68A3-2518C7C64438}"/>
              </a:ext>
            </a:extLst>
          </p:cNvPr>
          <p:cNvSpPr>
            <a:spLocks noGrp="1"/>
          </p:cNvSpPr>
          <p:nvPr>
            <p:ph type="title"/>
          </p:nvPr>
        </p:nvSpPr>
        <p:spPr/>
        <p:txBody>
          <a:bodyPr/>
          <a:lstStyle/>
          <a:p>
            <a:pPr algn="ctr"/>
            <a:r>
              <a:rPr lang="en-GB" dirty="0">
                <a:solidFill>
                  <a:srgbClr val="800000"/>
                </a:solidFill>
              </a:rPr>
              <a:t>Clauses: Time</a:t>
            </a:r>
            <a:endParaRPr lang="en-GB" dirty="0"/>
          </a:p>
        </p:txBody>
      </p:sp>
      <p:sp>
        <p:nvSpPr>
          <p:cNvPr id="3" name="Content Placeholder 2">
            <a:extLst>
              <a:ext uri="{FF2B5EF4-FFF2-40B4-BE49-F238E27FC236}">
                <a16:creationId xmlns:a16="http://schemas.microsoft.com/office/drawing/2014/main" id="{B0CE7180-F628-3E0C-EDA0-0947957E52E2}"/>
              </a:ext>
            </a:extLst>
          </p:cNvPr>
          <p:cNvSpPr>
            <a:spLocks noGrp="1"/>
          </p:cNvSpPr>
          <p:nvPr>
            <p:ph idx="1"/>
          </p:nvPr>
        </p:nvSpPr>
        <p:spPr>
          <a:xfrm>
            <a:off x="529855" y="1594995"/>
            <a:ext cx="11132289" cy="4486275"/>
          </a:xfrm>
        </p:spPr>
        <p:txBody>
          <a:bodyPr>
            <a:normAutofit/>
          </a:bodyPr>
          <a:lstStyle/>
          <a:p>
            <a:r>
              <a:rPr lang="en-US" dirty="0"/>
              <a:t>The words </a:t>
            </a:r>
            <a:r>
              <a:rPr lang="en-US" b="1" dirty="0" err="1">
                <a:solidFill>
                  <a:srgbClr val="800000"/>
                </a:solidFill>
              </a:rPr>
              <a:t>antequam</a:t>
            </a:r>
            <a:r>
              <a:rPr lang="en-US" b="1" dirty="0">
                <a:solidFill>
                  <a:srgbClr val="800000"/>
                </a:solidFill>
              </a:rPr>
              <a:t>, </a:t>
            </a:r>
            <a:r>
              <a:rPr lang="en-US" b="1" dirty="0" err="1">
                <a:solidFill>
                  <a:srgbClr val="800000"/>
                </a:solidFill>
              </a:rPr>
              <a:t>postquam</a:t>
            </a:r>
            <a:r>
              <a:rPr lang="en-US" dirty="0"/>
              <a:t>, and </a:t>
            </a:r>
            <a:r>
              <a:rPr lang="en-US" b="1" dirty="0" err="1">
                <a:solidFill>
                  <a:srgbClr val="800000"/>
                </a:solidFill>
              </a:rPr>
              <a:t>posteaquam</a:t>
            </a:r>
            <a:r>
              <a:rPr lang="en-US" dirty="0"/>
              <a:t> are often split in two, the first bit going in the main clause. </a:t>
            </a:r>
          </a:p>
          <a:p>
            <a:pPr marL="0" indent="0" algn="ctr">
              <a:buNone/>
            </a:pPr>
            <a:r>
              <a:rPr lang="pt-BR" sz="2600" b="1" dirty="0">
                <a:solidFill>
                  <a:srgbClr val="800000"/>
                </a:solidFill>
              </a:rPr>
              <a:t>Ante</a:t>
            </a:r>
            <a:r>
              <a:rPr lang="pt-BR" sz="2600" dirty="0"/>
              <a:t> ad urbem celeriter redii </a:t>
            </a:r>
            <a:r>
              <a:rPr lang="pt-BR" sz="2600" b="1" dirty="0">
                <a:solidFill>
                  <a:srgbClr val="800000"/>
                </a:solidFill>
              </a:rPr>
              <a:t>quam</a:t>
            </a:r>
            <a:r>
              <a:rPr lang="pt-BR" sz="2600" dirty="0"/>
              <a:t> tu Capuam advenisti</a:t>
            </a:r>
            <a:r>
              <a:rPr lang="pt-BR" sz="2600" i="1" dirty="0"/>
              <a:t>. </a:t>
            </a:r>
            <a:r>
              <a:rPr lang="en-US" sz="2600" i="1" dirty="0"/>
              <a:t>I returned quickly to the city before you came to Capua.</a:t>
            </a:r>
          </a:p>
          <a:p>
            <a:pPr algn="l"/>
            <a:r>
              <a:rPr lang="en-US" dirty="0"/>
              <a:t>If there is any idea of </a:t>
            </a:r>
            <a:r>
              <a:rPr lang="en-US" dirty="0">
                <a:solidFill>
                  <a:srgbClr val="800000"/>
                </a:solidFill>
              </a:rPr>
              <a:t>purpose, expectation </a:t>
            </a:r>
            <a:r>
              <a:rPr lang="en-US" dirty="0"/>
              <a:t>or </a:t>
            </a:r>
            <a:r>
              <a:rPr lang="en-US" dirty="0">
                <a:solidFill>
                  <a:srgbClr val="800000"/>
                </a:solidFill>
              </a:rPr>
              <a:t>waiting for something to happen</a:t>
            </a:r>
            <a:r>
              <a:rPr lang="en-US" dirty="0"/>
              <a:t>, the verb in the time clause goes into the </a:t>
            </a:r>
            <a:r>
              <a:rPr lang="en-US" dirty="0">
                <a:solidFill>
                  <a:srgbClr val="800000"/>
                </a:solidFill>
              </a:rPr>
              <a:t>subjunctive</a:t>
            </a:r>
            <a:r>
              <a:rPr lang="en-US" dirty="0"/>
              <a:t>:</a:t>
            </a:r>
          </a:p>
          <a:p>
            <a:pPr marL="0" indent="0" algn="ctr">
              <a:buNone/>
            </a:pPr>
            <a:r>
              <a:rPr lang="fr-FR" dirty="0"/>
              <a:t>Mus </a:t>
            </a:r>
            <a:r>
              <a:rPr lang="fr-FR" dirty="0" err="1"/>
              <a:t>celeriter</a:t>
            </a:r>
            <a:r>
              <a:rPr lang="fr-FR" dirty="0"/>
              <a:t> </a:t>
            </a:r>
            <a:r>
              <a:rPr lang="fr-FR" dirty="0" err="1"/>
              <a:t>effugit</a:t>
            </a:r>
            <a:r>
              <a:rPr lang="fr-FR" dirty="0"/>
              <a:t> </a:t>
            </a:r>
            <a:r>
              <a:rPr lang="fr-FR" b="1" dirty="0" err="1">
                <a:solidFill>
                  <a:srgbClr val="800000"/>
                </a:solidFill>
              </a:rPr>
              <a:t>priusquam</a:t>
            </a:r>
            <a:r>
              <a:rPr lang="fr-FR" dirty="0"/>
              <a:t> </a:t>
            </a:r>
            <a:r>
              <a:rPr lang="fr-FR" dirty="0" err="1"/>
              <a:t>feles</a:t>
            </a:r>
            <a:r>
              <a:rPr lang="fr-FR" dirty="0"/>
              <a:t> </a:t>
            </a:r>
            <a:r>
              <a:rPr lang="fr-FR" dirty="0" err="1">
                <a:solidFill>
                  <a:srgbClr val="800000"/>
                </a:solidFill>
              </a:rPr>
              <a:t>saliret</a:t>
            </a:r>
            <a:r>
              <a:rPr lang="fr-FR" dirty="0">
                <a:solidFill>
                  <a:srgbClr val="800000"/>
                </a:solidFill>
              </a:rPr>
              <a:t> (subj.)</a:t>
            </a:r>
            <a:r>
              <a:rPr lang="fr-FR" dirty="0"/>
              <a:t>. </a:t>
            </a:r>
            <a:r>
              <a:rPr lang="en-US" i="1" dirty="0"/>
              <a:t>The mouse hurried off before the cat could leap.</a:t>
            </a:r>
            <a:endParaRPr lang="en-GB" i="1" dirty="0"/>
          </a:p>
        </p:txBody>
      </p:sp>
    </p:spTree>
    <p:extLst>
      <p:ext uri="{BB962C8B-B14F-4D97-AF65-F5344CB8AC3E}">
        <p14:creationId xmlns:p14="http://schemas.microsoft.com/office/powerpoint/2010/main" val="3484133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2FCB8C-929D-4D36-4743-62FC89DBC8C8}"/>
              </a:ext>
            </a:extLst>
          </p:cNvPr>
          <p:cNvSpPr>
            <a:spLocks noGrp="1"/>
          </p:cNvSpPr>
          <p:nvPr>
            <p:ph idx="1"/>
          </p:nvPr>
        </p:nvSpPr>
        <p:spPr>
          <a:xfrm>
            <a:off x="453194" y="1093626"/>
            <a:ext cx="8720470" cy="4351338"/>
          </a:xfrm>
        </p:spPr>
        <p:txBody>
          <a:bodyPr>
            <a:noAutofit/>
          </a:bodyPr>
          <a:lstStyle/>
          <a:p>
            <a:pPr marL="0" indent="0">
              <a:buNone/>
            </a:pPr>
            <a:r>
              <a:rPr lang="en-GB" sz="2000" dirty="0"/>
              <a:t>De </a:t>
            </a:r>
            <a:r>
              <a:rPr lang="en-GB" sz="2000" dirty="0" err="1"/>
              <a:t>vulpe</a:t>
            </a:r>
            <a:r>
              <a:rPr lang="en-GB" sz="2000" dirty="0"/>
              <a:t>. Est </a:t>
            </a:r>
            <a:r>
              <a:rPr lang="en-GB" sz="2000" dirty="0" err="1"/>
              <a:t>fraudulentum</a:t>
            </a:r>
            <a:r>
              <a:rPr lang="en-GB" sz="2000" dirty="0"/>
              <a:t> animal et </a:t>
            </a:r>
            <a:r>
              <a:rPr lang="en-GB" sz="2000" dirty="0" err="1"/>
              <a:t>ingeniosum</a:t>
            </a:r>
            <a:r>
              <a:rPr lang="en-GB" sz="2000" dirty="0"/>
              <a:t>. Cum </a:t>
            </a:r>
            <a:r>
              <a:rPr lang="en-GB" sz="2000" dirty="0" err="1"/>
              <a:t>esurit</a:t>
            </a:r>
            <a:r>
              <a:rPr lang="en-GB" sz="2000" dirty="0"/>
              <a:t> et [non] invenit quod </a:t>
            </a:r>
            <a:r>
              <a:rPr lang="en-GB" sz="2000" dirty="0" err="1"/>
              <a:t>manducet</a:t>
            </a:r>
            <a:r>
              <a:rPr lang="en-GB" sz="2000" dirty="0"/>
              <a:t>, </a:t>
            </a:r>
            <a:r>
              <a:rPr lang="en-GB" sz="2000" dirty="0" err="1"/>
              <a:t>involuit</a:t>
            </a:r>
            <a:r>
              <a:rPr lang="en-GB" sz="2000" dirty="0"/>
              <a:t> se in </a:t>
            </a:r>
            <a:r>
              <a:rPr lang="en-GB" sz="2000" dirty="0" err="1"/>
              <a:t>rubea</a:t>
            </a:r>
            <a:r>
              <a:rPr lang="en-GB" sz="2000" dirty="0"/>
              <a:t> terra </a:t>
            </a:r>
            <a:r>
              <a:rPr lang="en-GB" sz="2000" dirty="0" err="1"/>
              <a:t>ut</a:t>
            </a:r>
            <a:r>
              <a:rPr lang="en-GB" sz="2000" dirty="0"/>
              <a:t> </a:t>
            </a:r>
            <a:r>
              <a:rPr lang="en-GB" sz="2000" dirty="0" err="1"/>
              <a:t>appareat</a:t>
            </a:r>
            <a:r>
              <a:rPr lang="en-GB" sz="2000" dirty="0"/>
              <a:t> quasi cruentata, et </a:t>
            </a:r>
            <a:r>
              <a:rPr lang="en-GB" sz="2000" dirty="0" err="1"/>
              <a:t>proicit</a:t>
            </a:r>
            <a:r>
              <a:rPr lang="en-GB" sz="2000" dirty="0"/>
              <a:t> se in </a:t>
            </a:r>
            <a:r>
              <a:rPr lang="en-GB" sz="2000" dirty="0" err="1"/>
              <a:t>terram</a:t>
            </a:r>
            <a:r>
              <a:rPr lang="en-GB" sz="2000" dirty="0"/>
              <a:t>, </a:t>
            </a:r>
            <a:r>
              <a:rPr lang="en-GB" sz="2000" dirty="0" err="1"/>
              <a:t>retinetque</a:t>
            </a:r>
            <a:r>
              <a:rPr lang="en-GB" sz="2000" dirty="0"/>
              <a:t> </a:t>
            </a:r>
            <a:r>
              <a:rPr lang="en-GB" sz="2000" dirty="0" err="1"/>
              <a:t>flatum</a:t>
            </a:r>
            <a:r>
              <a:rPr lang="en-GB" sz="2000" dirty="0"/>
              <a:t> </a:t>
            </a:r>
            <a:r>
              <a:rPr lang="en-GB" sz="2000" dirty="0" err="1"/>
              <a:t>suum</a:t>
            </a:r>
            <a:r>
              <a:rPr lang="en-GB" sz="2000" dirty="0"/>
              <a:t>, </a:t>
            </a:r>
            <a:r>
              <a:rPr lang="en-GB" sz="2000" dirty="0" err="1"/>
              <a:t>ita</a:t>
            </a:r>
            <a:r>
              <a:rPr lang="en-GB" sz="2000" dirty="0"/>
              <a:t> </a:t>
            </a:r>
            <a:r>
              <a:rPr lang="en-GB" sz="2000" dirty="0" err="1"/>
              <a:t>ut</a:t>
            </a:r>
            <a:r>
              <a:rPr lang="en-GB" sz="2000" dirty="0"/>
              <a:t> </a:t>
            </a:r>
            <a:r>
              <a:rPr lang="en-GB" sz="2000" dirty="0" err="1"/>
              <a:t>penitus</a:t>
            </a:r>
            <a:r>
              <a:rPr lang="en-GB" sz="2000" dirty="0"/>
              <a:t> non </a:t>
            </a:r>
            <a:r>
              <a:rPr lang="en-GB" sz="2000" dirty="0" err="1"/>
              <a:t>spiret</a:t>
            </a:r>
            <a:r>
              <a:rPr lang="en-GB" sz="2000" dirty="0"/>
              <a:t>. Aves </a:t>
            </a:r>
            <a:r>
              <a:rPr lang="en-GB" sz="2000" dirty="0" err="1"/>
              <a:t>vero</a:t>
            </a:r>
            <a:r>
              <a:rPr lang="en-GB" sz="2000" dirty="0"/>
              <a:t> </a:t>
            </a:r>
            <a:r>
              <a:rPr lang="en-GB" sz="2000" dirty="0" err="1"/>
              <a:t>videntes</a:t>
            </a:r>
            <a:r>
              <a:rPr lang="en-GB" sz="2000" dirty="0"/>
              <a:t> </a:t>
            </a:r>
            <a:r>
              <a:rPr lang="en-GB" sz="2000" dirty="0" err="1"/>
              <a:t>eam</a:t>
            </a:r>
            <a:r>
              <a:rPr lang="en-GB" sz="2000" dirty="0"/>
              <a:t> non </a:t>
            </a:r>
            <a:r>
              <a:rPr lang="en-GB" sz="2000" dirty="0" err="1"/>
              <a:t>flantem</a:t>
            </a:r>
            <a:r>
              <a:rPr lang="en-GB" sz="2000" dirty="0"/>
              <a:t>, et quasi </a:t>
            </a:r>
            <a:r>
              <a:rPr lang="en-GB" sz="2000" dirty="0" err="1"/>
              <a:t>cruentatam</a:t>
            </a:r>
            <a:r>
              <a:rPr lang="en-GB" sz="2000" dirty="0"/>
              <a:t>, </a:t>
            </a:r>
            <a:r>
              <a:rPr lang="en-GB" sz="2000" dirty="0" err="1"/>
              <a:t>linguamque</a:t>
            </a:r>
            <a:r>
              <a:rPr lang="en-GB" sz="2000" dirty="0"/>
              <a:t> </a:t>
            </a:r>
            <a:r>
              <a:rPr lang="en-GB" sz="2000" dirty="0" err="1"/>
              <a:t>eius</a:t>
            </a:r>
            <a:r>
              <a:rPr lang="en-GB" sz="2000" dirty="0"/>
              <a:t> </a:t>
            </a:r>
            <a:r>
              <a:rPr lang="en-GB" sz="2000" dirty="0" err="1"/>
              <a:t>foris</a:t>
            </a:r>
            <a:r>
              <a:rPr lang="en-GB" sz="2000" dirty="0"/>
              <a:t> </a:t>
            </a:r>
            <a:r>
              <a:rPr lang="en-GB" sz="2000" dirty="0" err="1"/>
              <a:t>erectam</a:t>
            </a:r>
            <a:r>
              <a:rPr lang="en-GB" sz="2000" dirty="0"/>
              <a:t>, </a:t>
            </a:r>
            <a:r>
              <a:rPr lang="en-GB" sz="2000" dirty="0" err="1"/>
              <a:t>putant</a:t>
            </a:r>
            <a:r>
              <a:rPr lang="en-GB" sz="2000" dirty="0"/>
              <a:t> </a:t>
            </a:r>
            <a:r>
              <a:rPr lang="en-GB" sz="2000" dirty="0" err="1"/>
              <a:t>eam</a:t>
            </a:r>
            <a:r>
              <a:rPr lang="en-GB" sz="2000" dirty="0"/>
              <a:t> </a:t>
            </a:r>
            <a:r>
              <a:rPr lang="en-GB" sz="2000" dirty="0" err="1"/>
              <a:t>esse</a:t>
            </a:r>
            <a:r>
              <a:rPr lang="en-GB" sz="2000" dirty="0"/>
              <a:t> </a:t>
            </a:r>
            <a:r>
              <a:rPr lang="en-GB" sz="2000" dirty="0" err="1"/>
              <a:t>mortuam</a:t>
            </a:r>
            <a:r>
              <a:rPr lang="en-GB" sz="2000" dirty="0"/>
              <a:t>, et </a:t>
            </a:r>
            <a:r>
              <a:rPr lang="en-GB" sz="2000" dirty="0" err="1"/>
              <a:t>descendunt</a:t>
            </a:r>
            <a:r>
              <a:rPr lang="en-GB" sz="2000" dirty="0"/>
              <a:t> </a:t>
            </a:r>
            <a:r>
              <a:rPr lang="en-GB" sz="2000" dirty="0" err="1"/>
              <a:t>sessum</a:t>
            </a:r>
            <a:r>
              <a:rPr lang="en-GB" sz="2000" dirty="0"/>
              <a:t> super </a:t>
            </a:r>
            <a:r>
              <a:rPr lang="en-GB" sz="2000" dirty="0" err="1"/>
              <a:t>eam</a:t>
            </a:r>
            <a:r>
              <a:rPr lang="en-GB" sz="2000" dirty="0"/>
              <a:t>. Illa autem sic </a:t>
            </a:r>
            <a:r>
              <a:rPr lang="en-GB" sz="2000" dirty="0" err="1"/>
              <a:t>rapit</a:t>
            </a:r>
            <a:r>
              <a:rPr lang="en-GB" sz="2000" dirty="0"/>
              <a:t> </a:t>
            </a:r>
            <a:r>
              <a:rPr lang="en-GB" sz="2000" dirty="0" err="1"/>
              <a:t>eas</a:t>
            </a:r>
            <a:r>
              <a:rPr lang="en-GB" sz="2000" dirty="0"/>
              <a:t> et </a:t>
            </a:r>
            <a:r>
              <a:rPr lang="en-GB" sz="2000" dirty="0" err="1"/>
              <a:t>devorat</a:t>
            </a:r>
            <a:r>
              <a:rPr lang="en-GB" sz="2000" dirty="0"/>
              <a:t>. </a:t>
            </a:r>
            <a:r>
              <a:rPr lang="en-GB" sz="2000" dirty="0" err="1"/>
              <a:t>Istius</a:t>
            </a:r>
            <a:r>
              <a:rPr lang="en-GB" sz="2000" dirty="0"/>
              <a:t> </a:t>
            </a:r>
            <a:r>
              <a:rPr lang="en-GB" sz="2000" dirty="0" err="1"/>
              <a:t>eiusdemque</a:t>
            </a:r>
            <a:r>
              <a:rPr lang="en-GB" sz="2000" dirty="0"/>
              <a:t> </a:t>
            </a:r>
            <a:r>
              <a:rPr lang="en-GB" sz="2000" dirty="0" err="1"/>
              <a:t>figuram</a:t>
            </a:r>
            <a:r>
              <a:rPr lang="en-GB" sz="2000" dirty="0"/>
              <a:t> diabolus </a:t>
            </a:r>
            <a:r>
              <a:rPr lang="en-GB" sz="2000" dirty="0" err="1"/>
              <a:t>possidet</a:t>
            </a:r>
            <a:r>
              <a:rPr lang="en-GB" sz="2000" dirty="0"/>
              <a:t>. Omnibus </a:t>
            </a:r>
            <a:r>
              <a:rPr lang="en-GB" sz="2000" dirty="0" err="1"/>
              <a:t>enim</a:t>
            </a:r>
            <a:r>
              <a:rPr lang="en-GB" sz="2000" dirty="0"/>
              <a:t> </a:t>
            </a:r>
            <a:r>
              <a:rPr lang="en-GB" sz="2000" dirty="0" err="1"/>
              <a:t>viventibus</a:t>
            </a:r>
            <a:r>
              <a:rPr lang="en-GB" sz="2000" dirty="0"/>
              <a:t> secundum </a:t>
            </a:r>
            <a:r>
              <a:rPr lang="en-GB" sz="2000" dirty="0" err="1"/>
              <a:t>carnem</a:t>
            </a:r>
            <a:r>
              <a:rPr lang="en-GB" sz="2000" dirty="0"/>
              <a:t> </a:t>
            </a:r>
            <a:r>
              <a:rPr lang="en-GB" sz="2000" dirty="0" err="1"/>
              <a:t>vixeritis</a:t>
            </a:r>
            <a:r>
              <a:rPr lang="en-GB" sz="2000" dirty="0"/>
              <a:t> </a:t>
            </a:r>
            <a:r>
              <a:rPr lang="en-GB" sz="2000" dirty="0" err="1"/>
              <a:t>esse</a:t>
            </a:r>
            <a:r>
              <a:rPr lang="en-GB" sz="2000" dirty="0"/>
              <a:t> mortuum </a:t>
            </a:r>
            <a:r>
              <a:rPr lang="en-GB" sz="2000" dirty="0" err="1"/>
              <a:t>quoadusque</a:t>
            </a:r>
            <a:r>
              <a:rPr lang="en-GB" sz="2000" dirty="0"/>
              <a:t> inter </a:t>
            </a:r>
            <a:r>
              <a:rPr lang="en-GB" sz="2000" dirty="0" err="1"/>
              <a:t>guttur</a:t>
            </a:r>
            <a:r>
              <a:rPr lang="en-GB" sz="2000" dirty="0"/>
              <a:t> </a:t>
            </a:r>
            <a:r>
              <a:rPr lang="en-GB" sz="2000" dirty="0" err="1"/>
              <a:t>suum</a:t>
            </a:r>
            <a:r>
              <a:rPr lang="en-GB" sz="2000" dirty="0"/>
              <a:t> </a:t>
            </a:r>
            <a:r>
              <a:rPr lang="en-GB" sz="2000" dirty="0" err="1"/>
              <a:t>habeat</a:t>
            </a:r>
            <a:r>
              <a:rPr lang="en-GB" sz="2000" dirty="0"/>
              <a:t> et </a:t>
            </a:r>
            <a:r>
              <a:rPr lang="en-GB" sz="2000" dirty="0" err="1"/>
              <a:t>puniat</a:t>
            </a:r>
            <a:r>
              <a:rPr lang="en-GB" sz="2000" dirty="0"/>
              <a:t>. </a:t>
            </a:r>
            <a:r>
              <a:rPr lang="en-GB" sz="2000" dirty="0" err="1"/>
              <a:t>Spiritualibus</a:t>
            </a:r>
            <a:r>
              <a:rPr lang="en-GB" sz="2000" dirty="0"/>
              <a:t> </a:t>
            </a:r>
            <a:r>
              <a:rPr lang="en-GB" sz="2000" dirty="0" err="1"/>
              <a:t>tamen</a:t>
            </a:r>
            <a:r>
              <a:rPr lang="en-GB" sz="2000" dirty="0"/>
              <a:t> </a:t>
            </a:r>
            <a:r>
              <a:rPr lang="en-GB" sz="2000" dirty="0" err="1"/>
              <a:t>viris</a:t>
            </a:r>
            <a:r>
              <a:rPr lang="en-GB" sz="2000" dirty="0"/>
              <a:t> in fide </a:t>
            </a:r>
            <a:r>
              <a:rPr lang="en-GB" sz="2000" dirty="0" err="1"/>
              <a:t>vere</a:t>
            </a:r>
            <a:r>
              <a:rPr lang="en-GB" sz="2000" dirty="0"/>
              <a:t> </a:t>
            </a:r>
            <a:r>
              <a:rPr lang="en-GB" sz="2000" dirty="0" err="1"/>
              <a:t>mortuus</a:t>
            </a:r>
            <a:r>
              <a:rPr lang="en-GB" sz="2000" dirty="0"/>
              <a:t> </a:t>
            </a:r>
            <a:r>
              <a:rPr lang="en-GB" sz="2000" dirty="0" err="1"/>
              <a:t>est</a:t>
            </a:r>
            <a:r>
              <a:rPr lang="en-GB" sz="2000" dirty="0"/>
              <a:t>, et ad </a:t>
            </a:r>
            <a:r>
              <a:rPr lang="en-GB" sz="2000" dirty="0" err="1"/>
              <a:t>nichilum</a:t>
            </a:r>
            <a:r>
              <a:rPr lang="en-GB" sz="2000" dirty="0"/>
              <a:t> </a:t>
            </a:r>
            <a:r>
              <a:rPr lang="en-GB" sz="2000" dirty="0" err="1"/>
              <a:t>redactus</a:t>
            </a:r>
            <a:r>
              <a:rPr lang="en-GB" sz="2000" dirty="0"/>
              <a:t>. Qui autem </a:t>
            </a:r>
            <a:r>
              <a:rPr lang="en-GB" sz="2000" dirty="0" err="1"/>
              <a:t>voluit</a:t>
            </a:r>
            <a:r>
              <a:rPr lang="en-GB" sz="2000" dirty="0"/>
              <a:t> </a:t>
            </a:r>
            <a:r>
              <a:rPr lang="en-GB" sz="2000" dirty="0" err="1"/>
              <a:t>exercere</a:t>
            </a:r>
            <a:r>
              <a:rPr lang="en-GB" sz="2000" dirty="0"/>
              <a:t> opera </a:t>
            </a:r>
            <a:r>
              <a:rPr lang="en-GB" sz="2000" dirty="0" err="1"/>
              <a:t>eius</a:t>
            </a:r>
            <a:r>
              <a:rPr lang="en-GB" sz="2000" dirty="0"/>
              <a:t>, </a:t>
            </a:r>
            <a:r>
              <a:rPr lang="en-GB" sz="2000" dirty="0" err="1"/>
              <a:t>moriuntur</a:t>
            </a:r>
            <a:r>
              <a:rPr lang="en-GB" sz="2000" dirty="0"/>
              <a:t>.</a:t>
            </a:r>
            <a:endParaRPr lang="en-US" sz="2000" dirty="0"/>
          </a:p>
          <a:p>
            <a:pPr marL="0" indent="0">
              <a:buNone/>
            </a:pPr>
            <a:endParaRPr lang="en-US" sz="1800" dirty="0"/>
          </a:p>
          <a:p>
            <a:pPr marL="0" indent="0">
              <a:buNone/>
            </a:pPr>
            <a:r>
              <a:rPr lang="en-US" sz="1800" dirty="0">
                <a:solidFill>
                  <a:schemeClr val="bg1">
                    <a:lumMod val="50000"/>
                  </a:schemeClr>
                </a:solidFill>
              </a:rPr>
              <a:t>On the fox. It is a clever, crafty animal. When it is hungry and can find nothing to eat, it rolls itself in red earth so that it seems to be stained with blood, lies on the ground and holds it breath, so that it seems scarcely alive. When birds see that it is not breathing, that it is flecked with blood and that its tongue is sticking out of its mouth, they think that it is dead and descend to perch on it. Thus it seizes them and devours them. The Devil is of a similar nature. For to all who live by the flesh he represents himself as dead until he has them in his gullet and punishes them. But to spiritual men, living in the faith, he is truly dead and reduced to nothing. Those who wish to do the Devil's work, die.</a:t>
            </a:r>
            <a:endParaRPr lang="en-GB" sz="1800" dirty="0">
              <a:solidFill>
                <a:schemeClr val="bg1">
                  <a:lumMod val="50000"/>
                </a:schemeClr>
              </a:solidFill>
            </a:endParaRPr>
          </a:p>
        </p:txBody>
      </p:sp>
      <p:pic>
        <p:nvPicPr>
          <p:cNvPr id="5" name="Picture 4">
            <a:extLst>
              <a:ext uri="{FF2B5EF4-FFF2-40B4-BE49-F238E27FC236}">
                <a16:creationId xmlns:a16="http://schemas.microsoft.com/office/drawing/2014/main" id="{AF437B79-FA0C-580A-E99C-A436FD9F9A5C}"/>
              </a:ext>
            </a:extLst>
          </p:cNvPr>
          <p:cNvPicPr>
            <a:picLocks noChangeAspect="1"/>
          </p:cNvPicPr>
          <p:nvPr/>
        </p:nvPicPr>
        <p:blipFill>
          <a:blip r:embed="rId2"/>
          <a:stretch>
            <a:fillRect/>
          </a:stretch>
        </p:blipFill>
        <p:spPr>
          <a:xfrm>
            <a:off x="9279990" y="1678408"/>
            <a:ext cx="2751553" cy="3181773"/>
          </a:xfrm>
          <a:prstGeom prst="rect">
            <a:avLst/>
          </a:prstGeom>
        </p:spPr>
      </p:pic>
      <p:sp>
        <p:nvSpPr>
          <p:cNvPr id="6" name="Title 1">
            <a:extLst>
              <a:ext uri="{FF2B5EF4-FFF2-40B4-BE49-F238E27FC236}">
                <a16:creationId xmlns:a16="http://schemas.microsoft.com/office/drawing/2014/main" id="{F3EDEE75-45CD-A44C-67FA-55FA53B10E68}"/>
              </a:ext>
            </a:extLst>
          </p:cNvPr>
          <p:cNvSpPr>
            <a:spLocks noGrp="1"/>
          </p:cNvSpPr>
          <p:nvPr>
            <p:ph type="title"/>
          </p:nvPr>
        </p:nvSpPr>
        <p:spPr>
          <a:xfrm>
            <a:off x="838200" y="54314"/>
            <a:ext cx="10515600" cy="1325563"/>
          </a:xfrm>
        </p:spPr>
        <p:txBody>
          <a:bodyPr/>
          <a:lstStyle/>
          <a:p>
            <a:pPr algn="ctr"/>
            <a:r>
              <a:rPr lang="en-GB" dirty="0">
                <a:solidFill>
                  <a:srgbClr val="800000"/>
                </a:solidFill>
              </a:rPr>
              <a:t>Reading</a:t>
            </a:r>
          </a:p>
        </p:txBody>
      </p:sp>
    </p:spTree>
    <p:extLst>
      <p:ext uri="{BB962C8B-B14F-4D97-AF65-F5344CB8AC3E}">
        <p14:creationId xmlns:p14="http://schemas.microsoft.com/office/powerpoint/2010/main" val="3010272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85ADA-E1E1-5D2E-D6E9-9C8E127184B3}"/>
              </a:ext>
            </a:extLst>
          </p:cNvPr>
          <p:cNvSpPr>
            <a:spLocks noGrp="1"/>
          </p:cNvSpPr>
          <p:nvPr>
            <p:ph type="title"/>
          </p:nvPr>
        </p:nvSpPr>
        <p:spPr>
          <a:xfrm>
            <a:off x="838200" y="88679"/>
            <a:ext cx="10515600" cy="1325563"/>
          </a:xfrm>
        </p:spPr>
        <p:txBody>
          <a:bodyPr/>
          <a:lstStyle/>
          <a:p>
            <a:pPr algn="ctr"/>
            <a:r>
              <a:rPr lang="en-GB" dirty="0">
                <a:solidFill>
                  <a:srgbClr val="800000"/>
                </a:solidFill>
              </a:rPr>
              <a:t>Double Nominative</a:t>
            </a:r>
          </a:p>
        </p:txBody>
      </p:sp>
      <p:sp>
        <p:nvSpPr>
          <p:cNvPr id="3" name="Content Placeholder 2">
            <a:extLst>
              <a:ext uri="{FF2B5EF4-FFF2-40B4-BE49-F238E27FC236}">
                <a16:creationId xmlns:a16="http://schemas.microsoft.com/office/drawing/2014/main" id="{D95AC6D6-8628-A2CE-B02E-BC912CF15B30}"/>
              </a:ext>
            </a:extLst>
          </p:cNvPr>
          <p:cNvSpPr>
            <a:spLocks noGrp="1"/>
          </p:cNvSpPr>
          <p:nvPr>
            <p:ph idx="1"/>
          </p:nvPr>
        </p:nvSpPr>
        <p:spPr>
          <a:xfrm>
            <a:off x="572386" y="1115108"/>
            <a:ext cx="10515600" cy="4351338"/>
          </a:xfrm>
        </p:spPr>
        <p:txBody>
          <a:bodyPr>
            <a:noAutofit/>
          </a:bodyPr>
          <a:lstStyle/>
          <a:p>
            <a:pPr marL="0" indent="0" algn="ctr">
              <a:buNone/>
            </a:pPr>
            <a:r>
              <a:rPr lang="en-US" sz="2400" b="0" i="0" u="none" strike="noStrike" baseline="0" dirty="0">
                <a:solidFill>
                  <a:srgbClr val="000000"/>
                </a:solidFill>
              </a:rPr>
              <a:t>Is formed by </a:t>
            </a:r>
            <a:r>
              <a:rPr lang="en-US" sz="2400" u="none" strike="noStrike" baseline="0" dirty="0"/>
              <a:t>the Nominative of the Subject </a:t>
            </a:r>
            <a:r>
              <a:rPr lang="en-US" sz="2400" b="0" i="0" u="none" strike="noStrike" baseline="0" dirty="0">
                <a:solidFill>
                  <a:srgbClr val="000000"/>
                </a:solidFill>
              </a:rPr>
              <a:t>and </a:t>
            </a:r>
            <a:r>
              <a:rPr lang="en-US" sz="2400" u="none" strike="noStrike" baseline="0" dirty="0"/>
              <a:t>Nominative of the Complement. </a:t>
            </a:r>
          </a:p>
          <a:p>
            <a:r>
              <a:rPr lang="en-US" sz="2000" dirty="0">
                <a:solidFill>
                  <a:srgbClr val="000000"/>
                </a:solidFill>
              </a:rPr>
              <a:t>W</a:t>
            </a:r>
            <a:r>
              <a:rPr lang="en-US" sz="2000" b="0" i="0" u="none" strike="noStrike" baseline="0" dirty="0">
                <a:solidFill>
                  <a:srgbClr val="000000"/>
                </a:solidFill>
              </a:rPr>
              <a:t>ith verbs of being/becoming, such as </a:t>
            </a:r>
            <a:r>
              <a:rPr lang="en-US" sz="2000" b="1" i="0" u="none" strike="noStrike" baseline="0" dirty="0" err="1">
                <a:solidFill>
                  <a:srgbClr val="800000"/>
                </a:solidFill>
              </a:rPr>
              <a:t>esse</a:t>
            </a:r>
            <a:r>
              <a:rPr lang="en-US" sz="2000" b="0" i="0" u="none" strike="noStrike" baseline="0" dirty="0">
                <a:solidFill>
                  <a:srgbClr val="000000"/>
                </a:solidFill>
              </a:rPr>
              <a:t>, </a:t>
            </a:r>
            <a:r>
              <a:rPr lang="en-US" sz="2000" b="0" i="1" u="none" strike="noStrike" baseline="0" dirty="0">
                <a:solidFill>
                  <a:srgbClr val="000000"/>
                </a:solidFill>
              </a:rPr>
              <a:t>to be</a:t>
            </a:r>
            <a:r>
              <a:rPr lang="en-US" sz="2000" b="0" i="0" u="none" strike="noStrike" baseline="0" dirty="0">
                <a:solidFill>
                  <a:srgbClr val="000000"/>
                </a:solidFill>
              </a:rPr>
              <a:t>: </a:t>
            </a:r>
          </a:p>
          <a:p>
            <a:pPr marL="0" indent="0">
              <a:buNone/>
            </a:pPr>
            <a:r>
              <a:rPr lang="en-US" sz="2000" b="0" u="none" strike="noStrike" baseline="0" dirty="0">
                <a:solidFill>
                  <a:srgbClr val="000000"/>
                </a:solidFill>
              </a:rPr>
              <a:t>Vesta </a:t>
            </a:r>
            <a:r>
              <a:rPr lang="en-US" sz="2000" b="0" u="none" strike="noStrike" baseline="0" dirty="0" err="1">
                <a:solidFill>
                  <a:srgbClr val="800000"/>
                </a:solidFill>
              </a:rPr>
              <a:t>dea</a:t>
            </a:r>
            <a:r>
              <a:rPr lang="en-US" sz="2000" b="0" u="none" strike="noStrike" baseline="0" dirty="0">
                <a:solidFill>
                  <a:srgbClr val="000000"/>
                </a:solidFill>
              </a:rPr>
              <a:t> est. </a:t>
            </a:r>
            <a:r>
              <a:rPr lang="en-US" sz="2000" b="0" i="1" u="none" strike="noStrike" baseline="0" dirty="0">
                <a:solidFill>
                  <a:srgbClr val="000000"/>
                </a:solidFill>
              </a:rPr>
              <a:t>Vesta is a goddess. </a:t>
            </a:r>
            <a:endParaRPr lang="en-US" sz="2000" b="0" i="0" u="none" strike="noStrike" baseline="0" dirty="0">
              <a:solidFill>
                <a:srgbClr val="000000"/>
              </a:solidFill>
            </a:endParaRPr>
          </a:p>
          <a:p>
            <a:r>
              <a:rPr lang="en-GB" sz="2000" b="0" i="0" u="none" strike="noStrike" baseline="0" dirty="0">
                <a:solidFill>
                  <a:srgbClr val="000000"/>
                </a:solidFill>
              </a:rPr>
              <a:t>With verbs of state/mode of existence, such as: </a:t>
            </a:r>
          </a:p>
          <a:p>
            <a:pPr lvl="1"/>
            <a:r>
              <a:rPr lang="en-GB" sz="2000" b="1" dirty="0" err="1">
                <a:solidFill>
                  <a:srgbClr val="800000"/>
                </a:solidFill>
              </a:rPr>
              <a:t>m</a:t>
            </a:r>
            <a:r>
              <a:rPr lang="en-GB" sz="2000" b="1" i="0" u="none" strike="noStrike" baseline="0" dirty="0" err="1">
                <a:solidFill>
                  <a:srgbClr val="800000"/>
                </a:solidFill>
              </a:rPr>
              <a:t>anêre</a:t>
            </a:r>
            <a:r>
              <a:rPr lang="en-GB" sz="2000" b="0" i="0" u="none" strike="noStrike" baseline="0" dirty="0">
                <a:solidFill>
                  <a:srgbClr val="000000"/>
                </a:solidFill>
              </a:rPr>
              <a:t>, </a:t>
            </a:r>
            <a:r>
              <a:rPr lang="en-GB" sz="2000" b="0" i="1" u="none" strike="noStrike" baseline="0" dirty="0">
                <a:solidFill>
                  <a:srgbClr val="000000"/>
                </a:solidFill>
              </a:rPr>
              <a:t>to remain</a:t>
            </a:r>
            <a:r>
              <a:rPr lang="en-GB" sz="2000" b="0" i="0" u="none" strike="noStrike" baseline="0" dirty="0">
                <a:solidFill>
                  <a:srgbClr val="000000"/>
                </a:solidFill>
              </a:rPr>
              <a:t> </a:t>
            </a:r>
          </a:p>
          <a:p>
            <a:pPr lvl="1"/>
            <a:r>
              <a:rPr lang="en-GB" sz="2000" b="1" dirty="0">
                <a:solidFill>
                  <a:srgbClr val="800000"/>
                </a:solidFill>
              </a:rPr>
              <a:t>v</a:t>
            </a:r>
            <a:r>
              <a:rPr lang="en-GB" sz="2000" b="1" i="0" u="none" strike="noStrike" baseline="0" dirty="0">
                <a:solidFill>
                  <a:srgbClr val="800000"/>
                </a:solidFill>
              </a:rPr>
              <a:t>ivere</a:t>
            </a:r>
            <a:r>
              <a:rPr lang="en-GB" sz="2000" b="0" i="0" u="none" strike="noStrike" baseline="0" dirty="0">
                <a:solidFill>
                  <a:srgbClr val="000000"/>
                </a:solidFill>
              </a:rPr>
              <a:t>,</a:t>
            </a:r>
            <a:r>
              <a:rPr lang="en-GB" sz="2000" b="0" i="1" u="none" strike="noStrike" baseline="0" dirty="0">
                <a:solidFill>
                  <a:srgbClr val="000000"/>
                </a:solidFill>
              </a:rPr>
              <a:t> to live</a:t>
            </a:r>
            <a:r>
              <a:rPr lang="en-GB" sz="2000" b="0" i="0" u="none" strike="noStrike" baseline="0" dirty="0">
                <a:solidFill>
                  <a:srgbClr val="000000"/>
                </a:solidFill>
              </a:rPr>
              <a:t> </a:t>
            </a:r>
          </a:p>
          <a:p>
            <a:pPr marL="0" indent="0">
              <a:buNone/>
            </a:pPr>
            <a:r>
              <a:rPr lang="en-US" sz="2000" b="0" u="none" strike="noStrike" baseline="0" dirty="0">
                <a:solidFill>
                  <a:srgbClr val="800000"/>
                </a:solidFill>
              </a:rPr>
              <a:t>Is</a:t>
            </a:r>
            <a:r>
              <a:rPr lang="en-US" sz="2000" b="0" u="none" strike="noStrike" baseline="0" dirty="0">
                <a:solidFill>
                  <a:srgbClr val="000000"/>
                </a:solidFill>
              </a:rPr>
              <a:t> </a:t>
            </a:r>
            <a:r>
              <a:rPr lang="en-US" sz="2000" b="0" u="none" strike="noStrike" baseline="0" dirty="0" err="1">
                <a:solidFill>
                  <a:srgbClr val="000000"/>
                </a:solidFill>
              </a:rPr>
              <a:t>vixi</a:t>
            </a:r>
            <a:r>
              <a:rPr lang="en-US" sz="2000" b="0" u="none" strike="noStrike" baseline="0" dirty="0">
                <a:solidFill>
                  <a:srgbClr val="000000"/>
                </a:solidFill>
              </a:rPr>
              <a:t> </a:t>
            </a:r>
            <a:r>
              <a:rPr lang="en-US" sz="2000" b="0" u="none" strike="noStrike" baseline="0" dirty="0">
                <a:solidFill>
                  <a:srgbClr val="800000"/>
                </a:solidFill>
              </a:rPr>
              <a:t>beatus</a:t>
            </a:r>
            <a:r>
              <a:rPr lang="en-US" sz="2000" b="0" u="none" strike="noStrike" baseline="0" dirty="0">
                <a:solidFill>
                  <a:srgbClr val="000000"/>
                </a:solidFill>
              </a:rPr>
              <a:t>. </a:t>
            </a:r>
            <a:r>
              <a:rPr lang="en-US" sz="2000" b="0" i="1" u="none" strike="noStrike" baseline="0" dirty="0">
                <a:solidFill>
                  <a:srgbClr val="000000"/>
                </a:solidFill>
              </a:rPr>
              <a:t>He lived happy. </a:t>
            </a:r>
            <a:endParaRPr lang="en-US" sz="2000" b="0" i="0" u="none" strike="noStrike" baseline="0" dirty="0">
              <a:solidFill>
                <a:srgbClr val="000000"/>
              </a:solidFill>
            </a:endParaRPr>
          </a:p>
          <a:p>
            <a:r>
              <a:rPr lang="en-US" sz="2000" dirty="0">
                <a:solidFill>
                  <a:srgbClr val="000000"/>
                </a:solidFill>
              </a:rPr>
              <a:t>W</a:t>
            </a:r>
            <a:r>
              <a:rPr lang="en-US" sz="2000" b="0" i="0" u="none" strike="noStrike" baseline="0" dirty="0">
                <a:solidFill>
                  <a:srgbClr val="000000"/>
                </a:solidFill>
              </a:rPr>
              <a:t>ith the </a:t>
            </a:r>
            <a:r>
              <a:rPr lang="en-US" sz="2000" b="0" i="0" u="none" strike="noStrike" baseline="0" dirty="0">
                <a:solidFill>
                  <a:srgbClr val="800000"/>
                </a:solidFill>
              </a:rPr>
              <a:t>passive forms </a:t>
            </a:r>
            <a:r>
              <a:rPr lang="en-US" sz="2000" b="0" i="0" u="none" strike="noStrike" baseline="0" dirty="0">
                <a:solidFill>
                  <a:srgbClr val="000000"/>
                </a:solidFill>
              </a:rPr>
              <a:t>of verbs as: </a:t>
            </a:r>
          </a:p>
          <a:p>
            <a:pPr lvl="1"/>
            <a:r>
              <a:rPr lang="en-US" sz="2000" b="0" i="0" u="none" strike="noStrike" baseline="0" dirty="0">
                <a:solidFill>
                  <a:srgbClr val="000000"/>
                </a:solidFill>
              </a:rPr>
              <a:t>fieri </a:t>
            </a:r>
            <a:r>
              <a:rPr lang="en-US" sz="2000" b="0" i="1" u="none" strike="noStrike" baseline="0" dirty="0">
                <a:solidFill>
                  <a:srgbClr val="000000"/>
                </a:solidFill>
              </a:rPr>
              <a:t>to be made, become</a:t>
            </a:r>
          </a:p>
          <a:p>
            <a:pPr lvl="1"/>
            <a:r>
              <a:rPr lang="en-US" sz="2000" b="0" i="0" u="none" strike="noStrike" baseline="0" dirty="0" err="1">
                <a:solidFill>
                  <a:srgbClr val="000000"/>
                </a:solidFill>
              </a:rPr>
              <a:t>appellâre</a:t>
            </a:r>
            <a:r>
              <a:rPr lang="en-US" sz="2000" b="0" i="0" u="none" strike="noStrike" baseline="0" dirty="0">
                <a:solidFill>
                  <a:srgbClr val="000000"/>
                </a:solidFill>
              </a:rPr>
              <a:t> </a:t>
            </a:r>
            <a:r>
              <a:rPr lang="en-US" sz="2000" b="0" i="1" u="none" strike="noStrike" baseline="0" dirty="0">
                <a:solidFill>
                  <a:srgbClr val="000000"/>
                </a:solidFill>
              </a:rPr>
              <a:t>to name, call</a:t>
            </a:r>
            <a:r>
              <a:rPr lang="en-US" sz="2000" b="0" i="0" u="none" strike="noStrike" baseline="0" dirty="0">
                <a:solidFill>
                  <a:srgbClr val="000000"/>
                </a:solidFill>
              </a:rPr>
              <a:t> </a:t>
            </a:r>
          </a:p>
          <a:p>
            <a:pPr lvl="1"/>
            <a:r>
              <a:rPr lang="en-GB" sz="2000" b="0" i="0" u="none" strike="noStrike" baseline="0" dirty="0" err="1">
                <a:solidFill>
                  <a:srgbClr val="000000"/>
                </a:solidFill>
              </a:rPr>
              <a:t>creâre</a:t>
            </a:r>
            <a:r>
              <a:rPr lang="en-GB" sz="2000" b="0" i="0" u="none" strike="noStrike" baseline="0" dirty="0">
                <a:solidFill>
                  <a:srgbClr val="000000"/>
                </a:solidFill>
              </a:rPr>
              <a:t> </a:t>
            </a:r>
            <a:r>
              <a:rPr lang="en-GB" sz="2000" b="0" i="1" u="none" strike="noStrike" baseline="0" dirty="0">
                <a:solidFill>
                  <a:srgbClr val="000000"/>
                </a:solidFill>
              </a:rPr>
              <a:t>to appoint</a:t>
            </a:r>
            <a:r>
              <a:rPr lang="en-GB" sz="2000" b="0" i="0" u="none" strike="noStrike" baseline="0" dirty="0">
                <a:solidFill>
                  <a:srgbClr val="000000"/>
                </a:solidFill>
              </a:rPr>
              <a:t> </a:t>
            </a:r>
          </a:p>
          <a:p>
            <a:pPr lvl="1"/>
            <a:r>
              <a:rPr lang="en-GB" sz="2000" b="0" i="0" u="none" strike="noStrike" baseline="0" dirty="0" err="1">
                <a:solidFill>
                  <a:srgbClr val="000000"/>
                </a:solidFill>
              </a:rPr>
              <a:t>eligere</a:t>
            </a:r>
            <a:r>
              <a:rPr lang="en-GB" sz="2000" b="0" i="0" u="none" strike="noStrike" baseline="0" dirty="0">
                <a:solidFill>
                  <a:srgbClr val="000000"/>
                </a:solidFill>
              </a:rPr>
              <a:t> </a:t>
            </a:r>
            <a:r>
              <a:rPr lang="en-GB" sz="2000" b="0" i="1" u="none" strike="noStrike" baseline="0" dirty="0">
                <a:solidFill>
                  <a:srgbClr val="000000"/>
                </a:solidFill>
              </a:rPr>
              <a:t>to choose </a:t>
            </a:r>
          </a:p>
          <a:p>
            <a:pPr lvl="1"/>
            <a:r>
              <a:rPr lang="en-GB" sz="2000" b="0" i="0" u="none" strike="noStrike" baseline="0" dirty="0" err="1">
                <a:solidFill>
                  <a:srgbClr val="000000"/>
                </a:solidFill>
              </a:rPr>
              <a:t>existimâre</a:t>
            </a:r>
            <a:r>
              <a:rPr lang="en-GB" sz="2000" b="0" i="0" u="none" strike="noStrike" baseline="0" dirty="0">
                <a:solidFill>
                  <a:srgbClr val="000000"/>
                </a:solidFill>
              </a:rPr>
              <a:t> </a:t>
            </a:r>
            <a:r>
              <a:rPr lang="en-GB" sz="2000" b="0" i="1" u="none" strike="noStrike" baseline="0" dirty="0">
                <a:solidFill>
                  <a:srgbClr val="000000"/>
                </a:solidFill>
              </a:rPr>
              <a:t>to value, judge</a:t>
            </a:r>
            <a:r>
              <a:rPr lang="en-GB" sz="2000" b="0" i="0" u="none" strike="noStrike" baseline="0" dirty="0">
                <a:solidFill>
                  <a:srgbClr val="000000"/>
                </a:solidFill>
              </a:rPr>
              <a:t> </a:t>
            </a:r>
          </a:p>
          <a:p>
            <a:pPr lvl="1"/>
            <a:r>
              <a:rPr lang="en-GB" sz="2000" b="0" i="0" u="none" strike="noStrike" baseline="0" dirty="0" err="1">
                <a:solidFill>
                  <a:srgbClr val="000000"/>
                </a:solidFill>
              </a:rPr>
              <a:t>habêre</a:t>
            </a:r>
            <a:r>
              <a:rPr lang="en-GB" sz="2000" b="0" i="0" u="none" strike="noStrike" baseline="0" dirty="0">
                <a:solidFill>
                  <a:srgbClr val="000000"/>
                </a:solidFill>
              </a:rPr>
              <a:t> </a:t>
            </a:r>
            <a:r>
              <a:rPr lang="en-GB" sz="2000" b="0" i="1" u="none" strike="noStrike" baseline="0" dirty="0">
                <a:solidFill>
                  <a:srgbClr val="000000"/>
                </a:solidFill>
              </a:rPr>
              <a:t>to consider, think</a:t>
            </a:r>
            <a:r>
              <a:rPr lang="en-GB" sz="2000" b="0" i="0" u="none" strike="noStrike" baseline="0" dirty="0">
                <a:solidFill>
                  <a:srgbClr val="000000"/>
                </a:solidFill>
              </a:rPr>
              <a:t> </a:t>
            </a:r>
          </a:p>
          <a:p>
            <a:pPr lvl="1"/>
            <a:r>
              <a:rPr lang="en-GB" sz="2000" b="0" i="0" u="none" strike="noStrike" baseline="0" dirty="0" err="1">
                <a:solidFill>
                  <a:srgbClr val="000000"/>
                </a:solidFill>
              </a:rPr>
              <a:t>putâre</a:t>
            </a:r>
            <a:r>
              <a:rPr lang="en-GB" sz="2000" b="0" i="0" u="none" strike="noStrike" baseline="0" dirty="0">
                <a:solidFill>
                  <a:srgbClr val="000000"/>
                </a:solidFill>
              </a:rPr>
              <a:t> </a:t>
            </a:r>
            <a:r>
              <a:rPr lang="en-GB" sz="2000" b="0" i="1" u="none" strike="noStrike" baseline="0" dirty="0">
                <a:solidFill>
                  <a:srgbClr val="000000"/>
                </a:solidFill>
              </a:rPr>
              <a:t>to think, suppose</a:t>
            </a:r>
            <a:r>
              <a:rPr lang="en-GB" sz="2000" b="0" i="0" u="none" strike="noStrike" baseline="0" dirty="0">
                <a:solidFill>
                  <a:srgbClr val="000000"/>
                </a:solidFill>
              </a:rPr>
              <a:t> </a:t>
            </a:r>
          </a:p>
          <a:p>
            <a:endParaRPr lang="en-GB" sz="2000" dirty="0"/>
          </a:p>
        </p:txBody>
      </p:sp>
      <p:sp>
        <p:nvSpPr>
          <p:cNvPr id="5" name="TextBox 4">
            <a:extLst>
              <a:ext uri="{FF2B5EF4-FFF2-40B4-BE49-F238E27FC236}">
                <a16:creationId xmlns:a16="http://schemas.microsoft.com/office/drawing/2014/main" id="{7BD4335B-5FDD-78EC-D84B-91359CEB34D6}"/>
              </a:ext>
            </a:extLst>
          </p:cNvPr>
          <p:cNvSpPr txBox="1"/>
          <p:nvPr/>
        </p:nvSpPr>
        <p:spPr>
          <a:xfrm>
            <a:off x="6910277" y="1858687"/>
            <a:ext cx="4649086" cy="4401205"/>
          </a:xfrm>
          <a:prstGeom prst="rect">
            <a:avLst/>
          </a:prstGeom>
          <a:noFill/>
        </p:spPr>
        <p:txBody>
          <a:bodyPr wrap="square">
            <a:spAutoFit/>
          </a:bodyPr>
          <a:lstStyle/>
          <a:p>
            <a:pPr marL="0" indent="0" algn="ctr">
              <a:buNone/>
            </a:pPr>
            <a:r>
              <a:rPr lang="en-GB" sz="2000" dirty="0">
                <a:solidFill>
                  <a:srgbClr val="800000"/>
                </a:solidFill>
              </a:rPr>
              <a:t>Translate:</a:t>
            </a:r>
          </a:p>
          <a:p>
            <a:pPr marL="342900" indent="-342900">
              <a:buFont typeface="+mj-lt"/>
              <a:buAutoNum type="arabicPeriod"/>
            </a:pPr>
            <a:r>
              <a:rPr lang="en-GB" sz="2000" dirty="0">
                <a:solidFill>
                  <a:srgbClr val="800000"/>
                </a:solidFill>
              </a:rPr>
              <a:t>The girl (</a:t>
            </a:r>
            <a:r>
              <a:rPr lang="en-GB" sz="2000" dirty="0" err="1">
                <a:solidFill>
                  <a:srgbClr val="800000"/>
                </a:solidFill>
              </a:rPr>
              <a:t>puella</a:t>
            </a:r>
            <a:r>
              <a:rPr lang="en-GB" sz="2000" dirty="0">
                <a:solidFill>
                  <a:srgbClr val="800000"/>
                </a:solidFill>
              </a:rPr>
              <a:t>) is good (bonus, -a, um).</a:t>
            </a:r>
          </a:p>
          <a:p>
            <a:pPr marL="342900" indent="-342900">
              <a:buFont typeface="+mj-lt"/>
              <a:buAutoNum type="arabicPeriod"/>
            </a:pPr>
            <a:r>
              <a:rPr lang="en-GB" sz="2000" dirty="0">
                <a:solidFill>
                  <a:srgbClr val="800000"/>
                </a:solidFill>
              </a:rPr>
              <a:t>The temple (</a:t>
            </a:r>
            <a:r>
              <a:rPr lang="en-GB" sz="2000" dirty="0" err="1">
                <a:solidFill>
                  <a:srgbClr val="800000"/>
                </a:solidFill>
              </a:rPr>
              <a:t>templum</a:t>
            </a:r>
            <a:r>
              <a:rPr lang="en-GB" sz="2000" dirty="0">
                <a:solidFill>
                  <a:srgbClr val="800000"/>
                </a:solidFill>
              </a:rPr>
              <a:t>) is huge (</a:t>
            </a:r>
            <a:r>
              <a:rPr lang="en-GB" sz="2000" dirty="0" err="1">
                <a:solidFill>
                  <a:srgbClr val="800000"/>
                </a:solidFill>
              </a:rPr>
              <a:t>ingens</a:t>
            </a:r>
            <a:r>
              <a:rPr lang="en-GB" sz="2000" dirty="0">
                <a:solidFill>
                  <a:srgbClr val="800000"/>
                </a:solidFill>
              </a:rPr>
              <a:t>).</a:t>
            </a:r>
          </a:p>
          <a:p>
            <a:pPr marL="342900" indent="-342900">
              <a:buFont typeface="+mj-lt"/>
              <a:buAutoNum type="arabicPeriod"/>
            </a:pPr>
            <a:r>
              <a:rPr lang="en-GB" sz="2000" dirty="0">
                <a:solidFill>
                  <a:srgbClr val="800000"/>
                </a:solidFill>
              </a:rPr>
              <a:t>I remain (</a:t>
            </a:r>
            <a:r>
              <a:rPr lang="en-GB" sz="2000" dirty="0" err="1">
                <a:solidFill>
                  <a:srgbClr val="800000"/>
                </a:solidFill>
              </a:rPr>
              <a:t>maneo</a:t>
            </a:r>
            <a:r>
              <a:rPr lang="en-GB" sz="2000" dirty="0">
                <a:solidFill>
                  <a:srgbClr val="800000"/>
                </a:solidFill>
              </a:rPr>
              <a:t>) happy (</a:t>
            </a:r>
            <a:r>
              <a:rPr lang="en-GB" sz="2000" dirty="0" err="1">
                <a:solidFill>
                  <a:srgbClr val="800000"/>
                </a:solidFill>
              </a:rPr>
              <a:t>felix</a:t>
            </a:r>
            <a:r>
              <a:rPr lang="en-GB" sz="2000" dirty="0">
                <a:solidFill>
                  <a:srgbClr val="800000"/>
                </a:solidFill>
              </a:rPr>
              <a:t>).</a:t>
            </a:r>
          </a:p>
          <a:p>
            <a:pPr marL="342900" indent="-342900">
              <a:buFont typeface="+mj-lt"/>
              <a:buAutoNum type="arabicPeriod"/>
            </a:pPr>
            <a:r>
              <a:rPr lang="en-GB" sz="2000" dirty="0">
                <a:solidFill>
                  <a:srgbClr val="800000"/>
                </a:solidFill>
              </a:rPr>
              <a:t>She lives (</a:t>
            </a:r>
            <a:r>
              <a:rPr lang="en-GB" sz="2000" dirty="0" err="1">
                <a:solidFill>
                  <a:srgbClr val="800000"/>
                </a:solidFill>
              </a:rPr>
              <a:t>vivit</a:t>
            </a:r>
            <a:r>
              <a:rPr lang="en-GB" sz="2000" dirty="0">
                <a:solidFill>
                  <a:srgbClr val="800000"/>
                </a:solidFill>
              </a:rPr>
              <a:t>) alone (solus, -a, -um).</a:t>
            </a:r>
          </a:p>
          <a:p>
            <a:pPr marL="342900" indent="-342900">
              <a:buFont typeface="+mj-lt"/>
              <a:buAutoNum type="arabicPeriod"/>
            </a:pPr>
            <a:r>
              <a:rPr lang="en-GB" sz="2000" dirty="0">
                <a:solidFill>
                  <a:srgbClr val="800000"/>
                </a:solidFill>
              </a:rPr>
              <a:t>Scipio is called (</a:t>
            </a:r>
            <a:r>
              <a:rPr lang="en-GB" sz="2000" dirty="0" err="1">
                <a:solidFill>
                  <a:srgbClr val="800000"/>
                </a:solidFill>
              </a:rPr>
              <a:t>apellatur</a:t>
            </a:r>
            <a:r>
              <a:rPr lang="en-GB" sz="2000" dirty="0">
                <a:solidFill>
                  <a:srgbClr val="800000"/>
                </a:solidFill>
              </a:rPr>
              <a:t>) Africanus.</a:t>
            </a:r>
          </a:p>
          <a:p>
            <a:pPr marL="342900" indent="-342900">
              <a:buFont typeface="+mj-lt"/>
              <a:buAutoNum type="arabicPeriod"/>
            </a:pPr>
            <a:r>
              <a:rPr lang="en-GB" sz="2000" dirty="0">
                <a:solidFill>
                  <a:srgbClr val="800000"/>
                </a:solidFill>
              </a:rPr>
              <a:t>Gaius </a:t>
            </a:r>
            <a:r>
              <a:rPr lang="en-GB" sz="2000" dirty="0" err="1">
                <a:solidFill>
                  <a:srgbClr val="800000"/>
                </a:solidFill>
              </a:rPr>
              <a:t>Valerius</a:t>
            </a:r>
            <a:r>
              <a:rPr lang="en-GB" sz="2000" dirty="0">
                <a:solidFill>
                  <a:srgbClr val="800000"/>
                </a:solidFill>
              </a:rPr>
              <a:t> is elected (</a:t>
            </a:r>
            <a:r>
              <a:rPr lang="en-GB" sz="2000" dirty="0" err="1">
                <a:solidFill>
                  <a:srgbClr val="800000"/>
                </a:solidFill>
              </a:rPr>
              <a:t>elegitur</a:t>
            </a:r>
            <a:r>
              <a:rPr lang="en-GB" sz="2000" dirty="0">
                <a:solidFill>
                  <a:srgbClr val="800000"/>
                </a:solidFill>
              </a:rPr>
              <a:t>) consul.</a:t>
            </a:r>
          </a:p>
          <a:p>
            <a:pPr marL="342900" indent="-342900">
              <a:buFont typeface="+mj-lt"/>
              <a:buAutoNum type="arabicPeriod"/>
            </a:pPr>
            <a:r>
              <a:rPr lang="en-GB" sz="2000" dirty="0">
                <a:solidFill>
                  <a:srgbClr val="800000"/>
                </a:solidFill>
              </a:rPr>
              <a:t>Bernardus is appointed (</a:t>
            </a:r>
            <a:r>
              <a:rPr lang="en-GB" sz="2000" dirty="0" err="1">
                <a:solidFill>
                  <a:srgbClr val="800000"/>
                </a:solidFill>
              </a:rPr>
              <a:t>creatur</a:t>
            </a:r>
            <a:r>
              <a:rPr lang="en-GB" sz="2000" dirty="0">
                <a:solidFill>
                  <a:srgbClr val="800000"/>
                </a:solidFill>
              </a:rPr>
              <a:t>) abbot (abbas) </a:t>
            </a:r>
          </a:p>
          <a:p>
            <a:pPr marL="342900" indent="-342900">
              <a:buFont typeface="+mj-lt"/>
              <a:buAutoNum type="arabicPeriod"/>
            </a:pPr>
            <a:r>
              <a:rPr lang="en-GB" sz="2000" dirty="0">
                <a:solidFill>
                  <a:srgbClr val="800000"/>
                </a:solidFill>
              </a:rPr>
              <a:t>Old people (</a:t>
            </a:r>
            <a:r>
              <a:rPr lang="en-GB" sz="2000" dirty="0" err="1">
                <a:solidFill>
                  <a:srgbClr val="800000"/>
                </a:solidFill>
              </a:rPr>
              <a:t>senes</a:t>
            </a:r>
            <a:r>
              <a:rPr lang="en-GB" sz="2000" dirty="0">
                <a:solidFill>
                  <a:srgbClr val="800000"/>
                </a:solidFill>
              </a:rPr>
              <a:t>) are considered (</a:t>
            </a:r>
            <a:r>
              <a:rPr lang="en-GB" sz="2000" dirty="0" err="1">
                <a:solidFill>
                  <a:srgbClr val="800000"/>
                </a:solidFill>
              </a:rPr>
              <a:t>habentur</a:t>
            </a:r>
            <a:r>
              <a:rPr lang="en-GB" sz="2000" dirty="0">
                <a:solidFill>
                  <a:srgbClr val="800000"/>
                </a:solidFill>
              </a:rPr>
              <a:t>) wise (</a:t>
            </a:r>
            <a:r>
              <a:rPr lang="en-GB" sz="2000" dirty="0" err="1">
                <a:solidFill>
                  <a:srgbClr val="800000"/>
                </a:solidFill>
              </a:rPr>
              <a:t>sapienti</a:t>
            </a:r>
            <a:r>
              <a:rPr lang="en-GB" sz="2000" dirty="0">
                <a:solidFill>
                  <a:srgbClr val="800000"/>
                </a:solidFill>
              </a:rPr>
              <a:t>).</a:t>
            </a:r>
          </a:p>
          <a:p>
            <a:pPr marL="342900" indent="-342900">
              <a:buFont typeface="+mj-lt"/>
              <a:buAutoNum type="arabicPeriod"/>
            </a:pPr>
            <a:r>
              <a:rPr lang="en-GB" sz="2000" dirty="0">
                <a:solidFill>
                  <a:srgbClr val="800000"/>
                </a:solidFill>
              </a:rPr>
              <a:t>The poet is thought (</a:t>
            </a:r>
            <a:r>
              <a:rPr lang="en-GB" sz="2000" dirty="0" err="1">
                <a:solidFill>
                  <a:srgbClr val="800000"/>
                </a:solidFill>
              </a:rPr>
              <a:t>putatur</a:t>
            </a:r>
            <a:r>
              <a:rPr lang="en-GB" sz="2000" dirty="0">
                <a:solidFill>
                  <a:srgbClr val="800000"/>
                </a:solidFill>
              </a:rPr>
              <a:t>) to be better (</a:t>
            </a:r>
            <a:r>
              <a:rPr lang="en-GB" sz="2000" dirty="0" err="1">
                <a:solidFill>
                  <a:srgbClr val="800000"/>
                </a:solidFill>
              </a:rPr>
              <a:t>melior</a:t>
            </a:r>
            <a:r>
              <a:rPr lang="en-GB" sz="2000" dirty="0">
                <a:solidFill>
                  <a:srgbClr val="800000"/>
                </a:solidFill>
              </a:rPr>
              <a:t>) than (</a:t>
            </a:r>
            <a:r>
              <a:rPr lang="en-GB" sz="2000" dirty="0" err="1">
                <a:solidFill>
                  <a:srgbClr val="800000"/>
                </a:solidFill>
              </a:rPr>
              <a:t>quam</a:t>
            </a:r>
            <a:r>
              <a:rPr lang="en-GB" sz="2000" dirty="0">
                <a:solidFill>
                  <a:srgbClr val="800000"/>
                </a:solidFill>
              </a:rPr>
              <a:t>) Catullus.</a:t>
            </a:r>
          </a:p>
        </p:txBody>
      </p:sp>
    </p:spTree>
    <p:extLst>
      <p:ext uri="{BB962C8B-B14F-4D97-AF65-F5344CB8AC3E}">
        <p14:creationId xmlns:p14="http://schemas.microsoft.com/office/powerpoint/2010/main" val="2929193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6311E-62E5-20BC-156A-003A573134ED}"/>
              </a:ext>
            </a:extLst>
          </p:cNvPr>
          <p:cNvSpPr>
            <a:spLocks noGrp="1"/>
          </p:cNvSpPr>
          <p:nvPr>
            <p:ph type="title"/>
          </p:nvPr>
        </p:nvSpPr>
        <p:spPr/>
        <p:txBody>
          <a:bodyPr/>
          <a:lstStyle/>
          <a:p>
            <a:pPr algn="ctr"/>
            <a:r>
              <a:rPr lang="en-GB" dirty="0">
                <a:solidFill>
                  <a:srgbClr val="800000"/>
                </a:solidFill>
              </a:rPr>
              <a:t>Nominative and Infinitive</a:t>
            </a:r>
          </a:p>
        </p:txBody>
      </p:sp>
      <p:sp>
        <p:nvSpPr>
          <p:cNvPr id="3" name="Content Placeholder 2">
            <a:extLst>
              <a:ext uri="{FF2B5EF4-FFF2-40B4-BE49-F238E27FC236}">
                <a16:creationId xmlns:a16="http://schemas.microsoft.com/office/drawing/2014/main" id="{5D9FCF97-F965-3C89-5F39-B63CFDD3DC43}"/>
              </a:ext>
            </a:extLst>
          </p:cNvPr>
          <p:cNvSpPr>
            <a:spLocks noGrp="1"/>
          </p:cNvSpPr>
          <p:nvPr>
            <p:ph idx="1"/>
          </p:nvPr>
        </p:nvSpPr>
        <p:spPr>
          <a:xfrm>
            <a:off x="838200" y="1690688"/>
            <a:ext cx="10515600" cy="4351338"/>
          </a:xfrm>
        </p:spPr>
        <p:txBody>
          <a:bodyPr/>
          <a:lstStyle/>
          <a:p>
            <a:pPr marL="0" indent="0">
              <a:buNone/>
            </a:pPr>
            <a:r>
              <a:rPr lang="en-GB" dirty="0"/>
              <a:t>Nominative is used after the infinitives of the aforementioned verbs in constructions, including:</a:t>
            </a:r>
          </a:p>
          <a:p>
            <a:r>
              <a:rPr lang="en-GB" dirty="0" err="1">
                <a:solidFill>
                  <a:srgbClr val="800000"/>
                </a:solidFill>
              </a:rPr>
              <a:t>Possum</a:t>
            </a:r>
            <a:r>
              <a:rPr lang="en-GB" dirty="0" err="1"/>
              <a:t>+inf</a:t>
            </a:r>
            <a:r>
              <a:rPr lang="en-GB" dirty="0"/>
              <a:t>, </a:t>
            </a:r>
            <a:r>
              <a:rPr lang="en-GB" i="1" dirty="0"/>
              <a:t>can</a:t>
            </a:r>
          </a:p>
          <a:p>
            <a:r>
              <a:rPr lang="en-GB" dirty="0" err="1">
                <a:solidFill>
                  <a:srgbClr val="800000"/>
                </a:solidFill>
              </a:rPr>
              <a:t>Volo</a:t>
            </a:r>
            <a:r>
              <a:rPr lang="en-GB" dirty="0" err="1"/>
              <a:t>+inf</a:t>
            </a:r>
            <a:r>
              <a:rPr lang="en-GB" dirty="0"/>
              <a:t>, </a:t>
            </a:r>
            <a:r>
              <a:rPr lang="en-GB" i="1" dirty="0"/>
              <a:t>want</a:t>
            </a:r>
          </a:p>
          <a:p>
            <a:r>
              <a:rPr lang="en-GB" dirty="0" err="1">
                <a:solidFill>
                  <a:srgbClr val="800000"/>
                </a:solidFill>
              </a:rPr>
              <a:t>Nolo</a:t>
            </a:r>
            <a:r>
              <a:rPr lang="en-GB" dirty="0" err="1"/>
              <a:t>+inf</a:t>
            </a:r>
            <a:r>
              <a:rPr lang="en-GB" dirty="0"/>
              <a:t>, </a:t>
            </a:r>
            <a:r>
              <a:rPr lang="en-GB" i="1" dirty="0"/>
              <a:t>don’t want</a:t>
            </a:r>
          </a:p>
          <a:p>
            <a:r>
              <a:rPr lang="en-GB" dirty="0" err="1">
                <a:solidFill>
                  <a:srgbClr val="800000"/>
                </a:solidFill>
              </a:rPr>
              <a:t>Malo</a:t>
            </a:r>
            <a:r>
              <a:rPr lang="en-GB" dirty="0" err="1"/>
              <a:t>+inf</a:t>
            </a:r>
            <a:r>
              <a:rPr lang="en-GB" dirty="0"/>
              <a:t>, </a:t>
            </a:r>
            <a:r>
              <a:rPr lang="en-GB" i="1" dirty="0"/>
              <a:t>prefer</a:t>
            </a:r>
          </a:p>
          <a:p>
            <a:r>
              <a:rPr lang="en-GB" dirty="0" err="1">
                <a:solidFill>
                  <a:srgbClr val="800000"/>
                </a:solidFill>
              </a:rPr>
              <a:t>Videor</a:t>
            </a:r>
            <a:r>
              <a:rPr lang="en-GB" dirty="0" err="1"/>
              <a:t>+inf</a:t>
            </a:r>
            <a:r>
              <a:rPr lang="en-GB" dirty="0"/>
              <a:t>, </a:t>
            </a:r>
            <a:r>
              <a:rPr lang="en-GB" i="1" dirty="0"/>
              <a:t>seem</a:t>
            </a:r>
          </a:p>
          <a:p>
            <a:pPr marL="0" indent="0">
              <a:buNone/>
            </a:pPr>
            <a:endParaRPr lang="en-GB" dirty="0"/>
          </a:p>
        </p:txBody>
      </p:sp>
      <p:sp>
        <p:nvSpPr>
          <p:cNvPr id="4" name="TextBox 3">
            <a:extLst>
              <a:ext uri="{FF2B5EF4-FFF2-40B4-BE49-F238E27FC236}">
                <a16:creationId xmlns:a16="http://schemas.microsoft.com/office/drawing/2014/main" id="{D1EF54C5-BFB7-20D7-AF91-5DF5CAC17091}"/>
              </a:ext>
            </a:extLst>
          </p:cNvPr>
          <p:cNvSpPr txBox="1"/>
          <p:nvPr/>
        </p:nvSpPr>
        <p:spPr>
          <a:xfrm>
            <a:off x="5061098" y="2406342"/>
            <a:ext cx="6655981" cy="2308324"/>
          </a:xfrm>
          <a:prstGeom prst="rect">
            <a:avLst/>
          </a:prstGeom>
          <a:noFill/>
        </p:spPr>
        <p:txBody>
          <a:bodyPr wrap="square">
            <a:spAutoFit/>
          </a:bodyPr>
          <a:lstStyle/>
          <a:p>
            <a:pPr marL="0" indent="0" algn="ctr">
              <a:buNone/>
            </a:pPr>
            <a:r>
              <a:rPr lang="en-GB" sz="2400" dirty="0">
                <a:solidFill>
                  <a:srgbClr val="800000"/>
                </a:solidFill>
              </a:rPr>
              <a:t>Translate:</a:t>
            </a:r>
          </a:p>
          <a:p>
            <a:pPr marL="342900" indent="-342900">
              <a:buFont typeface="+mj-lt"/>
              <a:buAutoNum type="arabicPeriod"/>
            </a:pPr>
            <a:r>
              <a:rPr lang="en-GB" sz="2400" dirty="0">
                <a:solidFill>
                  <a:srgbClr val="800000"/>
                </a:solidFill>
              </a:rPr>
              <a:t>I can be (</a:t>
            </a:r>
            <a:r>
              <a:rPr lang="en-GB" sz="2400" dirty="0" err="1">
                <a:solidFill>
                  <a:srgbClr val="800000"/>
                </a:solidFill>
              </a:rPr>
              <a:t>essere</a:t>
            </a:r>
            <a:r>
              <a:rPr lang="en-GB" sz="2400" dirty="0">
                <a:solidFill>
                  <a:srgbClr val="800000"/>
                </a:solidFill>
              </a:rPr>
              <a:t>) a good (bonus, -a, um) poet.</a:t>
            </a:r>
          </a:p>
          <a:p>
            <a:pPr marL="342900" indent="-342900">
              <a:buFont typeface="+mj-lt"/>
              <a:buAutoNum type="arabicPeriod"/>
            </a:pPr>
            <a:r>
              <a:rPr lang="en-GB" sz="2400" dirty="0">
                <a:solidFill>
                  <a:srgbClr val="800000"/>
                </a:solidFill>
              </a:rPr>
              <a:t>Marcus wants (</a:t>
            </a:r>
            <a:r>
              <a:rPr lang="en-GB" sz="2400" dirty="0" err="1">
                <a:solidFill>
                  <a:srgbClr val="800000"/>
                </a:solidFill>
              </a:rPr>
              <a:t>vult</a:t>
            </a:r>
            <a:r>
              <a:rPr lang="en-GB" sz="2400" dirty="0">
                <a:solidFill>
                  <a:srgbClr val="800000"/>
                </a:solidFill>
              </a:rPr>
              <a:t>) to become abbot (abbas)</a:t>
            </a:r>
          </a:p>
          <a:p>
            <a:pPr marL="342900" indent="-342900">
              <a:buFont typeface="+mj-lt"/>
              <a:buAutoNum type="arabicPeriod"/>
            </a:pPr>
            <a:r>
              <a:rPr lang="en-GB" sz="2400" dirty="0">
                <a:solidFill>
                  <a:srgbClr val="800000"/>
                </a:solidFill>
              </a:rPr>
              <a:t>I prefer to remain (</a:t>
            </a:r>
            <a:r>
              <a:rPr lang="en-GB" sz="2400" dirty="0" err="1">
                <a:solidFill>
                  <a:srgbClr val="800000"/>
                </a:solidFill>
              </a:rPr>
              <a:t>manere</a:t>
            </a:r>
            <a:r>
              <a:rPr lang="en-GB" sz="2400" dirty="0">
                <a:solidFill>
                  <a:srgbClr val="800000"/>
                </a:solidFill>
              </a:rPr>
              <a:t>) alone (solus, -a, -um).</a:t>
            </a:r>
          </a:p>
          <a:p>
            <a:pPr marL="342900" indent="-342900">
              <a:buFont typeface="+mj-lt"/>
              <a:buAutoNum type="arabicPeriod"/>
            </a:pPr>
            <a:r>
              <a:rPr lang="en-GB" sz="2400" dirty="0">
                <a:solidFill>
                  <a:srgbClr val="800000"/>
                </a:solidFill>
              </a:rPr>
              <a:t>She doesn’t seem (</a:t>
            </a:r>
            <a:r>
              <a:rPr lang="en-GB" sz="2400" dirty="0" err="1">
                <a:solidFill>
                  <a:srgbClr val="800000"/>
                </a:solidFill>
              </a:rPr>
              <a:t>videtur</a:t>
            </a:r>
            <a:r>
              <a:rPr lang="en-GB" sz="2400" dirty="0">
                <a:solidFill>
                  <a:srgbClr val="800000"/>
                </a:solidFill>
              </a:rPr>
              <a:t>) to live (vivere) happy (</a:t>
            </a:r>
            <a:r>
              <a:rPr lang="en-GB" sz="2400" dirty="0" err="1">
                <a:solidFill>
                  <a:srgbClr val="800000"/>
                </a:solidFill>
              </a:rPr>
              <a:t>felix</a:t>
            </a:r>
            <a:r>
              <a:rPr lang="en-GB" sz="2400" dirty="0">
                <a:solidFill>
                  <a:srgbClr val="800000"/>
                </a:solidFill>
              </a:rPr>
              <a:t>).</a:t>
            </a:r>
          </a:p>
        </p:txBody>
      </p:sp>
    </p:spTree>
    <p:extLst>
      <p:ext uri="{BB962C8B-B14F-4D97-AF65-F5344CB8AC3E}">
        <p14:creationId xmlns:p14="http://schemas.microsoft.com/office/powerpoint/2010/main" val="4025501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30D30-F8B2-290B-217D-85BA0978F2B4}"/>
              </a:ext>
            </a:extLst>
          </p:cNvPr>
          <p:cNvSpPr>
            <a:spLocks noGrp="1"/>
          </p:cNvSpPr>
          <p:nvPr>
            <p:ph type="title"/>
          </p:nvPr>
        </p:nvSpPr>
        <p:spPr>
          <a:xfrm>
            <a:off x="838200" y="-138223"/>
            <a:ext cx="10515600" cy="1325563"/>
          </a:xfrm>
        </p:spPr>
        <p:txBody>
          <a:bodyPr/>
          <a:lstStyle/>
          <a:p>
            <a:pPr algn="ctr"/>
            <a:r>
              <a:rPr lang="en-GB" dirty="0">
                <a:solidFill>
                  <a:srgbClr val="800000"/>
                </a:solidFill>
              </a:rPr>
              <a:t>Double Accusative</a:t>
            </a:r>
          </a:p>
        </p:txBody>
      </p:sp>
      <p:sp>
        <p:nvSpPr>
          <p:cNvPr id="3" name="Content Placeholder 2">
            <a:extLst>
              <a:ext uri="{FF2B5EF4-FFF2-40B4-BE49-F238E27FC236}">
                <a16:creationId xmlns:a16="http://schemas.microsoft.com/office/drawing/2014/main" id="{E4C908F2-FA41-525E-E886-81C3CE810F7C}"/>
              </a:ext>
            </a:extLst>
          </p:cNvPr>
          <p:cNvSpPr>
            <a:spLocks noGrp="1"/>
          </p:cNvSpPr>
          <p:nvPr>
            <p:ph idx="1"/>
          </p:nvPr>
        </p:nvSpPr>
        <p:spPr>
          <a:xfrm>
            <a:off x="487324" y="1020726"/>
            <a:ext cx="11516834" cy="5326912"/>
          </a:xfrm>
        </p:spPr>
        <p:txBody>
          <a:bodyPr>
            <a:noAutofit/>
          </a:bodyPr>
          <a:lstStyle/>
          <a:p>
            <a:r>
              <a:rPr lang="en-GB" sz="2000" dirty="0">
                <a:solidFill>
                  <a:srgbClr val="800000"/>
                </a:solidFill>
              </a:rPr>
              <a:t>Direct object + Predicate Accusative </a:t>
            </a:r>
            <a:r>
              <a:rPr lang="en-GB" sz="2000" dirty="0"/>
              <a:t>with verbs of </a:t>
            </a:r>
            <a:r>
              <a:rPr lang="en-GB" sz="2000" dirty="0">
                <a:solidFill>
                  <a:srgbClr val="800000"/>
                </a:solidFill>
              </a:rPr>
              <a:t>making, choosing, calling </a:t>
            </a:r>
            <a:r>
              <a:rPr lang="en-GB" sz="2000" dirty="0"/>
              <a:t>and </a:t>
            </a:r>
            <a:r>
              <a:rPr lang="en-GB" sz="2000" dirty="0">
                <a:solidFill>
                  <a:srgbClr val="800000"/>
                </a:solidFill>
              </a:rPr>
              <a:t>showing</a:t>
            </a:r>
            <a:r>
              <a:rPr lang="en-GB" sz="2000" dirty="0"/>
              <a:t>:</a:t>
            </a:r>
          </a:p>
          <a:p>
            <a:pPr marL="0" indent="0" algn="ctr">
              <a:buNone/>
            </a:pPr>
            <a:r>
              <a:rPr lang="en-GB" sz="2000" b="0" i="0" dirty="0" err="1">
                <a:effectLst/>
              </a:rPr>
              <a:t>Appellavitque</a:t>
            </a:r>
            <a:r>
              <a:rPr lang="en-GB" sz="2000" b="0" i="0" dirty="0">
                <a:effectLst/>
              </a:rPr>
              <a:t> Deus </a:t>
            </a:r>
            <a:r>
              <a:rPr lang="en-GB" sz="2000" b="0" i="0" dirty="0" err="1">
                <a:solidFill>
                  <a:srgbClr val="800000"/>
                </a:solidFill>
                <a:effectLst/>
              </a:rPr>
              <a:t>lucem</a:t>
            </a:r>
            <a:r>
              <a:rPr lang="en-GB" sz="2000" b="0" i="0" dirty="0">
                <a:effectLst/>
              </a:rPr>
              <a:t> </a:t>
            </a:r>
            <a:r>
              <a:rPr lang="en-GB" sz="2000" b="0" i="0" dirty="0">
                <a:solidFill>
                  <a:srgbClr val="800000"/>
                </a:solidFill>
                <a:effectLst/>
              </a:rPr>
              <a:t>Diem</a:t>
            </a:r>
            <a:r>
              <a:rPr lang="en-GB" sz="2000" b="0" i="0" dirty="0">
                <a:effectLst/>
              </a:rPr>
              <a:t>. And the God called light Day.</a:t>
            </a:r>
          </a:p>
          <a:p>
            <a:pPr marL="0" indent="0" algn="ctr">
              <a:buNone/>
            </a:pPr>
            <a:r>
              <a:rPr lang="en-US" sz="2000" b="0" i="0" u="none" strike="noStrike" baseline="0" dirty="0">
                <a:solidFill>
                  <a:srgbClr val="000000"/>
                </a:solidFill>
              </a:rPr>
              <a:t> </a:t>
            </a:r>
            <a:r>
              <a:rPr lang="en-US" sz="2000" b="0" i="0" u="none" strike="noStrike" baseline="0" dirty="0" err="1">
                <a:solidFill>
                  <a:srgbClr val="800000"/>
                </a:solidFill>
              </a:rPr>
              <a:t>Mē</a:t>
            </a:r>
            <a:r>
              <a:rPr lang="en-US" sz="2000" b="0" i="0" u="none" strike="noStrike" baseline="0" dirty="0">
                <a:solidFill>
                  <a:srgbClr val="000000"/>
                </a:solidFill>
              </a:rPr>
              <a:t> </a:t>
            </a:r>
            <a:r>
              <a:rPr lang="en-US" sz="2000" b="0" i="0" u="none" strike="noStrike" baseline="0" dirty="0" err="1">
                <a:solidFill>
                  <a:srgbClr val="800000"/>
                </a:solidFill>
              </a:rPr>
              <a:t>hērēdem</a:t>
            </a:r>
            <a:r>
              <a:rPr lang="en-US" sz="2000" b="0" i="0" u="none" strike="noStrike" baseline="0" dirty="0">
                <a:solidFill>
                  <a:srgbClr val="000000"/>
                </a:solidFill>
              </a:rPr>
              <a:t> </a:t>
            </a:r>
            <a:r>
              <a:rPr lang="en-US" sz="2000" b="0" i="0" u="none" strike="noStrike" baseline="0" dirty="0" err="1">
                <a:solidFill>
                  <a:srgbClr val="000000"/>
                </a:solidFill>
              </a:rPr>
              <a:t>fēcit</a:t>
            </a:r>
            <a:r>
              <a:rPr lang="en-US" sz="2000" b="0" i="0" u="none" strike="noStrike" baseline="0" dirty="0">
                <a:solidFill>
                  <a:srgbClr val="000000"/>
                </a:solidFill>
              </a:rPr>
              <a:t>. </a:t>
            </a:r>
            <a:r>
              <a:rPr lang="en-US" sz="2000" b="0" i="1" u="none" strike="noStrike" baseline="0" dirty="0">
                <a:solidFill>
                  <a:srgbClr val="000000"/>
                </a:solidFill>
              </a:rPr>
              <a:t>He made me heir</a:t>
            </a:r>
            <a:r>
              <a:rPr lang="en-US" sz="2000" b="0" i="0" u="none" strike="noStrike" baseline="0" dirty="0">
                <a:solidFill>
                  <a:srgbClr val="000000"/>
                </a:solidFill>
              </a:rPr>
              <a:t>. </a:t>
            </a:r>
          </a:p>
          <a:p>
            <a:r>
              <a:rPr lang="en-US" sz="2000" b="0" i="0" u="none" strike="noStrike" baseline="0" dirty="0">
                <a:solidFill>
                  <a:srgbClr val="000000"/>
                </a:solidFill>
              </a:rPr>
              <a:t>Verbs of </a:t>
            </a:r>
            <a:r>
              <a:rPr lang="en-US" sz="2000" b="0" i="1" u="none" strike="noStrike" baseline="0" dirty="0">
                <a:solidFill>
                  <a:srgbClr val="000000"/>
                </a:solidFill>
              </a:rPr>
              <a:t>requesting </a:t>
            </a:r>
            <a:r>
              <a:rPr lang="en-US" sz="2000" b="0" i="0" u="none" strike="noStrike" baseline="0" dirty="0">
                <a:solidFill>
                  <a:srgbClr val="000000"/>
                </a:solidFill>
              </a:rPr>
              <a:t>and </a:t>
            </a:r>
            <a:r>
              <a:rPr lang="en-US" sz="2000" b="0" i="1" u="none" strike="noStrike" baseline="0" dirty="0">
                <a:solidFill>
                  <a:srgbClr val="000000"/>
                </a:solidFill>
              </a:rPr>
              <a:t>demanding, </a:t>
            </a:r>
            <a:r>
              <a:rPr lang="en-US" sz="2000" b="0" i="0" u="none" strike="noStrike" baseline="0" dirty="0">
                <a:solidFill>
                  <a:srgbClr val="000000"/>
                </a:solidFill>
              </a:rPr>
              <a:t>such as </a:t>
            </a:r>
            <a:r>
              <a:rPr lang="en-US" sz="2000" b="1" i="0" u="none" strike="noStrike" baseline="0" dirty="0" err="1">
                <a:solidFill>
                  <a:srgbClr val="000000"/>
                </a:solidFill>
              </a:rPr>
              <a:t>ōrō</a:t>
            </a:r>
            <a:r>
              <a:rPr lang="en-US" sz="2000" b="0" i="0" u="none" strike="noStrike" baseline="0" dirty="0">
                <a:solidFill>
                  <a:srgbClr val="000000"/>
                </a:solidFill>
              </a:rPr>
              <a:t>, </a:t>
            </a:r>
            <a:r>
              <a:rPr lang="en-US" sz="2000" b="1" i="0" u="none" strike="noStrike" baseline="0" dirty="0" err="1">
                <a:solidFill>
                  <a:srgbClr val="000000"/>
                </a:solidFill>
              </a:rPr>
              <a:t>poscō</a:t>
            </a:r>
            <a:r>
              <a:rPr lang="en-US" sz="2000" b="0" i="0" u="none" strike="noStrike" baseline="0" dirty="0">
                <a:solidFill>
                  <a:srgbClr val="000000"/>
                </a:solidFill>
              </a:rPr>
              <a:t>, </a:t>
            </a:r>
            <a:r>
              <a:rPr lang="en-US" sz="2000" b="1" i="0" u="none" strike="noStrike" baseline="0" dirty="0" err="1">
                <a:solidFill>
                  <a:srgbClr val="000000"/>
                </a:solidFill>
              </a:rPr>
              <a:t>reposcō</a:t>
            </a:r>
            <a:r>
              <a:rPr lang="en-US" sz="2000" b="0" i="0" u="none" strike="noStrike" baseline="0" dirty="0">
                <a:solidFill>
                  <a:srgbClr val="000000"/>
                </a:solidFill>
              </a:rPr>
              <a:t>, </a:t>
            </a:r>
            <a:r>
              <a:rPr lang="en-US" sz="2000" b="1" i="0" u="none" strike="noStrike" baseline="0" dirty="0" err="1">
                <a:solidFill>
                  <a:srgbClr val="000000"/>
                </a:solidFill>
              </a:rPr>
              <a:t>exposcō</a:t>
            </a:r>
            <a:r>
              <a:rPr lang="en-US" sz="2000" b="0" i="0" u="none" strike="noStrike" baseline="0" dirty="0">
                <a:solidFill>
                  <a:srgbClr val="000000"/>
                </a:solidFill>
              </a:rPr>
              <a:t>, </a:t>
            </a:r>
            <a:r>
              <a:rPr lang="en-US" sz="2000" b="1" i="0" u="none" strike="noStrike" baseline="0" dirty="0" err="1">
                <a:solidFill>
                  <a:srgbClr val="000000"/>
                </a:solidFill>
              </a:rPr>
              <a:t>flāgitō</a:t>
            </a:r>
            <a:r>
              <a:rPr lang="en-US" sz="2000" b="1" i="0" u="none" strike="noStrike" baseline="0" dirty="0">
                <a:solidFill>
                  <a:srgbClr val="000000"/>
                </a:solidFill>
              </a:rPr>
              <a:t> </a:t>
            </a:r>
            <a:r>
              <a:rPr lang="en-US" sz="2000" b="0" i="0" u="none" strike="noStrike" baseline="0" dirty="0">
                <a:solidFill>
                  <a:srgbClr val="000000"/>
                </a:solidFill>
              </a:rPr>
              <a:t>and such</a:t>
            </a:r>
            <a:r>
              <a:rPr lang="en-US" sz="2000" b="1" i="0" u="none" strike="noStrike" baseline="0" dirty="0">
                <a:solidFill>
                  <a:srgbClr val="000000"/>
                </a:solidFill>
              </a:rPr>
              <a:t>. </a:t>
            </a:r>
          </a:p>
          <a:p>
            <a:pPr marL="457200" lvl="1" indent="0" algn="ctr">
              <a:buNone/>
            </a:pPr>
            <a:r>
              <a:rPr lang="en-US" sz="2000" b="0" i="0" u="none" strike="noStrike" baseline="0" dirty="0" err="1">
                <a:solidFill>
                  <a:srgbClr val="800000"/>
                </a:solidFill>
              </a:rPr>
              <a:t>Ōtium</a:t>
            </a:r>
            <a:r>
              <a:rPr lang="en-US" sz="2000" b="0" i="0" u="none" strike="noStrike" baseline="0" dirty="0">
                <a:solidFill>
                  <a:srgbClr val="000000"/>
                </a:solidFill>
              </a:rPr>
              <a:t> </a:t>
            </a:r>
            <a:r>
              <a:rPr lang="en-US" sz="2000" b="0" i="0" u="none" strike="noStrike" baseline="0" dirty="0" err="1">
                <a:solidFill>
                  <a:srgbClr val="800000"/>
                </a:solidFill>
              </a:rPr>
              <a:t>dīvōs</a:t>
            </a:r>
            <a:r>
              <a:rPr lang="en-US" sz="2000" b="0" i="0" u="none" strike="noStrike" baseline="0" dirty="0">
                <a:solidFill>
                  <a:srgbClr val="000000"/>
                </a:solidFill>
              </a:rPr>
              <a:t> </a:t>
            </a:r>
            <a:r>
              <a:rPr lang="en-US" sz="2000" b="1" i="0" u="none" strike="noStrike" baseline="0" dirty="0" err="1">
                <a:solidFill>
                  <a:srgbClr val="000000"/>
                </a:solidFill>
              </a:rPr>
              <a:t>rogat</a:t>
            </a:r>
            <a:r>
              <a:rPr lang="en-US" sz="2000" b="0" i="0" u="none" strike="noStrike" baseline="0" dirty="0">
                <a:solidFill>
                  <a:srgbClr val="000000"/>
                </a:solidFill>
              </a:rPr>
              <a:t>. </a:t>
            </a:r>
            <a:r>
              <a:rPr lang="en-US" sz="2000" b="0" i="1" u="none" strike="noStrike" baseline="0" dirty="0">
                <a:solidFill>
                  <a:srgbClr val="000000"/>
                </a:solidFill>
              </a:rPr>
              <a:t>He asks the gods for rest</a:t>
            </a:r>
            <a:r>
              <a:rPr lang="en-US" sz="2000" b="0" i="0" u="none" strike="noStrike" baseline="0" dirty="0">
                <a:solidFill>
                  <a:srgbClr val="000000"/>
                </a:solidFill>
              </a:rPr>
              <a:t>. </a:t>
            </a:r>
          </a:p>
          <a:p>
            <a:r>
              <a:rPr lang="en-US" sz="2000" b="0" i="0" u="none" strike="noStrike" baseline="0" dirty="0">
                <a:solidFill>
                  <a:srgbClr val="000000"/>
                </a:solidFill>
              </a:rPr>
              <a:t>Verbs of </a:t>
            </a:r>
            <a:r>
              <a:rPr lang="en-US" sz="2000" b="0" i="1" u="none" strike="noStrike" baseline="0" dirty="0">
                <a:solidFill>
                  <a:srgbClr val="000000"/>
                </a:solidFill>
              </a:rPr>
              <a:t>teaching </a:t>
            </a:r>
            <a:r>
              <a:rPr lang="en-US" sz="2000" b="0" i="0" u="none" strike="noStrike" baseline="0" dirty="0">
                <a:solidFill>
                  <a:srgbClr val="000000"/>
                </a:solidFill>
              </a:rPr>
              <a:t>(</a:t>
            </a:r>
            <a:r>
              <a:rPr lang="en-US" sz="2000" b="1" i="0" u="none" strike="noStrike" baseline="0" dirty="0" err="1">
                <a:solidFill>
                  <a:srgbClr val="000000"/>
                </a:solidFill>
              </a:rPr>
              <a:t>doceō</a:t>
            </a:r>
            <a:r>
              <a:rPr lang="en-US" sz="2000" b="1" i="0" u="none" strike="noStrike" baseline="0" dirty="0">
                <a:solidFill>
                  <a:srgbClr val="000000"/>
                </a:solidFill>
              </a:rPr>
              <a:t> </a:t>
            </a:r>
            <a:r>
              <a:rPr lang="en-US" sz="2000" b="0" i="0" u="none" strike="noStrike" baseline="0" dirty="0">
                <a:solidFill>
                  <a:srgbClr val="000000"/>
                </a:solidFill>
              </a:rPr>
              <a:t>and its compounds). </a:t>
            </a:r>
          </a:p>
          <a:p>
            <a:pPr marL="457200" lvl="1" indent="0" algn="ctr">
              <a:buNone/>
            </a:pPr>
            <a:r>
              <a:rPr lang="en-US" sz="2000" b="0" i="0" u="none" strike="noStrike" baseline="0" dirty="0" err="1">
                <a:solidFill>
                  <a:srgbClr val="000000"/>
                </a:solidFill>
              </a:rPr>
              <a:t>Tē</a:t>
            </a:r>
            <a:r>
              <a:rPr lang="en-US" sz="2000" b="0" i="0" u="none" strike="noStrike" baseline="0" dirty="0">
                <a:solidFill>
                  <a:srgbClr val="000000"/>
                </a:solidFill>
              </a:rPr>
              <a:t> </a:t>
            </a:r>
            <a:r>
              <a:rPr lang="en-US" sz="2000" b="0" i="0" u="none" strike="noStrike" baseline="0" dirty="0" err="1">
                <a:solidFill>
                  <a:srgbClr val="000000"/>
                </a:solidFill>
              </a:rPr>
              <a:t>litterās</a:t>
            </a:r>
            <a:r>
              <a:rPr lang="en-US" sz="2000" b="0" i="0" u="none" strike="noStrike" baseline="0" dirty="0">
                <a:solidFill>
                  <a:srgbClr val="000000"/>
                </a:solidFill>
              </a:rPr>
              <a:t> </a:t>
            </a:r>
            <a:r>
              <a:rPr lang="en-US" sz="2000" b="1" i="0" u="none" strike="noStrike" baseline="0" dirty="0" err="1">
                <a:solidFill>
                  <a:srgbClr val="000000"/>
                </a:solidFill>
              </a:rPr>
              <a:t>doceō</a:t>
            </a:r>
            <a:r>
              <a:rPr lang="en-US" sz="2000" b="0" i="0" u="none" strike="noStrike" baseline="0" dirty="0">
                <a:solidFill>
                  <a:srgbClr val="000000"/>
                </a:solidFill>
              </a:rPr>
              <a:t>. </a:t>
            </a:r>
            <a:r>
              <a:rPr lang="en-US" sz="2000" b="0" i="1" u="none" strike="noStrike" baseline="0" dirty="0">
                <a:solidFill>
                  <a:srgbClr val="000000"/>
                </a:solidFill>
              </a:rPr>
              <a:t>I teach you your letters</a:t>
            </a:r>
            <a:r>
              <a:rPr lang="en-US" sz="2000" b="0" i="0" u="none" strike="noStrike" baseline="0" dirty="0">
                <a:solidFill>
                  <a:srgbClr val="000000"/>
                </a:solidFill>
              </a:rPr>
              <a:t>. </a:t>
            </a:r>
          </a:p>
          <a:p>
            <a:r>
              <a:rPr lang="en-GB" sz="2000" b="0" i="0" u="none" strike="noStrike" baseline="0" dirty="0">
                <a:solidFill>
                  <a:srgbClr val="000000"/>
                </a:solidFill>
              </a:rPr>
              <a:t>Verbs of </a:t>
            </a:r>
            <a:r>
              <a:rPr lang="en-GB" sz="2000" b="0" i="1" u="none" strike="noStrike" baseline="0" dirty="0">
                <a:solidFill>
                  <a:srgbClr val="000000"/>
                </a:solidFill>
              </a:rPr>
              <a:t>inquiring</a:t>
            </a:r>
            <a:r>
              <a:rPr lang="en-GB" sz="2000" b="0" i="0" u="none" strike="noStrike" baseline="0" dirty="0">
                <a:solidFill>
                  <a:srgbClr val="000000"/>
                </a:solidFill>
              </a:rPr>
              <a:t>. </a:t>
            </a:r>
          </a:p>
          <a:p>
            <a:pPr marL="457200" lvl="1" indent="0">
              <a:buNone/>
            </a:pPr>
            <a:r>
              <a:rPr lang="en-US" sz="2000" b="0" i="0" u="none" strike="noStrike" baseline="0" dirty="0" err="1">
                <a:solidFill>
                  <a:srgbClr val="000000"/>
                </a:solidFill>
              </a:rPr>
              <a:t>Tē</a:t>
            </a:r>
            <a:r>
              <a:rPr lang="en-US" sz="2000" b="0" i="0" u="none" strike="noStrike" baseline="0" dirty="0">
                <a:solidFill>
                  <a:srgbClr val="000000"/>
                </a:solidFill>
              </a:rPr>
              <a:t> </a:t>
            </a:r>
            <a:r>
              <a:rPr lang="en-US" sz="2000" b="0" i="0" u="none" strike="noStrike" baseline="0" dirty="0" err="1">
                <a:solidFill>
                  <a:srgbClr val="000000"/>
                </a:solidFill>
              </a:rPr>
              <a:t>haec</a:t>
            </a:r>
            <a:r>
              <a:rPr lang="en-US" sz="2000" b="0" i="0" u="none" strike="noStrike" baseline="0" dirty="0">
                <a:solidFill>
                  <a:srgbClr val="000000"/>
                </a:solidFill>
              </a:rPr>
              <a:t> </a:t>
            </a:r>
            <a:r>
              <a:rPr lang="en-US" sz="2000" b="0" i="0" u="none" strike="noStrike" baseline="0" dirty="0" err="1">
                <a:solidFill>
                  <a:srgbClr val="000000"/>
                </a:solidFill>
              </a:rPr>
              <a:t>rogo</a:t>
            </a:r>
            <a:r>
              <a:rPr lang="en-US" sz="2000" b="0" i="0" u="none" strike="noStrike" baseline="0" dirty="0">
                <a:solidFill>
                  <a:srgbClr val="000000"/>
                </a:solidFill>
              </a:rPr>
              <a:t>. </a:t>
            </a:r>
            <a:r>
              <a:rPr lang="en-US" sz="2000" b="0" i="1" u="none" strike="noStrike" baseline="0" dirty="0">
                <a:solidFill>
                  <a:srgbClr val="000000"/>
                </a:solidFill>
              </a:rPr>
              <a:t>I ask you this</a:t>
            </a:r>
            <a:r>
              <a:rPr lang="en-US" sz="2000" b="0" i="0" u="none" strike="noStrike" baseline="0" dirty="0">
                <a:solidFill>
                  <a:srgbClr val="000000"/>
                </a:solidFill>
              </a:rPr>
              <a:t>. </a:t>
            </a:r>
          </a:p>
          <a:p>
            <a:r>
              <a:rPr lang="en-US" sz="2000" b="0" i="0" u="none" strike="noStrike" baseline="0" dirty="0">
                <a:solidFill>
                  <a:srgbClr val="000000"/>
                </a:solidFill>
              </a:rPr>
              <a:t>Several special verbs: </a:t>
            </a:r>
            <a:r>
              <a:rPr lang="en-US" sz="2000" b="1" i="0" u="none" strike="noStrike" baseline="0" dirty="0" err="1">
                <a:solidFill>
                  <a:srgbClr val="000000"/>
                </a:solidFill>
              </a:rPr>
              <a:t>moneō</a:t>
            </a:r>
            <a:r>
              <a:rPr lang="en-US" sz="2000" b="0" i="0" u="none" strike="noStrike" baseline="0" dirty="0">
                <a:solidFill>
                  <a:srgbClr val="000000"/>
                </a:solidFill>
              </a:rPr>
              <a:t>, </a:t>
            </a:r>
            <a:r>
              <a:rPr lang="en-US" sz="2000" b="1" i="0" u="none" strike="noStrike" baseline="0" dirty="0" err="1">
                <a:solidFill>
                  <a:srgbClr val="000000"/>
                </a:solidFill>
              </a:rPr>
              <a:t>admoneō</a:t>
            </a:r>
            <a:r>
              <a:rPr lang="en-US" sz="2000" b="0" i="0" u="none" strike="noStrike" baseline="0" dirty="0">
                <a:solidFill>
                  <a:srgbClr val="000000"/>
                </a:solidFill>
              </a:rPr>
              <a:t>, </a:t>
            </a:r>
            <a:r>
              <a:rPr lang="en-US" sz="2000" b="1" i="0" u="none" strike="noStrike" baseline="0" dirty="0" err="1">
                <a:solidFill>
                  <a:srgbClr val="000000"/>
                </a:solidFill>
              </a:rPr>
              <a:t>commoneō</a:t>
            </a:r>
            <a:r>
              <a:rPr lang="en-US" sz="2000" b="0" i="0" u="none" strike="noStrike" baseline="0" dirty="0">
                <a:solidFill>
                  <a:srgbClr val="000000"/>
                </a:solidFill>
              </a:rPr>
              <a:t>, </a:t>
            </a:r>
            <a:r>
              <a:rPr lang="en-US" sz="2000" b="1" i="0" u="none" strike="noStrike" baseline="0" dirty="0" err="1">
                <a:solidFill>
                  <a:srgbClr val="000000"/>
                </a:solidFill>
              </a:rPr>
              <a:t>cōgō</a:t>
            </a:r>
            <a:r>
              <a:rPr lang="en-US" sz="2000" b="0" i="0" u="none" strike="noStrike" baseline="0" dirty="0">
                <a:solidFill>
                  <a:srgbClr val="000000"/>
                </a:solidFill>
              </a:rPr>
              <a:t>, </a:t>
            </a:r>
            <a:r>
              <a:rPr lang="en-US" sz="2000" b="1" i="0" u="none" strike="noStrike" baseline="0" dirty="0" err="1">
                <a:solidFill>
                  <a:srgbClr val="000000"/>
                </a:solidFill>
              </a:rPr>
              <a:t>accūsō</a:t>
            </a:r>
            <a:r>
              <a:rPr lang="en-US" sz="2000" b="0" i="0" u="none" strike="noStrike" baseline="0" dirty="0">
                <a:solidFill>
                  <a:srgbClr val="000000"/>
                </a:solidFill>
              </a:rPr>
              <a:t>, </a:t>
            </a:r>
            <a:r>
              <a:rPr lang="en-US" sz="2000" b="1" i="0" u="none" strike="noStrike" baseline="0" dirty="0" err="1">
                <a:solidFill>
                  <a:srgbClr val="000000"/>
                </a:solidFill>
              </a:rPr>
              <a:t>arguō</a:t>
            </a:r>
            <a:r>
              <a:rPr lang="en-US" sz="2000" b="0" i="0" u="none" strike="noStrike" baseline="0" dirty="0">
                <a:solidFill>
                  <a:srgbClr val="000000"/>
                </a:solidFill>
              </a:rPr>
              <a:t>, and a few others: </a:t>
            </a:r>
          </a:p>
          <a:p>
            <a:pPr lvl="1"/>
            <a:r>
              <a:rPr lang="en-US" sz="2000" b="1" i="0" u="none" strike="noStrike" baseline="0" dirty="0" err="1">
                <a:solidFill>
                  <a:srgbClr val="000000"/>
                </a:solidFill>
              </a:rPr>
              <a:t>hōc</a:t>
            </a:r>
            <a:r>
              <a:rPr lang="en-US" sz="2000" b="1" i="0" u="none" strike="noStrike" baseline="0" dirty="0">
                <a:solidFill>
                  <a:srgbClr val="000000"/>
                </a:solidFill>
              </a:rPr>
              <a:t> </a:t>
            </a:r>
            <a:r>
              <a:rPr lang="en-US" sz="2000" b="1" i="0" u="none" strike="noStrike" baseline="0" dirty="0" err="1">
                <a:solidFill>
                  <a:srgbClr val="000000"/>
                </a:solidFill>
              </a:rPr>
              <a:t>tē</a:t>
            </a:r>
            <a:r>
              <a:rPr lang="en-US" sz="2000" b="1" i="0" u="none" strike="noStrike" baseline="0" dirty="0">
                <a:solidFill>
                  <a:srgbClr val="000000"/>
                </a:solidFill>
              </a:rPr>
              <a:t> </a:t>
            </a:r>
            <a:r>
              <a:rPr lang="en-US" sz="2000" b="1" i="0" u="none" strike="noStrike" baseline="0" dirty="0" err="1">
                <a:solidFill>
                  <a:srgbClr val="000000"/>
                </a:solidFill>
              </a:rPr>
              <a:t>moneō</a:t>
            </a:r>
            <a:r>
              <a:rPr lang="en-US" sz="2000" b="0" i="0" u="none" strike="noStrike" baseline="0" dirty="0">
                <a:solidFill>
                  <a:srgbClr val="000000"/>
                </a:solidFill>
              </a:rPr>
              <a:t>, </a:t>
            </a:r>
            <a:r>
              <a:rPr lang="en-US" sz="2000" b="0" i="1" u="none" strike="noStrike" baseline="0" dirty="0">
                <a:solidFill>
                  <a:srgbClr val="000000"/>
                </a:solidFill>
              </a:rPr>
              <a:t>I give you this advice</a:t>
            </a:r>
            <a:r>
              <a:rPr lang="en-US" sz="2000" b="0" i="0" u="none" strike="noStrike" baseline="0" dirty="0">
                <a:solidFill>
                  <a:srgbClr val="000000"/>
                </a:solidFill>
              </a:rPr>
              <a:t>; </a:t>
            </a:r>
          </a:p>
          <a:p>
            <a:pPr lvl="1"/>
            <a:r>
              <a:rPr lang="en-US" sz="2000" b="1" i="0" u="none" strike="noStrike" baseline="0" dirty="0" err="1">
                <a:solidFill>
                  <a:srgbClr val="000000"/>
                </a:solidFill>
              </a:rPr>
              <a:t>mē</a:t>
            </a:r>
            <a:r>
              <a:rPr lang="en-US" sz="2000" b="1" i="0" u="none" strike="noStrike" baseline="0" dirty="0">
                <a:solidFill>
                  <a:srgbClr val="000000"/>
                </a:solidFill>
              </a:rPr>
              <a:t> id </a:t>
            </a:r>
            <a:r>
              <a:rPr lang="en-US" sz="2000" b="1" i="0" u="none" strike="noStrike" baseline="0" dirty="0" err="1">
                <a:solidFill>
                  <a:srgbClr val="000000"/>
                </a:solidFill>
              </a:rPr>
              <a:t>accūsās</a:t>
            </a:r>
            <a:r>
              <a:rPr lang="en-US" sz="2000" b="0" i="0" u="none" strike="noStrike" baseline="0" dirty="0">
                <a:solidFill>
                  <a:srgbClr val="000000"/>
                </a:solidFill>
              </a:rPr>
              <a:t>, </a:t>
            </a:r>
            <a:r>
              <a:rPr lang="en-US" sz="2000" b="0" i="1" u="none" strike="noStrike" baseline="0" dirty="0">
                <a:solidFill>
                  <a:srgbClr val="000000"/>
                </a:solidFill>
              </a:rPr>
              <a:t>you bring this accusation against me</a:t>
            </a:r>
            <a:r>
              <a:rPr lang="en-US" sz="2000" b="0" i="0" u="none" strike="noStrike" baseline="0" dirty="0">
                <a:solidFill>
                  <a:srgbClr val="000000"/>
                </a:solidFill>
              </a:rPr>
              <a:t>; </a:t>
            </a:r>
          </a:p>
          <a:p>
            <a:pPr lvl="1"/>
            <a:r>
              <a:rPr lang="en-US" sz="2000" b="1" i="0" u="none" strike="noStrike" baseline="0" dirty="0">
                <a:solidFill>
                  <a:srgbClr val="000000"/>
                </a:solidFill>
              </a:rPr>
              <a:t>id </a:t>
            </a:r>
            <a:r>
              <a:rPr lang="en-US" sz="2000" b="1" i="0" u="none" strike="noStrike" baseline="0" dirty="0" err="1">
                <a:solidFill>
                  <a:srgbClr val="000000"/>
                </a:solidFill>
              </a:rPr>
              <a:t>cōgit</a:t>
            </a:r>
            <a:r>
              <a:rPr lang="en-US" sz="2000" b="1" i="0" u="none" strike="noStrike" baseline="0" dirty="0">
                <a:solidFill>
                  <a:srgbClr val="000000"/>
                </a:solidFill>
              </a:rPr>
              <a:t> </a:t>
            </a:r>
            <a:r>
              <a:rPr lang="en-US" sz="2000" b="1" i="0" u="none" strike="noStrike" baseline="0" dirty="0" err="1">
                <a:solidFill>
                  <a:srgbClr val="000000"/>
                </a:solidFill>
              </a:rPr>
              <a:t>nōs</a:t>
            </a:r>
            <a:r>
              <a:rPr lang="en-US" sz="2000" b="1" i="0" u="none" strike="noStrike" baseline="0" dirty="0">
                <a:solidFill>
                  <a:srgbClr val="000000"/>
                </a:solidFill>
              </a:rPr>
              <a:t> </a:t>
            </a:r>
            <a:r>
              <a:rPr lang="en-US" sz="2000" b="1" i="0" u="none" strike="noStrike" baseline="0" dirty="0" err="1">
                <a:solidFill>
                  <a:srgbClr val="000000"/>
                </a:solidFill>
              </a:rPr>
              <a:t>nātūra</a:t>
            </a:r>
            <a:r>
              <a:rPr lang="en-US" sz="2000" b="0" i="0" u="none" strike="noStrike" baseline="0" dirty="0">
                <a:solidFill>
                  <a:srgbClr val="000000"/>
                </a:solidFill>
              </a:rPr>
              <a:t>, </a:t>
            </a:r>
            <a:r>
              <a:rPr lang="en-US" sz="2000" b="0" i="1" u="none" strike="noStrike" baseline="0" dirty="0">
                <a:solidFill>
                  <a:srgbClr val="000000"/>
                </a:solidFill>
              </a:rPr>
              <a:t>nature compels us (to) this</a:t>
            </a:r>
            <a:r>
              <a:rPr lang="en-US" sz="2000" b="0" i="0" u="none" strike="noStrike" baseline="0" dirty="0">
                <a:solidFill>
                  <a:srgbClr val="000000"/>
                </a:solidFill>
              </a:rPr>
              <a:t>. </a:t>
            </a:r>
          </a:p>
          <a:p>
            <a:r>
              <a:rPr lang="en-US" sz="2000" b="0" i="0" u="none" strike="noStrike" baseline="0" dirty="0">
                <a:solidFill>
                  <a:srgbClr val="000000"/>
                </a:solidFill>
              </a:rPr>
              <a:t>Verb of </a:t>
            </a:r>
            <a:r>
              <a:rPr lang="en-US" sz="2000" b="0" i="1" u="none" strike="noStrike" baseline="0" dirty="0">
                <a:solidFill>
                  <a:srgbClr val="000000"/>
                </a:solidFill>
              </a:rPr>
              <a:t>concealing</a:t>
            </a:r>
            <a:r>
              <a:rPr lang="en-US" sz="2000" b="0" i="0" u="none" strike="noStrike" baseline="0" dirty="0">
                <a:solidFill>
                  <a:srgbClr val="000000"/>
                </a:solidFill>
              </a:rPr>
              <a:t>, </a:t>
            </a:r>
            <a:r>
              <a:rPr lang="en-US" sz="2000" b="1" i="0" u="none" strike="noStrike" baseline="0" dirty="0" err="1">
                <a:solidFill>
                  <a:srgbClr val="000000"/>
                </a:solidFill>
              </a:rPr>
              <a:t>cēlō</a:t>
            </a:r>
            <a:endParaRPr lang="en-US" sz="2000" b="0" i="0" u="none" strike="noStrike" baseline="0" dirty="0">
              <a:solidFill>
                <a:srgbClr val="000000"/>
              </a:solidFill>
            </a:endParaRPr>
          </a:p>
          <a:p>
            <a:pPr marL="457200" lvl="1" indent="0" algn="ctr">
              <a:buNone/>
            </a:pPr>
            <a:r>
              <a:rPr lang="en-US" sz="2000" b="1" i="0" u="none" strike="noStrike" baseline="0" dirty="0" err="1">
                <a:solidFill>
                  <a:srgbClr val="000000"/>
                </a:solidFill>
              </a:rPr>
              <a:t>nōn</a:t>
            </a:r>
            <a:r>
              <a:rPr lang="en-US" sz="2000" b="1" i="0" u="none" strike="noStrike" baseline="0" dirty="0">
                <a:solidFill>
                  <a:srgbClr val="000000"/>
                </a:solidFill>
              </a:rPr>
              <a:t> </a:t>
            </a:r>
            <a:r>
              <a:rPr lang="en-US" sz="2000" b="1" i="0" u="none" strike="noStrike" baseline="0" dirty="0" err="1">
                <a:solidFill>
                  <a:srgbClr val="000000"/>
                </a:solidFill>
              </a:rPr>
              <a:t>tē</a:t>
            </a:r>
            <a:r>
              <a:rPr lang="en-US" sz="2000" b="1" i="0" u="none" strike="noStrike" baseline="0" dirty="0">
                <a:solidFill>
                  <a:srgbClr val="000000"/>
                </a:solidFill>
              </a:rPr>
              <a:t> </a:t>
            </a:r>
            <a:r>
              <a:rPr lang="en-US" sz="2000" b="1" i="0" u="none" strike="noStrike" baseline="0" dirty="0" err="1">
                <a:solidFill>
                  <a:srgbClr val="000000"/>
                </a:solidFill>
              </a:rPr>
              <a:t>cēlāvī</a:t>
            </a:r>
            <a:r>
              <a:rPr lang="en-US" sz="2000" b="1" i="0" u="none" strike="noStrike" baseline="0" dirty="0">
                <a:solidFill>
                  <a:srgbClr val="000000"/>
                </a:solidFill>
              </a:rPr>
              <a:t> </a:t>
            </a:r>
            <a:r>
              <a:rPr lang="en-US" sz="2000" b="1" i="0" u="none" strike="noStrike" baseline="0" dirty="0" err="1">
                <a:solidFill>
                  <a:srgbClr val="000000"/>
                </a:solidFill>
              </a:rPr>
              <a:t>sermōnem</a:t>
            </a:r>
            <a:r>
              <a:rPr lang="en-US" sz="2000" b="0" i="0" u="none" strike="noStrike" baseline="0" dirty="0">
                <a:solidFill>
                  <a:srgbClr val="000000"/>
                </a:solidFill>
              </a:rPr>
              <a:t>, </a:t>
            </a:r>
            <a:r>
              <a:rPr lang="en-US" sz="2000" b="0" i="1" u="none" strike="noStrike" baseline="0" dirty="0">
                <a:solidFill>
                  <a:srgbClr val="000000"/>
                </a:solidFill>
              </a:rPr>
              <a:t>I have not concealed the conversation from you</a:t>
            </a:r>
            <a:r>
              <a:rPr lang="en-US" sz="2000" b="0" i="0" u="none" strike="noStrike" baseline="0" dirty="0">
                <a:solidFill>
                  <a:srgbClr val="000000"/>
                </a:solidFill>
              </a:rPr>
              <a:t>.</a:t>
            </a:r>
            <a:endParaRPr lang="en-GB" sz="2000" dirty="0"/>
          </a:p>
        </p:txBody>
      </p:sp>
    </p:spTree>
    <p:extLst>
      <p:ext uri="{BB962C8B-B14F-4D97-AF65-F5344CB8AC3E}">
        <p14:creationId xmlns:p14="http://schemas.microsoft.com/office/powerpoint/2010/main" val="2474737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23120-F9D6-F17E-F0FD-33EDDFDB2862}"/>
              </a:ext>
            </a:extLst>
          </p:cNvPr>
          <p:cNvSpPr>
            <a:spLocks noGrp="1"/>
          </p:cNvSpPr>
          <p:nvPr>
            <p:ph type="title"/>
          </p:nvPr>
        </p:nvSpPr>
        <p:spPr>
          <a:xfrm>
            <a:off x="838200" y="164358"/>
            <a:ext cx="10515600" cy="1325563"/>
          </a:xfrm>
        </p:spPr>
        <p:txBody>
          <a:bodyPr/>
          <a:lstStyle/>
          <a:p>
            <a:pPr algn="ctr"/>
            <a:r>
              <a:rPr lang="en-GB" dirty="0">
                <a:solidFill>
                  <a:srgbClr val="800000"/>
                </a:solidFill>
              </a:rPr>
              <a:t>Double Accusative</a:t>
            </a:r>
            <a:endParaRPr lang="en-GB" dirty="0"/>
          </a:p>
        </p:txBody>
      </p:sp>
      <p:sp>
        <p:nvSpPr>
          <p:cNvPr id="3" name="Content Placeholder 2">
            <a:extLst>
              <a:ext uri="{FF2B5EF4-FFF2-40B4-BE49-F238E27FC236}">
                <a16:creationId xmlns:a16="http://schemas.microsoft.com/office/drawing/2014/main" id="{3693C442-79E8-850E-20A9-3731B75A16D9}"/>
              </a:ext>
            </a:extLst>
          </p:cNvPr>
          <p:cNvSpPr>
            <a:spLocks noGrp="1"/>
          </p:cNvSpPr>
          <p:nvPr>
            <p:ph idx="1"/>
          </p:nvPr>
        </p:nvSpPr>
        <p:spPr>
          <a:xfrm>
            <a:off x="838200" y="1456772"/>
            <a:ext cx="10515600" cy="4351338"/>
          </a:xfrm>
        </p:spPr>
        <p:txBody>
          <a:bodyPr/>
          <a:lstStyle/>
          <a:p>
            <a:r>
              <a:rPr lang="en-US" sz="2400" b="0" i="0" u="none" strike="noStrike" baseline="0" dirty="0">
                <a:solidFill>
                  <a:srgbClr val="000000"/>
                </a:solidFill>
              </a:rPr>
              <a:t>In the Passive construction the Accusative of the Person becomes the Subject, and the Accusative of the Thing is retained:</a:t>
            </a:r>
          </a:p>
          <a:p>
            <a:pPr marL="0" indent="0" algn="ctr">
              <a:buNone/>
            </a:pPr>
            <a:r>
              <a:rPr lang="en-US" sz="2400" i="0" u="none" strike="noStrike" baseline="0" dirty="0" err="1">
                <a:solidFill>
                  <a:srgbClr val="000000"/>
                </a:solidFill>
              </a:rPr>
              <a:t>Omnēs</a:t>
            </a:r>
            <a:r>
              <a:rPr lang="en-US" sz="2400" i="0" u="none" strike="noStrike" baseline="0" dirty="0">
                <a:solidFill>
                  <a:srgbClr val="000000"/>
                </a:solidFill>
              </a:rPr>
              <a:t> </a:t>
            </a:r>
            <a:r>
              <a:rPr lang="en-US" sz="2400" i="0" u="none" strike="noStrike" baseline="0" dirty="0" err="1">
                <a:solidFill>
                  <a:srgbClr val="000000"/>
                </a:solidFill>
              </a:rPr>
              <a:t>artēs</a:t>
            </a:r>
            <a:r>
              <a:rPr lang="en-US" sz="2400" i="0" u="none" strike="noStrike" baseline="0" dirty="0">
                <a:solidFill>
                  <a:srgbClr val="000000"/>
                </a:solidFill>
              </a:rPr>
              <a:t> </a:t>
            </a:r>
            <a:r>
              <a:rPr lang="en-US" sz="2400" i="0" u="none" strike="noStrike" baseline="0" dirty="0" err="1">
                <a:solidFill>
                  <a:srgbClr val="000000"/>
                </a:solidFill>
              </a:rPr>
              <a:t>ēdoctus</a:t>
            </a:r>
            <a:r>
              <a:rPr lang="en-US" sz="2400" i="0" u="none" strike="noStrike" baseline="0" dirty="0">
                <a:solidFill>
                  <a:srgbClr val="000000"/>
                </a:solidFill>
              </a:rPr>
              <a:t> </a:t>
            </a:r>
            <a:r>
              <a:rPr lang="en-US" sz="2400" i="0" u="none" strike="noStrike" baseline="0" dirty="0" err="1">
                <a:solidFill>
                  <a:srgbClr val="000000"/>
                </a:solidFill>
              </a:rPr>
              <a:t>est</a:t>
            </a:r>
            <a:r>
              <a:rPr lang="en-US" sz="2400" b="0" i="0" u="none" strike="noStrike" baseline="0" dirty="0">
                <a:solidFill>
                  <a:srgbClr val="000000"/>
                </a:solidFill>
              </a:rPr>
              <a:t>, </a:t>
            </a:r>
            <a:r>
              <a:rPr lang="en-US" sz="2400" b="0" i="1" u="none" strike="noStrike" baseline="0" dirty="0">
                <a:solidFill>
                  <a:srgbClr val="000000"/>
                </a:solidFill>
              </a:rPr>
              <a:t>he was taught all accomplishments</a:t>
            </a:r>
            <a:r>
              <a:rPr lang="en-US" sz="2400" b="0" i="0" u="none" strike="noStrike" baseline="0" dirty="0">
                <a:solidFill>
                  <a:srgbClr val="000000"/>
                </a:solidFill>
              </a:rPr>
              <a:t>; </a:t>
            </a:r>
          </a:p>
          <a:p>
            <a:pPr marL="0" indent="0" algn="ctr">
              <a:buNone/>
            </a:pPr>
            <a:r>
              <a:rPr lang="en-US" sz="2400" dirty="0" err="1">
                <a:solidFill>
                  <a:srgbClr val="000000"/>
                </a:solidFill>
              </a:rPr>
              <a:t>R</a:t>
            </a:r>
            <a:r>
              <a:rPr lang="en-US" sz="2400" i="0" u="none" strike="noStrike" baseline="0" dirty="0" err="1">
                <a:solidFill>
                  <a:srgbClr val="000000"/>
                </a:solidFill>
              </a:rPr>
              <a:t>ogātus</a:t>
            </a:r>
            <a:r>
              <a:rPr lang="en-US" sz="2400" i="0" u="none" strike="noStrike" baseline="0" dirty="0">
                <a:solidFill>
                  <a:srgbClr val="000000"/>
                </a:solidFill>
              </a:rPr>
              <a:t> sum </a:t>
            </a:r>
            <a:r>
              <a:rPr lang="en-US" sz="2400" i="0" u="none" strike="noStrike" baseline="0" dirty="0" err="1">
                <a:solidFill>
                  <a:srgbClr val="000000"/>
                </a:solidFill>
              </a:rPr>
              <a:t>sententiam</a:t>
            </a:r>
            <a:r>
              <a:rPr lang="en-US" sz="2400" b="0" i="0" u="none" strike="noStrike" baseline="0" dirty="0">
                <a:solidFill>
                  <a:srgbClr val="000000"/>
                </a:solidFill>
              </a:rPr>
              <a:t>, </a:t>
            </a:r>
            <a:r>
              <a:rPr lang="en-US" sz="2400" b="0" i="1" u="none" strike="noStrike" baseline="0" dirty="0">
                <a:solidFill>
                  <a:srgbClr val="000000"/>
                </a:solidFill>
              </a:rPr>
              <a:t>I was asked my opinion</a:t>
            </a:r>
          </a:p>
          <a:p>
            <a:r>
              <a:rPr lang="en-US" sz="2400" b="0" i="0" u="none" strike="noStrike" baseline="0" dirty="0">
                <a:solidFill>
                  <a:srgbClr val="000000"/>
                </a:solidFill>
              </a:rPr>
              <a:t>Transitive compounds of </a:t>
            </a:r>
            <a:r>
              <a:rPr lang="en-US" sz="2400" b="1" i="0" u="none" strike="noStrike" baseline="0" dirty="0" err="1">
                <a:solidFill>
                  <a:srgbClr val="000000"/>
                </a:solidFill>
              </a:rPr>
              <a:t>trāns</a:t>
            </a:r>
            <a:r>
              <a:rPr lang="en-US" sz="2400" b="1" i="0" u="none" strike="noStrike" baseline="0" dirty="0">
                <a:solidFill>
                  <a:srgbClr val="000000"/>
                </a:solidFill>
              </a:rPr>
              <a:t> </a:t>
            </a:r>
            <a:r>
              <a:rPr lang="en-US" sz="2400" b="0" i="0" u="none" strike="noStrike" baseline="0" dirty="0">
                <a:solidFill>
                  <a:srgbClr val="000000"/>
                </a:solidFill>
              </a:rPr>
              <a:t>may take two Accusatives, one dependent upon the Verb, the other upon the preposition:</a:t>
            </a:r>
          </a:p>
          <a:p>
            <a:pPr marL="0" indent="0">
              <a:buNone/>
            </a:pPr>
            <a:r>
              <a:rPr lang="en-US" sz="2400" i="0" u="none" strike="noStrike" baseline="0" dirty="0" err="1">
                <a:solidFill>
                  <a:srgbClr val="000000"/>
                </a:solidFill>
              </a:rPr>
              <a:t>mīlitēs</a:t>
            </a:r>
            <a:r>
              <a:rPr lang="en-US" sz="2400" i="0" u="none" strike="noStrike" baseline="0" dirty="0">
                <a:solidFill>
                  <a:srgbClr val="000000"/>
                </a:solidFill>
              </a:rPr>
              <a:t> </a:t>
            </a:r>
            <a:r>
              <a:rPr lang="en-US" sz="2400" i="0" u="none" strike="noStrike" baseline="0" dirty="0" err="1">
                <a:solidFill>
                  <a:srgbClr val="000000"/>
                </a:solidFill>
              </a:rPr>
              <a:t>flūmen</a:t>
            </a:r>
            <a:r>
              <a:rPr lang="en-US" sz="2400" i="0" u="none" strike="noStrike" baseline="0" dirty="0">
                <a:solidFill>
                  <a:srgbClr val="000000"/>
                </a:solidFill>
              </a:rPr>
              <a:t> </a:t>
            </a:r>
            <a:r>
              <a:rPr lang="en-US" sz="2400" i="0" u="none" strike="noStrike" baseline="0" dirty="0" err="1">
                <a:solidFill>
                  <a:srgbClr val="000000"/>
                </a:solidFill>
              </a:rPr>
              <a:t>trānsportat</a:t>
            </a:r>
            <a:r>
              <a:rPr lang="en-US" sz="2400" b="0" i="0" u="none" strike="noStrike" baseline="0" dirty="0">
                <a:solidFill>
                  <a:srgbClr val="000000"/>
                </a:solidFill>
              </a:rPr>
              <a:t>, </a:t>
            </a:r>
            <a:r>
              <a:rPr lang="en-US" sz="2400" b="0" i="1" u="none" strike="noStrike" baseline="0" dirty="0">
                <a:solidFill>
                  <a:srgbClr val="000000"/>
                </a:solidFill>
              </a:rPr>
              <a:t>he leads his soldiers across the river</a:t>
            </a:r>
            <a:r>
              <a:rPr lang="en-US" sz="2400" b="0" i="0" u="none" strike="noStrike" baseline="0" dirty="0">
                <a:solidFill>
                  <a:srgbClr val="000000"/>
                </a:solidFill>
              </a:rPr>
              <a:t>.</a:t>
            </a:r>
          </a:p>
          <a:p>
            <a:pPr marL="0" indent="0">
              <a:buNone/>
            </a:pPr>
            <a:endParaRPr lang="en-GB" dirty="0"/>
          </a:p>
        </p:txBody>
      </p:sp>
      <p:sp>
        <p:nvSpPr>
          <p:cNvPr id="4" name="TextBox 3">
            <a:extLst>
              <a:ext uri="{FF2B5EF4-FFF2-40B4-BE49-F238E27FC236}">
                <a16:creationId xmlns:a16="http://schemas.microsoft.com/office/drawing/2014/main" id="{B531408B-8259-0540-D04B-1D03DCC91595}"/>
              </a:ext>
            </a:extLst>
          </p:cNvPr>
          <p:cNvSpPr txBox="1"/>
          <p:nvPr/>
        </p:nvSpPr>
        <p:spPr>
          <a:xfrm>
            <a:off x="598083" y="4795625"/>
            <a:ext cx="11218235" cy="1569660"/>
          </a:xfrm>
          <a:prstGeom prst="rect">
            <a:avLst/>
          </a:prstGeom>
          <a:noFill/>
        </p:spPr>
        <p:txBody>
          <a:bodyPr wrap="square">
            <a:spAutoFit/>
          </a:bodyPr>
          <a:lstStyle/>
          <a:p>
            <a:pPr marL="0" indent="0" algn="ctr">
              <a:buNone/>
            </a:pPr>
            <a:r>
              <a:rPr lang="en-GB" sz="2400" dirty="0">
                <a:solidFill>
                  <a:srgbClr val="800000"/>
                </a:solidFill>
              </a:rPr>
              <a:t>Translate:</a:t>
            </a:r>
          </a:p>
          <a:p>
            <a:pPr marL="342900" indent="-342900">
              <a:buFont typeface="+mj-lt"/>
              <a:buAutoNum type="arabicPeriod"/>
            </a:pPr>
            <a:r>
              <a:rPr lang="en-GB" sz="2400" dirty="0">
                <a:solidFill>
                  <a:srgbClr val="800000"/>
                </a:solidFill>
              </a:rPr>
              <a:t>I teach (</a:t>
            </a:r>
            <a:r>
              <a:rPr lang="en-GB" sz="2400" dirty="0" err="1">
                <a:solidFill>
                  <a:srgbClr val="800000"/>
                </a:solidFill>
              </a:rPr>
              <a:t>doceo</a:t>
            </a:r>
            <a:r>
              <a:rPr lang="en-GB" sz="2400" dirty="0">
                <a:solidFill>
                  <a:srgbClr val="800000"/>
                </a:solidFill>
              </a:rPr>
              <a:t>) you (</a:t>
            </a:r>
            <a:r>
              <a:rPr lang="en-GB" sz="2400" dirty="0" err="1">
                <a:solidFill>
                  <a:srgbClr val="800000"/>
                </a:solidFill>
              </a:rPr>
              <a:t>vos</a:t>
            </a:r>
            <a:r>
              <a:rPr lang="en-GB" sz="2400" dirty="0">
                <a:solidFill>
                  <a:srgbClr val="800000"/>
                </a:solidFill>
              </a:rPr>
              <a:t>) Latin (lingua Latina).</a:t>
            </a:r>
          </a:p>
          <a:p>
            <a:pPr marL="342900" indent="-342900">
              <a:buFont typeface="+mj-lt"/>
              <a:buAutoNum type="arabicPeriod"/>
            </a:pPr>
            <a:r>
              <a:rPr lang="en-GB" sz="2400" dirty="0">
                <a:solidFill>
                  <a:srgbClr val="800000"/>
                </a:solidFill>
              </a:rPr>
              <a:t>I ask (</a:t>
            </a:r>
            <a:r>
              <a:rPr lang="en-GB" sz="2400" dirty="0" err="1">
                <a:solidFill>
                  <a:srgbClr val="800000"/>
                </a:solidFill>
              </a:rPr>
              <a:t>posco</a:t>
            </a:r>
            <a:r>
              <a:rPr lang="en-GB" sz="2400" dirty="0">
                <a:solidFill>
                  <a:srgbClr val="800000"/>
                </a:solidFill>
              </a:rPr>
              <a:t>) for your daughter’s (</a:t>
            </a:r>
            <a:r>
              <a:rPr lang="en-GB" sz="2400" dirty="0" err="1">
                <a:solidFill>
                  <a:srgbClr val="800000"/>
                </a:solidFill>
              </a:rPr>
              <a:t>filia</a:t>
            </a:r>
            <a:r>
              <a:rPr lang="en-GB" sz="2400" dirty="0">
                <a:solidFill>
                  <a:srgbClr val="800000"/>
                </a:solidFill>
              </a:rPr>
              <a:t> </a:t>
            </a:r>
            <a:r>
              <a:rPr lang="en-GB" sz="2400" dirty="0" err="1">
                <a:solidFill>
                  <a:srgbClr val="800000"/>
                </a:solidFill>
              </a:rPr>
              <a:t>tua</a:t>
            </a:r>
            <a:r>
              <a:rPr lang="en-GB" sz="2400" dirty="0">
                <a:solidFill>
                  <a:srgbClr val="800000"/>
                </a:solidFill>
              </a:rPr>
              <a:t>) hand (mihi </a:t>
            </a:r>
            <a:r>
              <a:rPr lang="en-GB" sz="2400" dirty="0" err="1">
                <a:solidFill>
                  <a:srgbClr val="800000"/>
                </a:solidFill>
              </a:rPr>
              <a:t>uxorem</a:t>
            </a:r>
            <a:r>
              <a:rPr lang="en-GB" sz="2400" dirty="0">
                <a:solidFill>
                  <a:srgbClr val="800000"/>
                </a:solidFill>
              </a:rPr>
              <a:t>).</a:t>
            </a:r>
          </a:p>
          <a:p>
            <a:pPr marL="342900" indent="-342900">
              <a:buFont typeface="+mj-lt"/>
              <a:buAutoNum type="arabicPeriod"/>
            </a:pPr>
            <a:r>
              <a:rPr lang="en-GB" sz="2400" dirty="0">
                <a:solidFill>
                  <a:srgbClr val="800000"/>
                </a:solidFill>
              </a:rPr>
              <a:t>Julius called (</a:t>
            </a:r>
            <a:r>
              <a:rPr lang="en-GB" sz="2400" dirty="0" err="1">
                <a:solidFill>
                  <a:srgbClr val="800000"/>
                </a:solidFill>
              </a:rPr>
              <a:t>appellavit</a:t>
            </a:r>
            <a:r>
              <a:rPr lang="en-GB" sz="2400" dirty="0">
                <a:solidFill>
                  <a:srgbClr val="800000"/>
                </a:solidFill>
              </a:rPr>
              <a:t>) his daughter (</a:t>
            </a:r>
            <a:r>
              <a:rPr lang="en-GB" sz="2400" dirty="0" err="1">
                <a:solidFill>
                  <a:srgbClr val="800000"/>
                </a:solidFill>
              </a:rPr>
              <a:t>filia</a:t>
            </a:r>
            <a:r>
              <a:rPr lang="en-GB" sz="2400" dirty="0">
                <a:solidFill>
                  <a:srgbClr val="800000"/>
                </a:solidFill>
              </a:rPr>
              <a:t> </a:t>
            </a:r>
            <a:r>
              <a:rPr lang="en-GB" sz="2400" dirty="0" err="1">
                <a:solidFill>
                  <a:srgbClr val="800000"/>
                </a:solidFill>
              </a:rPr>
              <a:t>sua</a:t>
            </a:r>
            <a:r>
              <a:rPr lang="en-GB" sz="2400" dirty="0">
                <a:solidFill>
                  <a:srgbClr val="800000"/>
                </a:solidFill>
              </a:rPr>
              <a:t>) Julia.</a:t>
            </a:r>
          </a:p>
        </p:txBody>
      </p:sp>
      <p:graphicFrame>
        <p:nvGraphicFramePr>
          <p:cNvPr id="5" name="Table 4">
            <a:extLst>
              <a:ext uri="{FF2B5EF4-FFF2-40B4-BE49-F238E27FC236}">
                <a16:creationId xmlns:a16="http://schemas.microsoft.com/office/drawing/2014/main" id="{953BBE46-C909-12ED-7FCE-D7DA83904CDB}"/>
              </a:ext>
            </a:extLst>
          </p:cNvPr>
          <p:cNvGraphicFramePr>
            <a:graphicFrameLocks noGrp="1"/>
          </p:cNvGraphicFramePr>
          <p:nvPr>
            <p:extLst>
              <p:ext uri="{D42A27DB-BD31-4B8C-83A1-F6EECF244321}">
                <p14:modId xmlns:p14="http://schemas.microsoft.com/office/powerpoint/2010/main" val="2801385437"/>
              </p:ext>
            </p:extLst>
          </p:nvPr>
        </p:nvGraphicFramePr>
        <p:xfrm>
          <a:off x="9480812" y="3743615"/>
          <a:ext cx="2113105" cy="2749260"/>
        </p:xfrm>
        <a:graphic>
          <a:graphicData uri="http://schemas.openxmlformats.org/drawingml/2006/table">
            <a:tbl>
              <a:tblPr firstRow="1" bandRow="1">
                <a:tableStyleId>{5940675A-B579-460E-94D1-54222C63F5DA}</a:tableStyleId>
              </a:tblPr>
              <a:tblGrid>
                <a:gridCol w="893789">
                  <a:extLst>
                    <a:ext uri="{9D8B030D-6E8A-4147-A177-3AD203B41FA5}">
                      <a16:colId xmlns:a16="http://schemas.microsoft.com/office/drawing/2014/main" val="396306116"/>
                    </a:ext>
                  </a:extLst>
                </a:gridCol>
                <a:gridCol w="1219316">
                  <a:extLst>
                    <a:ext uri="{9D8B030D-6E8A-4147-A177-3AD203B41FA5}">
                      <a16:colId xmlns:a16="http://schemas.microsoft.com/office/drawing/2014/main" val="2492918275"/>
                    </a:ext>
                  </a:extLst>
                </a:gridCol>
              </a:tblGrid>
              <a:tr h="537207">
                <a:tc gridSpan="2">
                  <a:txBody>
                    <a:bodyPr/>
                    <a:lstStyle/>
                    <a:p>
                      <a:pPr algn="ctr"/>
                      <a:r>
                        <a:rPr lang="en-GB" sz="1600" dirty="0">
                          <a:solidFill>
                            <a:schemeClr val="tx1"/>
                          </a:solidFill>
                        </a:rPr>
                        <a:t>1</a:t>
                      </a:r>
                      <a:r>
                        <a:rPr lang="en-GB" sz="1600" baseline="30000" dirty="0">
                          <a:solidFill>
                            <a:schemeClr val="tx1"/>
                          </a:solidFill>
                        </a:rPr>
                        <a:t>st</a:t>
                      </a:r>
                      <a:r>
                        <a:rPr lang="en-GB" sz="1600" dirty="0">
                          <a:solidFill>
                            <a:schemeClr val="tx1"/>
                          </a:solidFill>
                        </a:rPr>
                        <a:t> Declension</a:t>
                      </a:r>
                    </a:p>
                    <a:p>
                      <a:pPr algn="ctr"/>
                      <a:r>
                        <a:rPr lang="en-GB" sz="1600" b="1" u="none" strike="noStrike" kern="1200" baseline="0" dirty="0">
                          <a:solidFill>
                            <a:srgbClr val="800000"/>
                          </a:solidFill>
                        </a:rPr>
                        <a:t>(-a)</a:t>
                      </a:r>
                      <a:endParaRPr lang="en-GB" sz="1600" dirty="0">
                        <a:solidFill>
                          <a:srgbClr val="800000"/>
                        </a:solidFill>
                      </a:endParaRPr>
                    </a:p>
                  </a:txBody>
                  <a:tcPr anchor="ctr"/>
                </a:tc>
                <a:tc hMerge="1">
                  <a:txBody>
                    <a:bodyPr/>
                    <a:lstStyle/>
                    <a:p>
                      <a:endParaRPr lang="en-GB" dirty="0"/>
                    </a:p>
                  </a:txBody>
                  <a:tcPr/>
                </a:tc>
                <a:extLst>
                  <a:ext uri="{0D108BD9-81ED-4DB2-BD59-A6C34878D82A}">
                    <a16:rowId xmlns:a16="http://schemas.microsoft.com/office/drawing/2014/main" val="3070413861"/>
                  </a:ext>
                </a:extLst>
              </a:tr>
              <a:tr h="434028">
                <a:tc>
                  <a:txBody>
                    <a:bodyPr/>
                    <a:lstStyle/>
                    <a:p>
                      <a:pPr algn="ctr"/>
                      <a:r>
                        <a:rPr lang="en-GB" sz="1600" b="0" u="none" strike="noStrike" kern="1200" baseline="0" dirty="0">
                          <a:solidFill>
                            <a:schemeClr val="tx1"/>
                          </a:solidFill>
                        </a:rPr>
                        <a:t>silv</a:t>
                      </a:r>
                      <a:r>
                        <a:rPr lang="en-GB" sz="1600" b="1" u="none" strike="noStrike" kern="1200" baseline="0" dirty="0">
                          <a:solidFill>
                            <a:srgbClr val="800000"/>
                          </a:solidFill>
                        </a:rPr>
                        <a:t>a</a:t>
                      </a:r>
                      <a:endParaRPr lang="en-GB" sz="1600" b="1" dirty="0">
                        <a:solidFill>
                          <a:srgbClr val="800000"/>
                        </a:solidFill>
                      </a:endParaRPr>
                    </a:p>
                  </a:txBody>
                  <a:tcPr anchor="ctr"/>
                </a:tc>
                <a:tc>
                  <a:txBody>
                    <a:bodyPr/>
                    <a:lstStyle/>
                    <a:p>
                      <a:pPr algn="ctr"/>
                      <a:r>
                        <a:rPr lang="en-GB" sz="1600" b="0" u="none" strike="noStrike" kern="1200" baseline="0" dirty="0" err="1">
                          <a:solidFill>
                            <a:schemeClr val="tx1"/>
                          </a:solidFill>
                        </a:rPr>
                        <a:t>silv</a:t>
                      </a:r>
                      <a:r>
                        <a:rPr lang="en-GB" sz="1600" b="1" u="none" strike="noStrike" kern="1200" baseline="0" dirty="0" err="1">
                          <a:solidFill>
                            <a:srgbClr val="800000"/>
                          </a:solidFill>
                        </a:rPr>
                        <a:t>ae</a:t>
                      </a:r>
                      <a:endParaRPr lang="en-GB" sz="1600" b="1" dirty="0">
                        <a:solidFill>
                          <a:srgbClr val="800000"/>
                        </a:solidFill>
                      </a:endParaRPr>
                    </a:p>
                  </a:txBody>
                  <a:tcPr anchor="ctr">
                    <a:solidFill>
                      <a:srgbClr val="D4B0B0"/>
                    </a:solidFill>
                  </a:tcPr>
                </a:tc>
                <a:extLst>
                  <a:ext uri="{0D108BD9-81ED-4DB2-BD59-A6C34878D82A}">
                    <a16:rowId xmlns:a16="http://schemas.microsoft.com/office/drawing/2014/main" val="3851699969"/>
                  </a:ext>
                </a:extLst>
              </a:tr>
              <a:tr h="434028">
                <a:tc>
                  <a:txBody>
                    <a:bodyPr/>
                    <a:lstStyle/>
                    <a:p>
                      <a:pPr algn="ctr"/>
                      <a:r>
                        <a:rPr lang="en-GB" sz="1600" b="0" u="none" strike="noStrike" kern="1200" baseline="0" dirty="0" err="1">
                          <a:solidFill>
                            <a:schemeClr val="tx1"/>
                          </a:solidFill>
                        </a:rPr>
                        <a:t>silv</a:t>
                      </a:r>
                      <a:r>
                        <a:rPr lang="en-GB" sz="1600" b="1" u="none" strike="noStrike" kern="1200" baseline="0" dirty="0" err="1">
                          <a:solidFill>
                            <a:srgbClr val="800000"/>
                          </a:solidFill>
                        </a:rPr>
                        <a:t>ae</a:t>
                      </a:r>
                      <a:endParaRPr lang="en-GB" sz="1600" b="1" dirty="0">
                        <a:solidFill>
                          <a:srgbClr val="800000"/>
                        </a:solidFill>
                      </a:endParaRPr>
                    </a:p>
                  </a:txBody>
                  <a:tcPr anchor="ctr"/>
                </a:tc>
                <a:tc>
                  <a:txBody>
                    <a:bodyPr/>
                    <a:lstStyle/>
                    <a:p>
                      <a:pPr algn="ctr"/>
                      <a:r>
                        <a:rPr lang="en-GB" sz="1600" b="0" u="none" strike="noStrike" kern="1200" baseline="0" dirty="0" err="1">
                          <a:solidFill>
                            <a:schemeClr val="tx1"/>
                          </a:solidFill>
                        </a:rPr>
                        <a:t>silv</a:t>
                      </a:r>
                      <a:r>
                        <a:rPr lang="en-GB" sz="1600" b="1" u="none" strike="noStrike" kern="1200" baseline="0" dirty="0" err="1">
                          <a:solidFill>
                            <a:srgbClr val="800000"/>
                          </a:solidFill>
                        </a:rPr>
                        <a:t>ārum</a:t>
                      </a:r>
                      <a:endParaRPr lang="en-GB" sz="1600" b="1" dirty="0">
                        <a:solidFill>
                          <a:srgbClr val="800000"/>
                        </a:solidFill>
                      </a:endParaRPr>
                    </a:p>
                  </a:txBody>
                  <a:tcPr anchor="ctr">
                    <a:solidFill>
                      <a:srgbClr val="D4B0B0"/>
                    </a:solidFill>
                  </a:tcPr>
                </a:tc>
                <a:extLst>
                  <a:ext uri="{0D108BD9-81ED-4DB2-BD59-A6C34878D82A}">
                    <a16:rowId xmlns:a16="http://schemas.microsoft.com/office/drawing/2014/main" val="3875587778"/>
                  </a:ext>
                </a:extLst>
              </a:tr>
              <a:tr h="434028">
                <a:tc>
                  <a:txBody>
                    <a:bodyPr/>
                    <a:lstStyle/>
                    <a:p>
                      <a:pPr algn="ctr"/>
                      <a:r>
                        <a:rPr lang="en-GB" sz="1600" b="0" u="none" strike="noStrike" kern="1200" baseline="0" dirty="0" err="1">
                          <a:solidFill>
                            <a:schemeClr val="tx1"/>
                          </a:solidFill>
                        </a:rPr>
                        <a:t>silv</a:t>
                      </a:r>
                      <a:r>
                        <a:rPr lang="en-GB" sz="1600" b="1" u="none" strike="noStrike" kern="1200" baseline="0" dirty="0" err="1">
                          <a:solidFill>
                            <a:srgbClr val="800000"/>
                          </a:solidFill>
                        </a:rPr>
                        <a:t>ae</a:t>
                      </a:r>
                      <a:endParaRPr lang="en-GB" sz="1600" b="1" dirty="0">
                        <a:solidFill>
                          <a:srgbClr val="800000"/>
                        </a:solidFill>
                      </a:endParaRPr>
                    </a:p>
                  </a:txBody>
                  <a:tcPr anchor="ctr"/>
                </a:tc>
                <a:tc>
                  <a:txBody>
                    <a:bodyPr/>
                    <a:lstStyle/>
                    <a:p>
                      <a:pPr algn="ctr"/>
                      <a:r>
                        <a:rPr lang="en-GB" sz="1600" b="0" u="none" strike="noStrike" kern="1200" baseline="0" dirty="0" err="1">
                          <a:solidFill>
                            <a:schemeClr val="tx1"/>
                          </a:solidFill>
                        </a:rPr>
                        <a:t>silv</a:t>
                      </a:r>
                      <a:r>
                        <a:rPr lang="en-GB" sz="1600" b="1" u="none" strike="noStrike" kern="1200" baseline="0" dirty="0" err="1">
                          <a:solidFill>
                            <a:srgbClr val="800000"/>
                          </a:solidFill>
                        </a:rPr>
                        <a:t>īs</a:t>
                      </a:r>
                      <a:endParaRPr lang="en-GB" sz="1600" b="1" dirty="0">
                        <a:solidFill>
                          <a:srgbClr val="800000"/>
                        </a:solidFill>
                      </a:endParaRPr>
                    </a:p>
                  </a:txBody>
                  <a:tcPr anchor="ctr">
                    <a:solidFill>
                      <a:srgbClr val="D4B0B0"/>
                    </a:solidFill>
                  </a:tcPr>
                </a:tc>
                <a:extLst>
                  <a:ext uri="{0D108BD9-81ED-4DB2-BD59-A6C34878D82A}">
                    <a16:rowId xmlns:a16="http://schemas.microsoft.com/office/drawing/2014/main" val="3387825725"/>
                  </a:ext>
                </a:extLst>
              </a:tr>
              <a:tr h="434028">
                <a:tc>
                  <a:txBody>
                    <a:bodyPr/>
                    <a:lstStyle/>
                    <a:p>
                      <a:pPr algn="ctr"/>
                      <a:r>
                        <a:rPr lang="en-GB" sz="1600" b="0" u="none" strike="noStrike" kern="1200" baseline="0" dirty="0" err="1">
                          <a:solidFill>
                            <a:schemeClr val="tx1"/>
                          </a:solidFill>
                        </a:rPr>
                        <a:t>silv</a:t>
                      </a:r>
                      <a:r>
                        <a:rPr lang="en-GB" sz="1600" b="1" u="none" strike="noStrike" kern="1200" baseline="0" dirty="0" err="1">
                          <a:solidFill>
                            <a:srgbClr val="800000"/>
                          </a:solidFill>
                        </a:rPr>
                        <a:t>am</a:t>
                      </a:r>
                      <a:endParaRPr lang="en-GB" sz="1600" b="1" dirty="0">
                        <a:solidFill>
                          <a:srgbClr val="800000"/>
                        </a:solidFill>
                      </a:endParaRPr>
                    </a:p>
                  </a:txBody>
                  <a:tcPr anchor="ctr"/>
                </a:tc>
                <a:tc>
                  <a:txBody>
                    <a:bodyPr/>
                    <a:lstStyle/>
                    <a:p>
                      <a:pPr algn="ctr"/>
                      <a:r>
                        <a:rPr lang="en-GB" sz="1600" b="0" u="none" strike="noStrike" kern="1200" baseline="0" dirty="0" err="1">
                          <a:solidFill>
                            <a:schemeClr val="tx1"/>
                          </a:solidFill>
                        </a:rPr>
                        <a:t>silv</a:t>
                      </a:r>
                      <a:r>
                        <a:rPr lang="en-GB" sz="1600" b="1" u="none" strike="noStrike" kern="1200" baseline="0" dirty="0" err="1">
                          <a:solidFill>
                            <a:srgbClr val="800000"/>
                          </a:solidFill>
                        </a:rPr>
                        <a:t>ās</a:t>
                      </a:r>
                      <a:endParaRPr lang="en-GB" sz="1600" b="1" dirty="0">
                        <a:solidFill>
                          <a:srgbClr val="800000"/>
                        </a:solidFill>
                      </a:endParaRPr>
                    </a:p>
                  </a:txBody>
                  <a:tcPr anchor="ctr">
                    <a:solidFill>
                      <a:srgbClr val="D4B0B0"/>
                    </a:solidFill>
                  </a:tcPr>
                </a:tc>
                <a:extLst>
                  <a:ext uri="{0D108BD9-81ED-4DB2-BD59-A6C34878D82A}">
                    <a16:rowId xmlns:a16="http://schemas.microsoft.com/office/drawing/2014/main" val="1418786505"/>
                  </a:ext>
                </a:extLst>
              </a:tr>
              <a:tr h="434028">
                <a:tc>
                  <a:txBody>
                    <a:bodyPr/>
                    <a:lstStyle/>
                    <a:p>
                      <a:pPr algn="ctr"/>
                      <a:r>
                        <a:rPr lang="en-GB" sz="1600" b="0" u="none" strike="noStrike" kern="1200" baseline="0" dirty="0" err="1">
                          <a:solidFill>
                            <a:schemeClr val="tx1"/>
                          </a:solidFill>
                        </a:rPr>
                        <a:t>silv</a:t>
                      </a:r>
                      <a:r>
                        <a:rPr lang="en-GB" sz="1600" b="1" u="none" strike="noStrike" kern="1200" baseline="0" dirty="0" err="1">
                          <a:solidFill>
                            <a:schemeClr val="tx1"/>
                          </a:solidFill>
                        </a:rPr>
                        <a:t>ā</a:t>
                      </a:r>
                      <a:endParaRPr lang="en-GB" sz="1600" b="1" dirty="0">
                        <a:solidFill>
                          <a:schemeClr val="tx1"/>
                        </a:solidFill>
                      </a:endParaRPr>
                    </a:p>
                  </a:txBody>
                  <a:tcPr anchor="ctr"/>
                </a:tc>
                <a:tc>
                  <a:txBody>
                    <a:bodyPr/>
                    <a:lstStyle/>
                    <a:p>
                      <a:pPr algn="ctr"/>
                      <a:r>
                        <a:rPr lang="en-GB" sz="1600" b="0" u="none" strike="noStrike" kern="1200" baseline="0" dirty="0" err="1">
                          <a:solidFill>
                            <a:schemeClr val="tx1"/>
                          </a:solidFill>
                        </a:rPr>
                        <a:t>silv</a:t>
                      </a:r>
                      <a:r>
                        <a:rPr lang="en-GB" sz="1600" b="1" u="none" strike="noStrike" kern="1200" baseline="0" dirty="0" err="1">
                          <a:solidFill>
                            <a:srgbClr val="800000"/>
                          </a:solidFill>
                        </a:rPr>
                        <a:t>īs</a:t>
                      </a:r>
                      <a:endParaRPr lang="en-GB" sz="1600" b="1" dirty="0">
                        <a:solidFill>
                          <a:srgbClr val="800000"/>
                        </a:solidFill>
                      </a:endParaRPr>
                    </a:p>
                  </a:txBody>
                  <a:tcPr anchor="ctr">
                    <a:solidFill>
                      <a:srgbClr val="D4B0B0"/>
                    </a:solidFill>
                  </a:tcPr>
                </a:tc>
                <a:extLst>
                  <a:ext uri="{0D108BD9-81ED-4DB2-BD59-A6C34878D82A}">
                    <a16:rowId xmlns:a16="http://schemas.microsoft.com/office/drawing/2014/main" val="3312107317"/>
                  </a:ext>
                </a:extLst>
              </a:tr>
            </a:tbl>
          </a:graphicData>
        </a:graphic>
      </p:graphicFrame>
      <p:sp>
        <p:nvSpPr>
          <p:cNvPr id="6" name="Arc 5">
            <a:extLst>
              <a:ext uri="{FF2B5EF4-FFF2-40B4-BE49-F238E27FC236}">
                <a16:creationId xmlns:a16="http://schemas.microsoft.com/office/drawing/2014/main" id="{5774EED8-1F6D-1A9F-63B3-E32575C1D18D}"/>
              </a:ext>
            </a:extLst>
          </p:cNvPr>
          <p:cNvSpPr/>
          <p:nvPr/>
        </p:nvSpPr>
        <p:spPr>
          <a:xfrm rot="18920314">
            <a:off x="7776517" y="4561002"/>
            <a:ext cx="2313146" cy="2223975"/>
          </a:xfrm>
          <a:prstGeom prst="arc">
            <a:avLst>
              <a:gd name="adj1" fmla="val 14789671"/>
              <a:gd name="adj2" fmla="val 19859370"/>
            </a:avLst>
          </a:prstGeom>
          <a:ln w="28575">
            <a:solidFill>
              <a:srgbClr val="8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420816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02763-4637-67CA-0A8F-2C9ED46A6158}"/>
              </a:ext>
            </a:extLst>
          </p:cNvPr>
          <p:cNvSpPr>
            <a:spLocks noGrp="1"/>
          </p:cNvSpPr>
          <p:nvPr>
            <p:ph type="title"/>
          </p:nvPr>
        </p:nvSpPr>
        <p:spPr/>
        <p:txBody>
          <a:bodyPr/>
          <a:lstStyle/>
          <a:p>
            <a:pPr algn="ctr"/>
            <a:r>
              <a:rPr lang="en-GB" dirty="0"/>
              <a:t>Accusative and Infinitive</a:t>
            </a:r>
          </a:p>
        </p:txBody>
      </p:sp>
      <p:sp>
        <p:nvSpPr>
          <p:cNvPr id="3" name="Content Placeholder 2">
            <a:extLst>
              <a:ext uri="{FF2B5EF4-FFF2-40B4-BE49-F238E27FC236}">
                <a16:creationId xmlns:a16="http://schemas.microsoft.com/office/drawing/2014/main" id="{D0F5FF90-313E-A22B-633F-4E2B97C5A5A4}"/>
              </a:ext>
            </a:extLst>
          </p:cNvPr>
          <p:cNvSpPr>
            <a:spLocks noGrp="1"/>
          </p:cNvSpPr>
          <p:nvPr>
            <p:ph idx="1"/>
          </p:nvPr>
        </p:nvSpPr>
        <p:spPr>
          <a:xfrm>
            <a:off x="838200" y="1496016"/>
            <a:ext cx="5722088" cy="4351338"/>
          </a:xfrm>
        </p:spPr>
        <p:txBody>
          <a:bodyPr>
            <a:noAutofit/>
          </a:bodyPr>
          <a:lstStyle/>
          <a:p>
            <a:pPr marL="0" indent="0">
              <a:lnSpc>
                <a:spcPct val="107000"/>
              </a:lnSpc>
              <a:spcAft>
                <a:spcPts val="800"/>
              </a:spcAft>
              <a:buNone/>
            </a:pPr>
            <a:r>
              <a:rPr lang="en-GB" sz="2000" dirty="0"/>
              <a:t>A type of indirect clause that is very similar to double accusative, introduced by the verbs of perception like </a:t>
            </a:r>
            <a:r>
              <a:rPr lang="en-GB" sz="2000" dirty="0">
                <a:solidFill>
                  <a:srgbClr val="800000"/>
                </a:solidFill>
              </a:rPr>
              <a:t>audio </a:t>
            </a:r>
            <a:r>
              <a:rPr lang="en-GB" sz="2000" i="1" dirty="0">
                <a:solidFill>
                  <a:srgbClr val="800000"/>
                </a:solidFill>
              </a:rPr>
              <a:t>(hear), video (see)</a:t>
            </a:r>
            <a:r>
              <a:rPr lang="en-GB" sz="2000" dirty="0">
                <a:solidFill>
                  <a:srgbClr val="800000"/>
                </a:solidFill>
              </a:rPr>
              <a:t>, </a:t>
            </a:r>
            <a:r>
              <a:rPr lang="en-GB" sz="2000" dirty="0" err="1">
                <a:solidFill>
                  <a:srgbClr val="800000"/>
                </a:solidFill>
              </a:rPr>
              <a:t>dico</a:t>
            </a:r>
            <a:r>
              <a:rPr lang="en-GB" sz="2000" dirty="0">
                <a:solidFill>
                  <a:srgbClr val="800000"/>
                </a:solidFill>
              </a:rPr>
              <a:t> </a:t>
            </a:r>
            <a:r>
              <a:rPr lang="en-GB" sz="2000" i="1" dirty="0">
                <a:solidFill>
                  <a:srgbClr val="800000"/>
                </a:solidFill>
              </a:rPr>
              <a:t>(say)</a:t>
            </a:r>
            <a:r>
              <a:rPr lang="en-GB" sz="2000" dirty="0">
                <a:solidFill>
                  <a:srgbClr val="800000"/>
                </a:solidFill>
              </a:rPr>
              <a:t>, </a:t>
            </a:r>
            <a:r>
              <a:rPr lang="en-GB" sz="2000" dirty="0" err="1">
                <a:solidFill>
                  <a:srgbClr val="800000"/>
                </a:solidFill>
              </a:rPr>
              <a:t>puto</a:t>
            </a:r>
            <a:r>
              <a:rPr lang="en-GB" sz="2000" dirty="0">
                <a:solidFill>
                  <a:srgbClr val="800000"/>
                </a:solidFill>
              </a:rPr>
              <a:t> </a:t>
            </a:r>
            <a:r>
              <a:rPr lang="en-GB" sz="2000" i="1" dirty="0">
                <a:solidFill>
                  <a:srgbClr val="800000"/>
                </a:solidFill>
              </a:rPr>
              <a:t>(think),</a:t>
            </a:r>
            <a:r>
              <a:rPr lang="en-GB" sz="2000" dirty="0">
                <a:solidFill>
                  <a:srgbClr val="800000"/>
                </a:solidFill>
              </a:rPr>
              <a:t> credo </a:t>
            </a:r>
            <a:r>
              <a:rPr lang="en-GB" sz="2000" i="1" dirty="0">
                <a:solidFill>
                  <a:srgbClr val="800000"/>
                </a:solidFill>
              </a:rPr>
              <a:t>(believe)</a:t>
            </a:r>
            <a:r>
              <a:rPr lang="en-GB" sz="2000" dirty="0">
                <a:solidFill>
                  <a:srgbClr val="800000"/>
                </a:solidFill>
              </a:rPr>
              <a:t>, </a:t>
            </a:r>
            <a:r>
              <a:rPr lang="en-GB" sz="2000" dirty="0" err="1">
                <a:solidFill>
                  <a:srgbClr val="800000"/>
                </a:solidFill>
              </a:rPr>
              <a:t>scio</a:t>
            </a:r>
            <a:r>
              <a:rPr lang="en-GB" sz="2000" dirty="0">
                <a:solidFill>
                  <a:srgbClr val="800000"/>
                </a:solidFill>
              </a:rPr>
              <a:t> </a:t>
            </a:r>
            <a:r>
              <a:rPr lang="en-GB" sz="2000" i="1" dirty="0">
                <a:solidFill>
                  <a:srgbClr val="800000"/>
                </a:solidFill>
              </a:rPr>
              <a:t>(know)</a:t>
            </a:r>
            <a:r>
              <a:rPr lang="en-GB" sz="2000" dirty="0"/>
              <a:t>:</a:t>
            </a:r>
          </a:p>
          <a:p>
            <a:pPr marL="0" indent="0" algn="ctr">
              <a:lnSpc>
                <a:spcPct val="107000"/>
              </a:lnSpc>
              <a:spcAft>
                <a:spcPts val="800"/>
              </a:spcAft>
              <a:buNone/>
            </a:pPr>
            <a:r>
              <a:rPr lang="en-GB" sz="2000" dirty="0"/>
              <a:t>Credo </a:t>
            </a:r>
            <a:r>
              <a:rPr lang="en-GB" sz="2000" dirty="0" err="1">
                <a:solidFill>
                  <a:srgbClr val="800000"/>
                </a:solidFill>
              </a:rPr>
              <a:t>Johannem</a:t>
            </a:r>
            <a:r>
              <a:rPr lang="en-GB" sz="2000" dirty="0"/>
              <a:t> </a:t>
            </a:r>
            <a:r>
              <a:rPr lang="en-GB" sz="2000" dirty="0" err="1">
                <a:solidFill>
                  <a:srgbClr val="800000"/>
                </a:solidFill>
              </a:rPr>
              <a:t>dedisse</a:t>
            </a:r>
            <a:r>
              <a:rPr lang="en-GB" sz="2000" dirty="0"/>
              <a:t> </a:t>
            </a:r>
            <a:r>
              <a:rPr lang="en-GB" sz="2000" dirty="0" err="1"/>
              <a:t>Matheo</a:t>
            </a:r>
            <a:r>
              <a:rPr lang="en-GB" sz="2000" dirty="0"/>
              <a:t> </a:t>
            </a:r>
            <a:r>
              <a:rPr lang="en-GB" sz="2000" dirty="0" err="1"/>
              <a:t>terram</a:t>
            </a:r>
            <a:r>
              <a:rPr lang="en-GB" sz="2000" dirty="0"/>
              <a:t>.</a:t>
            </a:r>
            <a:br>
              <a:rPr lang="en-GB" sz="2000" dirty="0"/>
            </a:br>
            <a:r>
              <a:rPr lang="en-GB" sz="2000" i="1" dirty="0"/>
              <a:t>I believe that John has given the land to Matthew. (Literally – I believe John to have given to Matthew the land.)</a:t>
            </a:r>
            <a:endParaRPr lang="ru-RU" sz="2000" i="1" dirty="0"/>
          </a:p>
          <a:p>
            <a:pPr marL="0" indent="0" algn="ctr">
              <a:lnSpc>
                <a:spcPct val="107000"/>
              </a:lnSpc>
              <a:spcAft>
                <a:spcPts val="800"/>
              </a:spcAft>
              <a:buNone/>
            </a:pPr>
            <a:r>
              <a:rPr lang="ru-RU" sz="2000" dirty="0" err="1"/>
              <a:t>Solo</a:t>
            </a:r>
            <a:r>
              <a:rPr lang="ru-RU" sz="2000" dirty="0"/>
              <a:t> </a:t>
            </a:r>
            <a:r>
              <a:rPr lang="ru-RU" sz="2000" dirty="0" err="1"/>
              <a:t>Croesum</a:t>
            </a:r>
            <a:r>
              <a:rPr lang="ru-RU" sz="2000" dirty="0"/>
              <a:t> </a:t>
            </a:r>
            <a:r>
              <a:rPr lang="ru-RU" sz="2000" dirty="0" err="1">
                <a:solidFill>
                  <a:srgbClr val="800000"/>
                </a:solidFill>
              </a:rPr>
              <a:t>felīcem</a:t>
            </a:r>
            <a:r>
              <a:rPr lang="en-GB" sz="2000" dirty="0">
                <a:solidFill>
                  <a:srgbClr val="800000"/>
                </a:solidFill>
              </a:rPr>
              <a:t> </a:t>
            </a:r>
            <a:r>
              <a:rPr lang="en-GB" sz="2000" dirty="0" err="1">
                <a:solidFill>
                  <a:srgbClr val="800000"/>
                </a:solidFill>
              </a:rPr>
              <a:t>esse</a:t>
            </a:r>
            <a:r>
              <a:rPr lang="ru-RU" sz="2000" dirty="0"/>
              <a:t> </a:t>
            </a:r>
            <a:r>
              <a:rPr lang="ru-RU" sz="2000" dirty="0" err="1"/>
              <a:t>non</a:t>
            </a:r>
            <a:r>
              <a:rPr lang="ru-RU" sz="2000" dirty="0"/>
              <a:t> </a:t>
            </a:r>
            <a:r>
              <a:rPr lang="ru-RU" sz="2000" dirty="0" err="1"/>
              <a:t>putat</a:t>
            </a:r>
            <a:r>
              <a:rPr lang="ru-RU" sz="2000" dirty="0"/>
              <a:t>.</a:t>
            </a:r>
            <a:br>
              <a:rPr lang="ru-RU" sz="2000" dirty="0"/>
            </a:br>
            <a:r>
              <a:rPr lang="en-GB" sz="2000" i="1" dirty="0"/>
              <a:t>Solon doesn’t consider Croesus happy.</a:t>
            </a:r>
          </a:p>
          <a:p>
            <a:pPr marL="0" indent="0">
              <a:lnSpc>
                <a:spcPct val="107000"/>
              </a:lnSpc>
              <a:spcAft>
                <a:spcPts val="800"/>
              </a:spcAft>
              <a:buNone/>
            </a:pPr>
            <a:r>
              <a:rPr lang="en-GB" sz="2000" dirty="0"/>
              <a:t>You will often be able to spot an accusative and infinitive clause coming up from the type of verb which precedes it.</a:t>
            </a:r>
          </a:p>
          <a:p>
            <a:endParaRPr lang="en-GB" sz="2000" dirty="0"/>
          </a:p>
        </p:txBody>
      </p:sp>
      <p:sp>
        <p:nvSpPr>
          <p:cNvPr id="7" name="TextBox 6">
            <a:extLst>
              <a:ext uri="{FF2B5EF4-FFF2-40B4-BE49-F238E27FC236}">
                <a16:creationId xmlns:a16="http://schemas.microsoft.com/office/drawing/2014/main" id="{8D57803C-8F47-5E08-1C80-DD690785C71B}"/>
              </a:ext>
            </a:extLst>
          </p:cNvPr>
          <p:cNvSpPr txBox="1"/>
          <p:nvPr/>
        </p:nvSpPr>
        <p:spPr>
          <a:xfrm>
            <a:off x="6560288" y="1848054"/>
            <a:ext cx="5411972" cy="4708981"/>
          </a:xfrm>
          <a:prstGeom prst="rect">
            <a:avLst/>
          </a:prstGeom>
          <a:noFill/>
        </p:spPr>
        <p:txBody>
          <a:bodyPr wrap="square">
            <a:spAutoFit/>
          </a:bodyPr>
          <a:lstStyle/>
          <a:p>
            <a:pPr marL="0" indent="0" algn="ctr">
              <a:buNone/>
            </a:pPr>
            <a:r>
              <a:rPr lang="en-GB" sz="2000" dirty="0">
                <a:solidFill>
                  <a:srgbClr val="800000"/>
                </a:solidFill>
              </a:rPr>
              <a:t>Translate:</a:t>
            </a:r>
          </a:p>
          <a:p>
            <a:pPr marL="342900" indent="-342900">
              <a:buFont typeface="+mj-lt"/>
              <a:buAutoNum type="arabicPeriod"/>
            </a:pPr>
            <a:r>
              <a:rPr lang="en-GB" sz="2000" dirty="0">
                <a:solidFill>
                  <a:srgbClr val="800000"/>
                </a:solidFill>
              </a:rPr>
              <a:t>I see the girls (</a:t>
            </a:r>
            <a:r>
              <a:rPr lang="en-GB" sz="2000" dirty="0" err="1">
                <a:solidFill>
                  <a:srgbClr val="800000"/>
                </a:solidFill>
              </a:rPr>
              <a:t>puellas</a:t>
            </a:r>
            <a:r>
              <a:rPr lang="en-GB" sz="2000" dirty="0">
                <a:solidFill>
                  <a:srgbClr val="800000"/>
                </a:solidFill>
              </a:rPr>
              <a:t>) talking (</a:t>
            </a:r>
            <a:r>
              <a:rPr lang="en-GB" sz="2000" dirty="0" err="1">
                <a:solidFill>
                  <a:srgbClr val="800000"/>
                </a:solidFill>
              </a:rPr>
              <a:t>loquier</a:t>
            </a:r>
            <a:r>
              <a:rPr lang="en-GB" sz="2000" dirty="0">
                <a:solidFill>
                  <a:srgbClr val="800000"/>
                </a:solidFill>
              </a:rPr>
              <a:t>).</a:t>
            </a:r>
          </a:p>
          <a:p>
            <a:pPr marL="342900" indent="-342900">
              <a:buFont typeface="+mj-lt"/>
              <a:buAutoNum type="arabicPeriod"/>
            </a:pPr>
            <a:r>
              <a:rPr lang="en-GB" sz="2000" dirty="0">
                <a:solidFill>
                  <a:srgbClr val="800000"/>
                </a:solidFill>
              </a:rPr>
              <a:t>Gaius is happy (</a:t>
            </a:r>
            <a:r>
              <a:rPr lang="en-GB" sz="2000" dirty="0" err="1">
                <a:solidFill>
                  <a:srgbClr val="800000"/>
                </a:solidFill>
              </a:rPr>
              <a:t>gaudet</a:t>
            </a:r>
            <a:r>
              <a:rPr lang="en-GB" sz="2000" dirty="0">
                <a:solidFill>
                  <a:srgbClr val="800000"/>
                </a:solidFill>
              </a:rPr>
              <a:t>) to see you (</a:t>
            </a:r>
            <a:r>
              <a:rPr lang="en-GB" sz="2000" dirty="0" err="1">
                <a:solidFill>
                  <a:srgbClr val="800000"/>
                </a:solidFill>
              </a:rPr>
              <a:t>te</a:t>
            </a:r>
            <a:r>
              <a:rPr lang="en-GB" sz="2000" dirty="0">
                <a:solidFill>
                  <a:srgbClr val="800000"/>
                </a:solidFill>
              </a:rPr>
              <a:t>) being (</a:t>
            </a:r>
            <a:r>
              <a:rPr lang="en-GB" sz="2000" dirty="0" err="1">
                <a:solidFill>
                  <a:srgbClr val="800000"/>
                </a:solidFill>
              </a:rPr>
              <a:t>esse</a:t>
            </a:r>
            <a:r>
              <a:rPr lang="en-GB" sz="2000" dirty="0">
                <a:solidFill>
                  <a:srgbClr val="800000"/>
                </a:solidFill>
              </a:rPr>
              <a:t>) well (</a:t>
            </a:r>
            <a:r>
              <a:rPr lang="en-GB" sz="2000" dirty="0" err="1">
                <a:solidFill>
                  <a:srgbClr val="800000"/>
                </a:solidFill>
              </a:rPr>
              <a:t>salvum</a:t>
            </a:r>
            <a:r>
              <a:rPr lang="en-GB" sz="2000" dirty="0">
                <a:solidFill>
                  <a:srgbClr val="800000"/>
                </a:solidFill>
              </a:rPr>
              <a:t>).</a:t>
            </a:r>
          </a:p>
          <a:p>
            <a:pPr marL="342900" indent="-342900">
              <a:buFont typeface="+mj-lt"/>
              <a:buAutoNum type="arabicPeriod"/>
            </a:pPr>
            <a:r>
              <a:rPr lang="en-GB" sz="2000" dirty="0" err="1">
                <a:solidFill>
                  <a:srgbClr val="800000"/>
                </a:solidFill>
              </a:rPr>
              <a:t>Tullia</a:t>
            </a:r>
            <a:r>
              <a:rPr lang="en-GB" sz="2000" dirty="0">
                <a:solidFill>
                  <a:srgbClr val="800000"/>
                </a:solidFill>
              </a:rPr>
              <a:t> says that Julia (</a:t>
            </a:r>
            <a:r>
              <a:rPr lang="en-GB" sz="2000" dirty="0" err="1">
                <a:solidFill>
                  <a:srgbClr val="800000"/>
                </a:solidFill>
              </a:rPr>
              <a:t>Juliam</a:t>
            </a:r>
            <a:r>
              <a:rPr lang="en-GB" sz="2000" dirty="0">
                <a:solidFill>
                  <a:srgbClr val="800000"/>
                </a:solidFill>
              </a:rPr>
              <a:t>) is a good (bonus, -a, um) friend (Acc. - </a:t>
            </a:r>
            <a:r>
              <a:rPr lang="en-GB" sz="2000" dirty="0" err="1">
                <a:solidFill>
                  <a:srgbClr val="800000"/>
                </a:solidFill>
              </a:rPr>
              <a:t>amicam</a:t>
            </a:r>
            <a:r>
              <a:rPr lang="en-GB" sz="2000" dirty="0">
                <a:solidFill>
                  <a:srgbClr val="800000"/>
                </a:solidFill>
              </a:rPr>
              <a:t>).</a:t>
            </a:r>
          </a:p>
          <a:p>
            <a:pPr marL="342900" indent="-342900">
              <a:buFont typeface="+mj-lt"/>
              <a:buAutoNum type="arabicPeriod"/>
            </a:pPr>
            <a:r>
              <a:rPr lang="en-GB" sz="2000" dirty="0">
                <a:solidFill>
                  <a:srgbClr val="800000"/>
                </a:solidFill>
              </a:rPr>
              <a:t>It is said (</a:t>
            </a:r>
            <a:r>
              <a:rPr lang="en-GB" sz="2000" dirty="0" err="1">
                <a:solidFill>
                  <a:srgbClr val="800000"/>
                </a:solidFill>
              </a:rPr>
              <a:t>dicitur</a:t>
            </a:r>
            <a:r>
              <a:rPr lang="en-GB" sz="2000" dirty="0">
                <a:solidFill>
                  <a:srgbClr val="800000"/>
                </a:solidFill>
              </a:rPr>
              <a:t>) that he is stupid (</a:t>
            </a:r>
            <a:r>
              <a:rPr lang="en-GB" sz="2000" dirty="0" err="1">
                <a:solidFill>
                  <a:srgbClr val="800000"/>
                </a:solidFill>
              </a:rPr>
              <a:t>stultum</a:t>
            </a:r>
            <a:r>
              <a:rPr lang="en-GB" sz="2000" dirty="0">
                <a:solidFill>
                  <a:srgbClr val="800000"/>
                </a:solidFill>
              </a:rPr>
              <a:t>).</a:t>
            </a:r>
          </a:p>
          <a:p>
            <a:pPr marL="342900" indent="-342900">
              <a:buFont typeface="+mj-lt"/>
              <a:buAutoNum type="arabicPeriod"/>
            </a:pPr>
            <a:r>
              <a:rPr lang="en-GB" sz="2000" dirty="0">
                <a:solidFill>
                  <a:srgbClr val="800000"/>
                </a:solidFill>
              </a:rPr>
              <a:t>Cicero called (dixit) </a:t>
            </a:r>
            <a:r>
              <a:rPr lang="en-GB" sz="2000" dirty="0" err="1">
                <a:solidFill>
                  <a:srgbClr val="800000"/>
                </a:solidFill>
              </a:rPr>
              <a:t>Catilina</a:t>
            </a:r>
            <a:r>
              <a:rPr lang="en-GB" sz="2000" dirty="0">
                <a:solidFill>
                  <a:srgbClr val="800000"/>
                </a:solidFill>
              </a:rPr>
              <a:t> the enemy (</a:t>
            </a:r>
            <a:r>
              <a:rPr lang="en-GB" sz="2000" dirty="0" err="1">
                <a:solidFill>
                  <a:srgbClr val="800000"/>
                </a:solidFill>
              </a:rPr>
              <a:t>hostem</a:t>
            </a:r>
            <a:r>
              <a:rPr lang="en-GB" sz="2000" dirty="0">
                <a:solidFill>
                  <a:srgbClr val="800000"/>
                </a:solidFill>
              </a:rPr>
              <a:t>) of the fatherland (patriae).</a:t>
            </a:r>
          </a:p>
          <a:p>
            <a:pPr marL="342900" indent="-342900">
              <a:buFont typeface="+mj-lt"/>
              <a:buAutoNum type="arabicPeriod"/>
            </a:pPr>
            <a:r>
              <a:rPr lang="en-GB" sz="2000" dirty="0">
                <a:solidFill>
                  <a:srgbClr val="800000"/>
                </a:solidFill>
              </a:rPr>
              <a:t>We know (</a:t>
            </a:r>
            <a:r>
              <a:rPr lang="en-GB" sz="2000" dirty="0" err="1">
                <a:solidFill>
                  <a:srgbClr val="800000"/>
                </a:solidFill>
              </a:rPr>
              <a:t>scimus</a:t>
            </a:r>
            <a:r>
              <a:rPr lang="en-GB" sz="2000" dirty="0">
                <a:solidFill>
                  <a:srgbClr val="800000"/>
                </a:solidFill>
              </a:rPr>
              <a:t>) that the teacher (</a:t>
            </a:r>
            <a:r>
              <a:rPr lang="en-GB" sz="2000" dirty="0" err="1">
                <a:solidFill>
                  <a:srgbClr val="800000"/>
                </a:solidFill>
              </a:rPr>
              <a:t>magistrum</a:t>
            </a:r>
            <a:r>
              <a:rPr lang="en-GB" sz="2000" dirty="0">
                <a:solidFill>
                  <a:srgbClr val="800000"/>
                </a:solidFill>
              </a:rPr>
              <a:t>) praises (</a:t>
            </a:r>
            <a:r>
              <a:rPr lang="en-GB" sz="2000" dirty="0" err="1">
                <a:solidFill>
                  <a:srgbClr val="800000"/>
                </a:solidFill>
              </a:rPr>
              <a:t>laudare</a:t>
            </a:r>
            <a:r>
              <a:rPr lang="en-GB" sz="2000" dirty="0">
                <a:solidFill>
                  <a:srgbClr val="800000"/>
                </a:solidFill>
              </a:rPr>
              <a:t>) a good student (</a:t>
            </a:r>
            <a:r>
              <a:rPr lang="en-GB" sz="2000" dirty="0" err="1">
                <a:solidFill>
                  <a:srgbClr val="800000"/>
                </a:solidFill>
              </a:rPr>
              <a:t>discipulum</a:t>
            </a:r>
            <a:r>
              <a:rPr lang="en-GB" sz="2000" dirty="0">
                <a:solidFill>
                  <a:srgbClr val="800000"/>
                </a:solidFill>
              </a:rPr>
              <a:t>).</a:t>
            </a:r>
          </a:p>
          <a:p>
            <a:pPr marL="342900" indent="-342900">
              <a:buFont typeface="+mj-lt"/>
              <a:buAutoNum type="arabicPeriod"/>
            </a:pPr>
            <a:endParaRPr lang="en-GB" sz="2000" dirty="0">
              <a:solidFill>
                <a:srgbClr val="800000"/>
              </a:solidFill>
            </a:endParaRPr>
          </a:p>
          <a:p>
            <a:pPr marL="342900" indent="-342900">
              <a:buFont typeface="+mj-lt"/>
              <a:buAutoNum type="arabicPeriod"/>
            </a:pPr>
            <a:endParaRPr lang="en-GB" sz="2000" dirty="0">
              <a:solidFill>
                <a:srgbClr val="800000"/>
              </a:solidFill>
            </a:endParaRPr>
          </a:p>
          <a:p>
            <a:pPr marL="342900" indent="-342900">
              <a:buFont typeface="+mj-lt"/>
              <a:buAutoNum type="arabicPeriod"/>
            </a:pPr>
            <a:endParaRPr lang="en-GB" sz="2000" dirty="0">
              <a:solidFill>
                <a:srgbClr val="800000"/>
              </a:solidFill>
            </a:endParaRPr>
          </a:p>
        </p:txBody>
      </p:sp>
    </p:spTree>
    <p:extLst>
      <p:ext uri="{BB962C8B-B14F-4D97-AF65-F5344CB8AC3E}">
        <p14:creationId xmlns:p14="http://schemas.microsoft.com/office/powerpoint/2010/main" val="3264518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674BD-7C0E-E131-E6BC-640A5731B347}"/>
              </a:ext>
            </a:extLst>
          </p:cNvPr>
          <p:cNvSpPr>
            <a:spLocks noGrp="1"/>
          </p:cNvSpPr>
          <p:nvPr>
            <p:ph type="title"/>
          </p:nvPr>
        </p:nvSpPr>
        <p:spPr>
          <a:xfrm>
            <a:off x="838200" y="6351"/>
            <a:ext cx="10515600" cy="1325563"/>
          </a:xfrm>
        </p:spPr>
        <p:txBody>
          <a:bodyPr/>
          <a:lstStyle/>
          <a:p>
            <a:pPr algn="ctr"/>
            <a:r>
              <a:rPr lang="en-GB" dirty="0">
                <a:solidFill>
                  <a:srgbClr val="800000"/>
                </a:solidFill>
              </a:rPr>
              <a:t>Translation time!</a:t>
            </a:r>
          </a:p>
        </p:txBody>
      </p:sp>
      <p:sp>
        <p:nvSpPr>
          <p:cNvPr id="3" name="Content Placeholder 2">
            <a:extLst>
              <a:ext uri="{FF2B5EF4-FFF2-40B4-BE49-F238E27FC236}">
                <a16:creationId xmlns:a16="http://schemas.microsoft.com/office/drawing/2014/main" id="{2111C5FD-6B11-3F79-3EB7-58A990E00C5D}"/>
              </a:ext>
            </a:extLst>
          </p:cNvPr>
          <p:cNvSpPr>
            <a:spLocks noGrp="1"/>
          </p:cNvSpPr>
          <p:nvPr>
            <p:ph idx="1"/>
          </p:nvPr>
        </p:nvSpPr>
        <p:spPr>
          <a:xfrm>
            <a:off x="838200" y="1049449"/>
            <a:ext cx="10515600" cy="4351338"/>
          </a:xfrm>
        </p:spPr>
        <p:txBody>
          <a:bodyPr/>
          <a:lstStyle/>
          <a:p>
            <a:pPr marL="0" indent="0">
              <a:buNone/>
            </a:pPr>
            <a:r>
              <a:rPr lang="en-GB" dirty="0" err="1"/>
              <a:t>Dicitur</a:t>
            </a:r>
            <a:r>
              <a:rPr lang="en-GB" dirty="0"/>
              <a:t> </a:t>
            </a:r>
            <a:r>
              <a:rPr lang="en-GB" dirty="0" err="1"/>
              <a:t>Nasīca</a:t>
            </a:r>
            <a:r>
              <a:rPr lang="en-GB" dirty="0"/>
              <a:t> </a:t>
            </a:r>
            <a:r>
              <a:rPr lang="en-GB" dirty="0" err="1"/>
              <a:t>aliquando</a:t>
            </a:r>
            <a:r>
              <a:rPr lang="en-GB" dirty="0"/>
              <a:t> </a:t>
            </a:r>
            <a:r>
              <a:rPr lang="en-GB" dirty="0" err="1"/>
              <a:t>Ennium</a:t>
            </a:r>
            <a:r>
              <a:rPr lang="en-GB" dirty="0"/>
              <a:t> </a:t>
            </a:r>
            <a:r>
              <a:rPr lang="en-GB" dirty="0" err="1"/>
              <a:t>poētam</a:t>
            </a:r>
            <a:r>
              <a:rPr lang="en-GB" dirty="0"/>
              <a:t> </a:t>
            </a:r>
            <a:r>
              <a:rPr lang="en-GB" dirty="0" err="1"/>
              <a:t>visitavisse</a:t>
            </a:r>
            <a:r>
              <a:rPr lang="en-GB" dirty="0"/>
              <a:t>. Cui ancilla dixit </a:t>
            </a:r>
            <a:r>
              <a:rPr lang="en-GB" dirty="0" err="1"/>
              <a:t>domĭnum</a:t>
            </a:r>
            <a:r>
              <a:rPr lang="en-GB" dirty="0"/>
              <a:t> </a:t>
            </a:r>
            <a:r>
              <a:rPr lang="en-GB" dirty="0" err="1"/>
              <a:t>domi</a:t>
            </a:r>
            <a:r>
              <a:rPr lang="en-GB" dirty="0"/>
              <a:t> non </a:t>
            </a:r>
            <a:r>
              <a:rPr lang="en-GB" dirty="0" err="1"/>
              <a:t>esse</a:t>
            </a:r>
            <a:r>
              <a:rPr lang="en-GB" dirty="0"/>
              <a:t> et </a:t>
            </a:r>
            <a:r>
              <a:rPr lang="en-GB" dirty="0" err="1"/>
              <a:t>sero</a:t>
            </a:r>
            <a:r>
              <a:rPr lang="en-GB" dirty="0"/>
              <a:t> </a:t>
            </a:r>
            <a:r>
              <a:rPr lang="en-GB" dirty="0" err="1"/>
              <a:t>domum</a:t>
            </a:r>
            <a:r>
              <a:rPr lang="en-GB" dirty="0"/>
              <a:t> </a:t>
            </a:r>
            <a:r>
              <a:rPr lang="en-GB" dirty="0" err="1"/>
              <a:t>ventūrum</a:t>
            </a:r>
            <a:r>
              <a:rPr lang="en-GB" dirty="0"/>
              <a:t> </a:t>
            </a:r>
            <a:r>
              <a:rPr lang="en-GB" dirty="0" err="1"/>
              <a:t>esse</a:t>
            </a:r>
            <a:r>
              <a:rPr lang="en-GB" dirty="0"/>
              <a:t>. Sed </a:t>
            </a:r>
            <a:r>
              <a:rPr lang="en-GB" dirty="0" err="1"/>
              <a:t>Nasīca</a:t>
            </a:r>
            <a:r>
              <a:rPr lang="en-GB" dirty="0"/>
              <a:t> </a:t>
            </a:r>
            <a:r>
              <a:rPr lang="en-GB" dirty="0" err="1"/>
              <a:t>ei</a:t>
            </a:r>
            <a:r>
              <a:rPr lang="en-GB" dirty="0"/>
              <a:t> non </a:t>
            </a:r>
            <a:r>
              <a:rPr lang="en-GB" dirty="0" err="1"/>
              <a:t>credĭdit</a:t>
            </a:r>
            <a:r>
              <a:rPr lang="en-GB" dirty="0"/>
              <a:t>, </a:t>
            </a:r>
            <a:r>
              <a:rPr lang="en-GB" dirty="0" err="1"/>
              <a:t>nam</a:t>
            </a:r>
            <a:r>
              <a:rPr lang="en-GB" dirty="0"/>
              <a:t> </a:t>
            </a:r>
            <a:r>
              <a:rPr lang="en-GB" dirty="0" err="1"/>
              <a:t>sensit</a:t>
            </a:r>
            <a:r>
              <a:rPr lang="en-GB" dirty="0"/>
              <a:t> </a:t>
            </a:r>
            <a:r>
              <a:rPr lang="en-GB" dirty="0" err="1"/>
              <a:t>Ennium</a:t>
            </a:r>
            <a:r>
              <a:rPr lang="en-GB" dirty="0"/>
              <a:t> </a:t>
            </a:r>
            <a:r>
              <a:rPr lang="en-GB" dirty="0" err="1"/>
              <a:t>domi</a:t>
            </a:r>
            <a:r>
              <a:rPr lang="en-GB" dirty="0"/>
              <a:t> </a:t>
            </a:r>
            <a:r>
              <a:rPr lang="en-GB" dirty="0" err="1"/>
              <a:t>esse</a:t>
            </a:r>
            <a:r>
              <a:rPr lang="en-GB" dirty="0"/>
              <a:t>. </a:t>
            </a:r>
            <a:r>
              <a:rPr lang="en-GB" dirty="0" err="1"/>
              <a:t>Postridie</a:t>
            </a:r>
            <a:r>
              <a:rPr lang="en-GB" dirty="0"/>
              <a:t> </a:t>
            </a:r>
            <a:r>
              <a:rPr lang="en-GB" dirty="0" err="1"/>
              <a:t>poēta</a:t>
            </a:r>
            <a:r>
              <a:rPr lang="en-GB" dirty="0"/>
              <a:t> </a:t>
            </a:r>
            <a:r>
              <a:rPr lang="en-GB" dirty="0" err="1"/>
              <a:t>Nasīcam</a:t>
            </a:r>
            <a:r>
              <a:rPr lang="en-GB" dirty="0"/>
              <a:t> </a:t>
            </a:r>
            <a:r>
              <a:rPr lang="en-GB" dirty="0" err="1"/>
              <a:t>visitātum</a:t>
            </a:r>
            <a:r>
              <a:rPr lang="en-GB" dirty="0"/>
              <a:t> </a:t>
            </a:r>
            <a:r>
              <a:rPr lang="en-GB" dirty="0" err="1"/>
              <a:t>vēnit</a:t>
            </a:r>
            <a:r>
              <a:rPr lang="en-GB" dirty="0"/>
              <a:t> et </a:t>
            </a:r>
            <a:r>
              <a:rPr lang="en-GB" dirty="0" err="1"/>
              <a:t>ostiarium</a:t>
            </a:r>
            <a:r>
              <a:rPr lang="en-GB" dirty="0"/>
              <a:t> </a:t>
            </a:r>
            <a:r>
              <a:rPr lang="en-GB" dirty="0" err="1"/>
              <a:t>rogāvit</a:t>
            </a:r>
            <a:r>
              <a:rPr lang="en-GB" dirty="0"/>
              <a:t>: «Est-ne </a:t>
            </a:r>
            <a:r>
              <a:rPr lang="en-GB" dirty="0" err="1"/>
              <a:t>domi</a:t>
            </a:r>
            <a:r>
              <a:rPr lang="en-GB" dirty="0"/>
              <a:t> </a:t>
            </a:r>
            <a:r>
              <a:rPr lang="en-GB" dirty="0" err="1"/>
              <a:t>domĭnus</a:t>
            </a:r>
            <a:r>
              <a:rPr lang="en-GB" dirty="0"/>
              <a:t> </a:t>
            </a:r>
            <a:r>
              <a:rPr lang="en-GB" dirty="0" err="1"/>
              <a:t>tuus</a:t>
            </a:r>
            <a:r>
              <a:rPr lang="en-GB" dirty="0"/>
              <a:t>?» Tum </a:t>
            </a:r>
            <a:r>
              <a:rPr lang="en-GB" dirty="0" err="1"/>
              <a:t>Nasīca</a:t>
            </a:r>
            <a:r>
              <a:rPr lang="en-GB" dirty="0"/>
              <a:t>, qui </a:t>
            </a:r>
            <a:r>
              <a:rPr lang="en-GB" dirty="0" err="1"/>
              <a:t>domi</a:t>
            </a:r>
            <a:r>
              <a:rPr lang="en-GB" dirty="0"/>
              <a:t> </a:t>
            </a:r>
            <a:r>
              <a:rPr lang="en-GB" dirty="0" err="1"/>
              <a:t>erat</a:t>
            </a:r>
            <a:r>
              <a:rPr lang="en-GB" dirty="0"/>
              <a:t>, </a:t>
            </a:r>
            <a:r>
              <a:rPr lang="en-GB" dirty="0" err="1"/>
              <a:t>clamāvit</a:t>
            </a:r>
            <a:r>
              <a:rPr lang="en-GB" dirty="0"/>
              <a:t> se </a:t>
            </a:r>
            <a:r>
              <a:rPr lang="en-GB" dirty="0" err="1"/>
              <a:t>domi</a:t>
            </a:r>
            <a:r>
              <a:rPr lang="en-GB" dirty="0"/>
              <a:t> non </a:t>
            </a:r>
            <a:r>
              <a:rPr lang="en-GB" dirty="0" err="1"/>
              <a:t>esse</a:t>
            </a:r>
            <a:r>
              <a:rPr lang="en-GB" dirty="0"/>
              <a:t>. Tum Ennius: «</a:t>
            </a:r>
            <a:r>
              <a:rPr lang="en-GB" dirty="0" err="1"/>
              <a:t>Credis</a:t>
            </a:r>
            <a:r>
              <a:rPr lang="en-GB" dirty="0"/>
              <a:t> me </a:t>
            </a:r>
            <a:r>
              <a:rPr lang="en-GB" dirty="0" err="1"/>
              <a:t>vocem</a:t>
            </a:r>
            <a:r>
              <a:rPr lang="en-GB" dirty="0"/>
              <a:t> </a:t>
            </a:r>
            <a:r>
              <a:rPr lang="en-GB" dirty="0" err="1"/>
              <a:t>tuam</a:t>
            </a:r>
            <a:r>
              <a:rPr lang="en-GB" dirty="0"/>
              <a:t> non </a:t>
            </a:r>
            <a:r>
              <a:rPr lang="en-GB" dirty="0" err="1"/>
              <a:t>cognoscĕre</a:t>
            </a:r>
            <a:r>
              <a:rPr lang="en-GB" dirty="0"/>
              <a:t>?» At </a:t>
            </a:r>
            <a:r>
              <a:rPr lang="en-GB" dirty="0" err="1"/>
              <a:t>Nasīca</a:t>
            </a:r>
            <a:r>
              <a:rPr lang="en-GB" dirty="0"/>
              <a:t>: «Ego </a:t>
            </a:r>
            <a:r>
              <a:rPr lang="en-GB" dirty="0" err="1"/>
              <a:t>ancillae</a:t>
            </a:r>
            <a:r>
              <a:rPr lang="en-GB" dirty="0"/>
              <a:t> </a:t>
            </a:r>
            <a:r>
              <a:rPr lang="en-GB" dirty="0" err="1"/>
              <a:t>tuae</a:t>
            </a:r>
            <a:r>
              <a:rPr lang="en-GB" dirty="0"/>
              <a:t> </a:t>
            </a:r>
            <a:r>
              <a:rPr lang="en-GB" dirty="0" err="1"/>
              <a:t>credĭdi</a:t>
            </a:r>
            <a:r>
              <a:rPr lang="en-GB" dirty="0"/>
              <a:t>, et </a:t>
            </a:r>
            <a:r>
              <a:rPr lang="en-GB" dirty="0" err="1"/>
              <a:t>tu</a:t>
            </a:r>
            <a:r>
              <a:rPr lang="en-GB" dirty="0"/>
              <a:t> mihi </a:t>
            </a:r>
            <a:r>
              <a:rPr lang="en-GB" dirty="0" err="1"/>
              <a:t>ipsi</a:t>
            </a:r>
            <a:r>
              <a:rPr lang="en-GB" dirty="0"/>
              <a:t> non </a:t>
            </a:r>
            <a:r>
              <a:rPr lang="en-GB" dirty="0" err="1"/>
              <a:t>credis</a:t>
            </a:r>
            <a:r>
              <a:rPr lang="en-GB" dirty="0"/>
              <a:t> me </a:t>
            </a:r>
            <a:r>
              <a:rPr lang="en-GB" dirty="0" err="1"/>
              <a:t>domi</a:t>
            </a:r>
            <a:r>
              <a:rPr lang="en-GB" dirty="0"/>
              <a:t> non </a:t>
            </a:r>
            <a:r>
              <a:rPr lang="en-GB" dirty="0" err="1"/>
              <a:t>esse</a:t>
            </a:r>
            <a:r>
              <a:rPr lang="en-GB" dirty="0"/>
              <a:t>?»</a:t>
            </a:r>
          </a:p>
        </p:txBody>
      </p:sp>
      <p:sp>
        <p:nvSpPr>
          <p:cNvPr id="5" name="TextBox 4">
            <a:extLst>
              <a:ext uri="{FF2B5EF4-FFF2-40B4-BE49-F238E27FC236}">
                <a16:creationId xmlns:a16="http://schemas.microsoft.com/office/drawing/2014/main" id="{8BF9C695-54C8-D8FE-95EA-8A6211C7FD4F}"/>
              </a:ext>
            </a:extLst>
          </p:cNvPr>
          <p:cNvSpPr txBox="1"/>
          <p:nvPr/>
        </p:nvSpPr>
        <p:spPr>
          <a:xfrm>
            <a:off x="2921296" y="3932695"/>
            <a:ext cx="6626742" cy="3170099"/>
          </a:xfrm>
          <a:prstGeom prst="rect">
            <a:avLst/>
          </a:prstGeom>
          <a:noFill/>
        </p:spPr>
        <p:txBody>
          <a:bodyPr wrap="square" numCol="2">
            <a:spAutoFit/>
          </a:bodyPr>
          <a:lstStyle/>
          <a:p>
            <a:pPr algn="ctr"/>
            <a:r>
              <a:rPr lang="en-GB" b="1" dirty="0"/>
              <a:t>		</a:t>
            </a:r>
            <a:r>
              <a:rPr lang="en-GB" sz="2000" b="1" dirty="0"/>
              <a:t>Glossary:</a:t>
            </a:r>
          </a:p>
          <a:p>
            <a:r>
              <a:rPr lang="en-GB" sz="2000" dirty="0" err="1"/>
              <a:t>Aliquando</a:t>
            </a:r>
            <a:r>
              <a:rPr lang="en-GB" sz="2000" dirty="0"/>
              <a:t> – once, one time</a:t>
            </a:r>
          </a:p>
          <a:p>
            <a:r>
              <a:rPr lang="en-GB" sz="2000" dirty="0" err="1"/>
              <a:t>Visitavisse</a:t>
            </a:r>
            <a:r>
              <a:rPr lang="en-GB" sz="2000" dirty="0"/>
              <a:t> – perf.inf. of </a:t>
            </a:r>
            <a:r>
              <a:rPr lang="en-GB" sz="2000" dirty="0" err="1"/>
              <a:t>visito</a:t>
            </a:r>
            <a:endParaRPr lang="en-GB" sz="2000" dirty="0"/>
          </a:p>
          <a:p>
            <a:r>
              <a:rPr lang="en-GB" sz="2000" dirty="0"/>
              <a:t>Ancilla (ae, f, 1) – female servant</a:t>
            </a:r>
          </a:p>
          <a:p>
            <a:r>
              <a:rPr lang="en-GB" sz="2000" dirty="0"/>
              <a:t>Dominus (</a:t>
            </a:r>
            <a:r>
              <a:rPr lang="en-GB" sz="2000" dirty="0" err="1"/>
              <a:t>i</a:t>
            </a:r>
            <a:r>
              <a:rPr lang="en-GB" sz="2000" dirty="0"/>
              <a:t>, m, 2) – lord, master</a:t>
            </a:r>
          </a:p>
          <a:p>
            <a:r>
              <a:rPr lang="en-GB" sz="2000" dirty="0"/>
              <a:t>Domus (</a:t>
            </a:r>
            <a:r>
              <a:rPr lang="en-GB" sz="2000" dirty="0" err="1"/>
              <a:t>i</a:t>
            </a:r>
            <a:r>
              <a:rPr lang="en-GB" sz="2000" dirty="0"/>
              <a:t>, f, 4) – home</a:t>
            </a:r>
          </a:p>
          <a:p>
            <a:endParaRPr lang="en-GB" sz="2000" dirty="0"/>
          </a:p>
          <a:p>
            <a:endParaRPr lang="en-GB" sz="2000" dirty="0"/>
          </a:p>
          <a:p>
            <a:endParaRPr lang="en-GB" sz="2000" dirty="0"/>
          </a:p>
          <a:p>
            <a:r>
              <a:rPr lang="en-GB" sz="2000" dirty="0" err="1"/>
              <a:t>Sero</a:t>
            </a:r>
            <a:r>
              <a:rPr lang="en-GB" sz="2000" dirty="0"/>
              <a:t> (</a:t>
            </a:r>
            <a:r>
              <a:rPr lang="en-GB" sz="2000" dirty="0" err="1"/>
              <a:t>adj</a:t>
            </a:r>
            <a:r>
              <a:rPr lang="en-GB" sz="2000" dirty="0"/>
              <a:t>) – late, at late hour</a:t>
            </a:r>
          </a:p>
          <a:p>
            <a:r>
              <a:rPr lang="en-GB" sz="2000" dirty="0"/>
              <a:t>Creo – believe </a:t>
            </a:r>
          </a:p>
          <a:p>
            <a:r>
              <a:rPr lang="en-GB" sz="2000" dirty="0" err="1"/>
              <a:t>Sentio</a:t>
            </a:r>
            <a:r>
              <a:rPr lang="en-GB" sz="2000" dirty="0"/>
              <a:t> – feel, sense</a:t>
            </a:r>
          </a:p>
          <a:p>
            <a:r>
              <a:rPr lang="en-GB" sz="2000" dirty="0" err="1"/>
              <a:t>Postridie</a:t>
            </a:r>
            <a:r>
              <a:rPr lang="en-GB" sz="2000" dirty="0"/>
              <a:t> – the next day</a:t>
            </a:r>
          </a:p>
          <a:p>
            <a:r>
              <a:rPr lang="en-GB" sz="2000" dirty="0" err="1"/>
              <a:t>Ostiarius</a:t>
            </a:r>
            <a:r>
              <a:rPr lang="en-GB" sz="2000" dirty="0"/>
              <a:t> (-</a:t>
            </a:r>
            <a:r>
              <a:rPr lang="en-GB" sz="2000" dirty="0" err="1"/>
              <a:t>i</a:t>
            </a:r>
            <a:r>
              <a:rPr lang="en-GB" sz="2000" dirty="0"/>
              <a:t>, m, 2) – doorman  </a:t>
            </a:r>
          </a:p>
          <a:p>
            <a:r>
              <a:rPr lang="en-GB" sz="2000" dirty="0" err="1"/>
              <a:t>Rogo</a:t>
            </a:r>
            <a:r>
              <a:rPr lang="en-GB" sz="2000" dirty="0"/>
              <a:t> – ask</a:t>
            </a:r>
          </a:p>
          <a:p>
            <a:r>
              <a:rPr lang="en-GB" sz="2000" dirty="0" err="1"/>
              <a:t>Clamo</a:t>
            </a:r>
            <a:r>
              <a:rPr lang="en-GB" sz="2000" dirty="0"/>
              <a:t> – claim</a:t>
            </a:r>
          </a:p>
          <a:p>
            <a:r>
              <a:rPr lang="en-GB" sz="2000" dirty="0" err="1"/>
              <a:t>Cognosco</a:t>
            </a:r>
            <a:r>
              <a:rPr lang="en-GB" sz="2000" dirty="0"/>
              <a:t> – know, recognise</a:t>
            </a:r>
          </a:p>
          <a:p>
            <a:endParaRPr lang="en-GB" dirty="0"/>
          </a:p>
        </p:txBody>
      </p:sp>
    </p:spTree>
    <p:extLst>
      <p:ext uri="{BB962C8B-B14F-4D97-AF65-F5344CB8AC3E}">
        <p14:creationId xmlns:p14="http://schemas.microsoft.com/office/powerpoint/2010/main" val="162621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5D9BF-25E1-EE87-D49D-551E63858A23}"/>
              </a:ext>
            </a:extLst>
          </p:cNvPr>
          <p:cNvSpPr>
            <a:spLocks noGrp="1"/>
          </p:cNvSpPr>
          <p:nvPr>
            <p:ph type="title"/>
          </p:nvPr>
        </p:nvSpPr>
        <p:spPr>
          <a:xfrm>
            <a:off x="838200" y="241153"/>
            <a:ext cx="10515600" cy="1325563"/>
          </a:xfrm>
        </p:spPr>
        <p:txBody>
          <a:bodyPr/>
          <a:lstStyle/>
          <a:p>
            <a:pPr algn="ctr"/>
            <a:r>
              <a:rPr lang="en-GB" dirty="0">
                <a:solidFill>
                  <a:srgbClr val="800000"/>
                </a:solidFill>
              </a:rPr>
              <a:t>Clauses: Relative</a:t>
            </a:r>
          </a:p>
        </p:txBody>
      </p:sp>
      <p:sp>
        <p:nvSpPr>
          <p:cNvPr id="3" name="Content Placeholder 2">
            <a:extLst>
              <a:ext uri="{FF2B5EF4-FFF2-40B4-BE49-F238E27FC236}">
                <a16:creationId xmlns:a16="http://schemas.microsoft.com/office/drawing/2014/main" id="{63923F16-F7F8-E41F-E3E9-0551355E2D95}"/>
              </a:ext>
            </a:extLst>
          </p:cNvPr>
          <p:cNvSpPr>
            <a:spLocks noGrp="1"/>
          </p:cNvSpPr>
          <p:nvPr>
            <p:ph idx="1"/>
          </p:nvPr>
        </p:nvSpPr>
        <p:spPr>
          <a:xfrm>
            <a:off x="838200" y="1389690"/>
            <a:ext cx="10515600" cy="4351338"/>
          </a:xfrm>
        </p:spPr>
        <p:txBody>
          <a:bodyPr>
            <a:normAutofit/>
          </a:bodyPr>
          <a:lstStyle/>
          <a:p>
            <a:pPr marL="0" indent="0" algn="l">
              <a:buNone/>
            </a:pPr>
            <a:r>
              <a:rPr lang="en-US" sz="2000" b="0" i="0" u="none" strike="noStrike" baseline="0" dirty="0"/>
              <a:t>Clauses that are attributed to the noun with the help of the word </a:t>
            </a:r>
            <a:r>
              <a:rPr lang="en-US" sz="2000" b="1" i="0" u="none" strike="noStrike" baseline="0" dirty="0">
                <a:solidFill>
                  <a:srgbClr val="800000"/>
                </a:solidFill>
              </a:rPr>
              <a:t>qui (</a:t>
            </a:r>
            <a:r>
              <a:rPr lang="en-US" sz="2000" b="1" i="0" u="none" strike="noStrike" baseline="0" dirty="0" err="1">
                <a:solidFill>
                  <a:srgbClr val="800000"/>
                </a:solidFill>
              </a:rPr>
              <a:t>quae</a:t>
            </a:r>
            <a:r>
              <a:rPr lang="en-US" sz="2000" b="1" i="0" u="none" strike="noStrike" baseline="0" dirty="0">
                <a:solidFill>
                  <a:srgbClr val="800000"/>
                </a:solidFill>
              </a:rPr>
              <a:t>, </a:t>
            </a:r>
            <a:r>
              <a:rPr lang="en-US" sz="2000" b="1" i="0" u="none" strike="noStrike" baseline="0" dirty="0" err="1">
                <a:solidFill>
                  <a:srgbClr val="800000"/>
                </a:solidFill>
              </a:rPr>
              <a:t>quod</a:t>
            </a:r>
            <a:r>
              <a:rPr lang="en-US" sz="2000" b="1" i="0" u="none" strike="noStrike" baseline="0" dirty="0">
                <a:solidFill>
                  <a:srgbClr val="800000"/>
                </a:solidFill>
              </a:rPr>
              <a:t>)</a:t>
            </a:r>
            <a:r>
              <a:rPr lang="en-US" sz="2000" b="1" dirty="0">
                <a:solidFill>
                  <a:srgbClr val="800000"/>
                </a:solidFill>
              </a:rPr>
              <a:t>.</a:t>
            </a:r>
            <a:r>
              <a:rPr lang="en-US" sz="2000" dirty="0"/>
              <a:t> It</a:t>
            </a:r>
            <a:r>
              <a:rPr lang="en-US" sz="2000" b="0" i="0" u="none" strike="noStrike" baseline="0" dirty="0"/>
              <a:t> agrees in gender and number with its antecedent, but its case depends on its function in the clause which it introduces:</a:t>
            </a:r>
          </a:p>
          <a:p>
            <a:pPr marL="0" indent="0" algn="ctr">
              <a:buNone/>
            </a:pPr>
            <a:r>
              <a:rPr lang="pt-BR" sz="2000" i="0" u="none" strike="noStrike" baseline="0" dirty="0"/>
              <a:t>Epistulam accepi </a:t>
            </a:r>
            <a:r>
              <a:rPr lang="pt-BR" sz="2000" b="1" i="0" u="none" strike="noStrike" baseline="0" dirty="0">
                <a:solidFill>
                  <a:srgbClr val="800000"/>
                </a:solidFill>
              </a:rPr>
              <a:t>quam</a:t>
            </a:r>
            <a:r>
              <a:rPr lang="pt-BR" sz="2000" i="0" u="none" strike="noStrike" baseline="0" dirty="0"/>
              <a:t> (acc.) tu mihi miseras</a:t>
            </a:r>
            <a:r>
              <a:rPr lang="pt-BR" sz="2000" i="1" u="none" strike="noStrike" baseline="0" dirty="0"/>
              <a:t>. </a:t>
            </a:r>
            <a:r>
              <a:rPr lang="en-US" sz="2000" i="1" u="none" strike="noStrike" baseline="0" dirty="0"/>
              <a:t>I received the letter which you had sent me.</a:t>
            </a:r>
          </a:p>
          <a:p>
            <a:pPr marL="0" indent="0" algn="ctr">
              <a:buNone/>
            </a:pPr>
            <a:r>
              <a:rPr lang="fr-FR" sz="2000" dirty="0"/>
              <a:t>I</a:t>
            </a:r>
            <a:r>
              <a:rPr lang="fr-FR" sz="2000" i="0" u="none" strike="noStrike" baseline="0" dirty="0"/>
              <a:t>lle </a:t>
            </a:r>
            <a:r>
              <a:rPr lang="fr-FR" sz="2000" b="1" i="0" u="none" strike="noStrike" baseline="0" dirty="0">
                <a:solidFill>
                  <a:srgbClr val="800000"/>
                </a:solidFill>
              </a:rPr>
              <a:t>qui</a:t>
            </a:r>
            <a:r>
              <a:rPr lang="fr-FR" sz="2000" i="0" u="none" strike="noStrike" baseline="0" dirty="0"/>
              <a:t> (N.) </a:t>
            </a:r>
            <a:r>
              <a:rPr lang="fr-FR" sz="2000" i="0" u="none" strike="noStrike" baseline="0" dirty="0" err="1"/>
              <a:t>tibi</a:t>
            </a:r>
            <a:r>
              <a:rPr lang="fr-FR" sz="2000" i="0" u="none" strike="noStrike" baseline="0" dirty="0"/>
              <a:t> </a:t>
            </a:r>
            <a:r>
              <a:rPr lang="fr-FR" sz="2000" i="0" u="none" strike="noStrike" baseline="0" dirty="0" err="1"/>
              <a:t>epistulam</a:t>
            </a:r>
            <a:r>
              <a:rPr lang="fr-FR" sz="2000" i="0" u="none" strike="noStrike" baseline="0" dirty="0"/>
              <a:t> </a:t>
            </a:r>
            <a:r>
              <a:rPr lang="fr-FR" sz="2000" i="0" u="none" strike="noStrike" baseline="0" dirty="0" err="1"/>
              <a:t>misit</a:t>
            </a:r>
            <a:r>
              <a:rPr lang="fr-FR" sz="2000" i="0" u="none" strike="noStrike" baseline="0" dirty="0"/>
              <a:t> non te </a:t>
            </a:r>
            <a:r>
              <a:rPr lang="fr-FR" sz="2000" i="0" u="none" strike="noStrike" baseline="0" dirty="0" err="1"/>
              <a:t>prodet</a:t>
            </a:r>
            <a:r>
              <a:rPr lang="fr-FR" sz="2000" i="0" u="none" strike="noStrike" baseline="0" dirty="0"/>
              <a:t>. </a:t>
            </a:r>
            <a:r>
              <a:rPr lang="en-US" sz="2000" i="1" u="none" strike="noStrike" baseline="0" dirty="0"/>
              <a:t>The man who sent you the letter will not betray you.</a:t>
            </a:r>
          </a:p>
          <a:p>
            <a:pPr marL="0" indent="0" algn="ctr">
              <a:buNone/>
            </a:pPr>
            <a:r>
              <a:rPr lang="fr-FR" sz="2000" dirty="0"/>
              <a:t>I</a:t>
            </a:r>
            <a:r>
              <a:rPr lang="fr-FR" sz="2000" i="0" u="none" strike="noStrike" baseline="0" dirty="0"/>
              <a:t>lle est </a:t>
            </a:r>
            <a:r>
              <a:rPr lang="fr-FR" sz="2000" i="0" u="none" strike="noStrike" baseline="0" dirty="0" err="1"/>
              <a:t>amicus</a:t>
            </a:r>
            <a:r>
              <a:rPr lang="fr-FR" sz="2000" i="0" u="none" strike="noStrike" baseline="0" dirty="0"/>
              <a:t> </a:t>
            </a:r>
            <a:r>
              <a:rPr lang="fr-FR" sz="2000" b="1" i="0" u="none" strike="noStrike" baseline="0" dirty="0" err="1">
                <a:solidFill>
                  <a:srgbClr val="800000"/>
                </a:solidFill>
              </a:rPr>
              <a:t>cui</a:t>
            </a:r>
            <a:r>
              <a:rPr lang="fr-FR" sz="2000" i="0" u="none" strike="noStrike" baseline="0" dirty="0"/>
              <a:t> (</a:t>
            </a:r>
            <a:r>
              <a:rPr lang="fr-FR" sz="2000" dirty="0"/>
              <a:t>D</a:t>
            </a:r>
            <a:r>
              <a:rPr lang="fr-FR" sz="2000" i="0" u="none" strike="noStrike" baseline="0" dirty="0"/>
              <a:t>at.) </a:t>
            </a:r>
            <a:r>
              <a:rPr lang="fr-FR" sz="2000" i="0" u="none" strike="noStrike" baseline="0" dirty="0" err="1"/>
              <a:t>epistulam</a:t>
            </a:r>
            <a:r>
              <a:rPr lang="fr-FR" sz="2000" i="0" u="none" strike="noStrike" baseline="0" dirty="0"/>
              <a:t> </a:t>
            </a:r>
            <a:r>
              <a:rPr lang="fr-FR" sz="2000" i="0" u="none" strike="noStrike" baseline="0" dirty="0" err="1"/>
              <a:t>misi</a:t>
            </a:r>
            <a:r>
              <a:rPr lang="fr-FR" sz="2000" i="0" u="none" strike="noStrike" baseline="0" dirty="0"/>
              <a:t>. </a:t>
            </a:r>
            <a:r>
              <a:rPr lang="en-US" sz="2000" i="1" u="none" strike="noStrike" baseline="0" dirty="0"/>
              <a:t>He is the friend to whom I sent the letter.</a:t>
            </a:r>
          </a:p>
          <a:p>
            <a:pPr marL="0" indent="0" algn="l">
              <a:buNone/>
            </a:pPr>
            <a:endParaRPr lang="en-US" sz="2000" b="0" i="1" u="none" strike="noStrike" baseline="0" dirty="0"/>
          </a:p>
          <a:p>
            <a:pPr algn="l"/>
            <a:endParaRPr lang="en-GB" sz="2000" dirty="0"/>
          </a:p>
        </p:txBody>
      </p:sp>
      <p:graphicFrame>
        <p:nvGraphicFramePr>
          <p:cNvPr id="4" name="Table 3">
            <a:extLst>
              <a:ext uri="{FF2B5EF4-FFF2-40B4-BE49-F238E27FC236}">
                <a16:creationId xmlns:a16="http://schemas.microsoft.com/office/drawing/2014/main" id="{ED4D3BFC-0959-AC31-A7AC-31047F0B84DA}"/>
              </a:ext>
            </a:extLst>
          </p:cNvPr>
          <p:cNvGraphicFramePr>
            <a:graphicFrameLocks noGrp="1"/>
          </p:cNvGraphicFramePr>
          <p:nvPr>
            <p:extLst>
              <p:ext uri="{D42A27DB-BD31-4B8C-83A1-F6EECF244321}">
                <p14:modId xmlns:p14="http://schemas.microsoft.com/office/powerpoint/2010/main" val="3360338988"/>
              </p:ext>
            </p:extLst>
          </p:nvPr>
        </p:nvGraphicFramePr>
        <p:xfrm>
          <a:off x="3000595" y="3795991"/>
          <a:ext cx="6664399" cy="2813842"/>
        </p:xfrm>
        <a:graphic>
          <a:graphicData uri="http://schemas.openxmlformats.org/drawingml/2006/table">
            <a:tbl>
              <a:tblPr firstRow="1" firstCol="1" bandRow="1">
                <a:tableStyleId>{5940675A-B579-460E-94D1-54222C63F5DA}</a:tableStyleId>
              </a:tblPr>
              <a:tblGrid>
                <a:gridCol w="952057">
                  <a:extLst>
                    <a:ext uri="{9D8B030D-6E8A-4147-A177-3AD203B41FA5}">
                      <a16:colId xmlns:a16="http://schemas.microsoft.com/office/drawing/2014/main" val="849309593"/>
                    </a:ext>
                  </a:extLst>
                </a:gridCol>
                <a:gridCol w="952057">
                  <a:extLst>
                    <a:ext uri="{9D8B030D-6E8A-4147-A177-3AD203B41FA5}">
                      <a16:colId xmlns:a16="http://schemas.microsoft.com/office/drawing/2014/main" val="3947668602"/>
                    </a:ext>
                  </a:extLst>
                </a:gridCol>
                <a:gridCol w="952057">
                  <a:extLst>
                    <a:ext uri="{9D8B030D-6E8A-4147-A177-3AD203B41FA5}">
                      <a16:colId xmlns:a16="http://schemas.microsoft.com/office/drawing/2014/main" val="3005172041"/>
                    </a:ext>
                  </a:extLst>
                </a:gridCol>
                <a:gridCol w="952057">
                  <a:extLst>
                    <a:ext uri="{9D8B030D-6E8A-4147-A177-3AD203B41FA5}">
                      <a16:colId xmlns:a16="http://schemas.microsoft.com/office/drawing/2014/main" val="3271737277"/>
                    </a:ext>
                  </a:extLst>
                </a:gridCol>
                <a:gridCol w="952057">
                  <a:extLst>
                    <a:ext uri="{9D8B030D-6E8A-4147-A177-3AD203B41FA5}">
                      <a16:colId xmlns:a16="http://schemas.microsoft.com/office/drawing/2014/main" val="1032085235"/>
                    </a:ext>
                  </a:extLst>
                </a:gridCol>
                <a:gridCol w="952057">
                  <a:extLst>
                    <a:ext uri="{9D8B030D-6E8A-4147-A177-3AD203B41FA5}">
                      <a16:colId xmlns:a16="http://schemas.microsoft.com/office/drawing/2014/main" val="3199688382"/>
                    </a:ext>
                  </a:extLst>
                </a:gridCol>
                <a:gridCol w="952057">
                  <a:extLst>
                    <a:ext uri="{9D8B030D-6E8A-4147-A177-3AD203B41FA5}">
                      <a16:colId xmlns:a16="http://schemas.microsoft.com/office/drawing/2014/main" val="497871880"/>
                    </a:ext>
                  </a:extLst>
                </a:gridCol>
              </a:tblGrid>
              <a:tr h="209082">
                <a:tc>
                  <a:txBody>
                    <a:bodyPr/>
                    <a:lstStyle/>
                    <a:p>
                      <a:pPr algn="ctr">
                        <a:lnSpc>
                          <a:spcPct val="107000"/>
                        </a:lnSpc>
                        <a:spcAft>
                          <a:spcPts val="800"/>
                        </a:spcAft>
                      </a:pP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gridSpan="3">
                  <a:txBody>
                    <a:bodyPr/>
                    <a:lstStyle/>
                    <a:p>
                      <a:pPr algn="ctr">
                        <a:lnSpc>
                          <a:spcPct val="107000"/>
                        </a:lnSpc>
                        <a:spcAft>
                          <a:spcPts val="800"/>
                        </a:spcAft>
                      </a:pPr>
                      <a:r>
                        <a:rPr lang="en-GB" sz="1600" b="1" kern="100" dirty="0">
                          <a:effectLst/>
                        </a:rPr>
                        <a:t>Singular</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D9797"/>
                    </a:solidFill>
                  </a:tcPr>
                </a:tc>
                <a:tc hMerge="1">
                  <a:txBody>
                    <a:bodyPr/>
                    <a:lstStyle/>
                    <a:p>
                      <a:endParaRPr lang="en-GB"/>
                    </a:p>
                  </a:txBody>
                  <a:tcPr/>
                </a:tc>
                <a:tc hMerge="1">
                  <a:txBody>
                    <a:bodyPr/>
                    <a:lstStyle/>
                    <a:p>
                      <a:endParaRPr lang="en-GB"/>
                    </a:p>
                  </a:txBody>
                  <a:tcPr/>
                </a:tc>
                <a:tc gridSpan="3">
                  <a:txBody>
                    <a:bodyPr/>
                    <a:lstStyle/>
                    <a:p>
                      <a:pPr algn="ctr">
                        <a:lnSpc>
                          <a:spcPct val="107000"/>
                        </a:lnSpc>
                        <a:spcAft>
                          <a:spcPts val="800"/>
                        </a:spcAft>
                      </a:pPr>
                      <a:r>
                        <a:rPr lang="en-GB" sz="1600" b="1" kern="100" dirty="0">
                          <a:effectLst/>
                        </a:rPr>
                        <a:t>Plural</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L w="12700" cap="flat" cmpd="sng" algn="ctr">
                      <a:solidFill>
                        <a:schemeClr val="tx1"/>
                      </a:solidFill>
                      <a:prstDash val="solid"/>
                      <a:round/>
                      <a:headEnd type="none" w="med" len="med"/>
                      <a:tailEnd type="none" w="med" len="med"/>
                    </a:lnL>
                    <a:solidFill>
                      <a:srgbClr val="ECC6C6"/>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90297447"/>
                  </a:ext>
                </a:extLst>
              </a:tr>
              <a:tr h="504994">
                <a:tc>
                  <a:txBody>
                    <a:bodyPr/>
                    <a:lstStyle/>
                    <a:p>
                      <a:pPr algn="ctr">
                        <a:lnSpc>
                          <a:spcPct val="107000"/>
                        </a:lnSpc>
                        <a:spcAft>
                          <a:spcPts val="800"/>
                        </a:spcAft>
                      </a:pP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n-GB" sz="1600" b="1" kern="100" dirty="0">
                          <a:effectLst/>
                        </a:rPr>
                        <a:t>Masculine</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ACDC8"/>
                    </a:solidFill>
                  </a:tcPr>
                </a:tc>
                <a:tc>
                  <a:txBody>
                    <a:bodyPr/>
                    <a:lstStyle/>
                    <a:p>
                      <a:pPr algn="ctr">
                        <a:lnSpc>
                          <a:spcPct val="107000"/>
                        </a:lnSpc>
                        <a:spcAft>
                          <a:spcPts val="800"/>
                        </a:spcAft>
                      </a:pPr>
                      <a:r>
                        <a:rPr lang="en-GB" sz="1600" b="1" kern="100" dirty="0">
                          <a:effectLst/>
                        </a:rPr>
                        <a:t>Feminine</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DD9797"/>
                    </a:solidFill>
                  </a:tcPr>
                </a:tc>
                <a:tc>
                  <a:txBody>
                    <a:bodyPr/>
                    <a:lstStyle/>
                    <a:p>
                      <a:pPr algn="ctr">
                        <a:lnSpc>
                          <a:spcPct val="107000"/>
                        </a:lnSpc>
                        <a:spcAft>
                          <a:spcPts val="800"/>
                        </a:spcAft>
                      </a:pPr>
                      <a:r>
                        <a:rPr lang="en-GB" sz="1600" b="1" kern="100" dirty="0">
                          <a:effectLst/>
                        </a:rPr>
                        <a:t>Neuter</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T w="12700" cap="flat" cmpd="sng" algn="ctr">
                      <a:solidFill>
                        <a:schemeClr val="tx1"/>
                      </a:solidFill>
                      <a:prstDash val="solid"/>
                      <a:round/>
                      <a:headEnd type="none" w="med" len="med"/>
                      <a:tailEnd type="none" w="med" len="med"/>
                    </a:lnT>
                  </a:tcPr>
                </a:tc>
                <a:tc>
                  <a:txBody>
                    <a:bodyPr/>
                    <a:lstStyle/>
                    <a:p>
                      <a:pPr algn="ctr">
                        <a:lnSpc>
                          <a:spcPct val="107000"/>
                        </a:lnSpc>
                        <a:spcAft>
                          <a:spcPts val="800"/>
                        </a:spcAft>
                      </a:pPr>
                      <a:r>
                        <a:rPr lang="en-GB" sz="1600" b="1" kern="100" dirty="0">
                          <a:effectLst/>
                        </a:rPr>
                        <a:t>Masculine</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EACDC8"/>
                    </a:solidFill>
                  </a:tcPr>
                </a:tc>
                <a:tc>
                  <a:txBody>
                    <a:bodyPr/>
                    <a:lstStyle/>
                    <a:p>
                      <a:pPr algn="ctr">
                        <a:lnSpc>
                          <a:spcPct val="107000"/>
                        </a:lnSpc>
                        <a:spcAft>
                          <a:spcPts val="800"/>
                        </a:spcAft>
                      </a:pPr>
                      <a:r>
                        <a:rPr lang="en-GB" sz="1600" b="1" kern="100" dirty="0">
                          <a:effectLst/>
                        </a:rPr>
                        <a:t>Feminine</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DD9797"/>
                    </a:solidFill>
                  </a:tcPr>
                </a:tc>
                <a:tc>
                  <a:txBody>
                    <a:bodyPr/>
                    <a:lstStyle/>
                    <a:p>
                      <a:pPr algn="ctr">
                        <a:lnSpc>
                          <a:spcPct val="107000"/>
                        </a:lnSpc>
                        <a:spcAft>
                          <a:spcPts val="800"/>
                        </a:spcAft>
                      </a:pPr>
                      <a:r>
                        <a:rPr lang="en-GB" sz="1600" b="1" kern="100" dirty="0">
                          <a:effectLst/>
                        </a:rPr>
                        <a:t>Neuter</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extLst>
                  <a:ext uri="{0D108BD9-81ED-4DB2-BD59-A6C34878D82A}">
                    <a16:rowId xmlns:a16="http://schemas.microsoft.com/office/drawing/2014/main" val="2846159049"/>
                  </a:ext>
                </a:extLst>
              </a:tr>
              <a:tr h="301323">
                <a:tc>
                  <a:txBody>
                    <a:bodyPr/>
                    <a:lstStyle/>
                    <a:p>
                      <a:pPr algn="ctr">
                        <a:lnSpc>
                          <a:spcPct val="107000"/>
                        </a:lnSpc>
                        <a:spcAft>
                          <a:spcPts val="800"/>
                        </a:spcAft>
                      </a:pPr>
                      <a:r>
                        <a:rPr lang="en-GB" sz="1600" b="1" kern="100" dirty="0">
                          <a:effectLst/>
                        </a:rPr>
                        <a:t>Nom</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C6C6"/>
                    </a:solidFill>
                  </a:tcPr>
                </a:tc>
                <a:tc>
                  <a:txBody>
                    <a:bodyPr/>
                    <a:lstStyle/>
                    <a:p>
                      <a:pPr algn="ctr">
                        <a:lnSpc>
                          <a:spcPct val="107000"/>
                        </a:lnSpc>
                        <a:spcAft>
                          <a:spcPts val="800"/>
                        </a:spcAft>
                      </a:pPr>
                      <a:r>
                        <a:rPr lang="la-Latn" sz="1600" kern="100" dirty="0">
                          <a:effectLst/>
                        </a:rPr>
                        <a:t>quī</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CDC8"/>
                    </a:solidFill>
                  </a:tcPr>
                </a:tc>
                <a:tc>
                  <a:txBody>
                    <a:bodyPr/>
                    <a:lstStyle/>
                    <a:p>
                      <a:pPr algn="ctr">
                        <a:lnSpc>
                          <a:spcPct val="107000"/>
                        </a:lnSpc>
                        <a:spcAft>
                          <a:spcPts val="800"/>
                        </a:spcAft>
                      </a:pPr>
                      <a:r>
                        <a:rPr lang="la-Latn" sz="1600" kern="100" dirty="0">
                          <a:effectLst/>
                        </a:rPr>
                        <a:t>quae</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L w="12700" cap="flat" cmpd="sng" algn="ctr">
                      <a:solidFill>
                        <a:schemeClr val="tx1"/>
                      </a:solidFill>
                      <a:prstDash val="solid"/>
                      <a:round/>
                      <a:headEnd type="none" w="med" len="med"/>
                      <a:tailEnd type="none" w="med" len="med"/>
                    </a:lnL>
                    <a:solidFill>
                      <a:srgbClr val="DD9797"/>
                    </a:solidFill>
                  </a:tcPr>
                </a:tc>
                <a:tc>
                  <a:txBody>
                    <a:bodyPr/>
                    <a:lstStyle/>
                    <a:p>
                      <a:pPr algn="ctr">
                        <a:lnSpc>
                          <a:spcPct val="107000"/>
                        </a:lnSpc>
                        <a:spcAft>
                          <a:spcPts val="800"/>
                        </a:spcAft>
                      </a:pPr>
                      <a:r>
                        <a:rPr lang="la-Latn" sz="1600" kern="100">
                          <a:effectLst/>
                        </a:rPr>
                        <a:t>quod</a:t>
                      </a:r>
                      <a:endParaRPr lang="en-GB"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tc>
                  <a:txBody>
                    <a:bodyPr/>
                    <a:lstStyle/>
                    <a:p>
                      <a:pPr algn="ctr">
                        <a:lnSpc>
                          <a:spcPct val="107000"/>
                        </a:lnSpc>
                        <a:spcAft>
                          <a:spcPts val="800"/>
                        </a:spcAft>
                      </a:pPr>
                      <a:r>
                        <a:rPr lang="la-Latn" sz="1600" kern="100" dirty="0">
                          <a:effectLst/>
                        </a:rPr>
                        <a:t>quī</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EACDC8"/>
                    </a:solidFill>
                  </a:tcPr>
                </a:tc>
                <a:tc gridSpan="2">
                  <a:txBody>
                    <a:bodyPr/>
                    <a:lstStyle/>
                    <a:p>
                      <a:pPr algn="ctr">
                        <a:lnSpc>
                          <a:spcPct val="107000"/>
                        </a:lnSpc>
                        <a:spcAft>
                          <a:spcPts val="800"/>
                        </a:spcAft>
                      </a:pPr>
                      <a:r>
                        <a:rPr lang="la-Latn" sz="1600" kern="100" dirty="0">
                          <a:effectLst/>
                        </a:rPr>
                        <a:t>quae</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tc hMerge="1">
                  <a:txBody>
                    <a:bodyPr/>
                    <a:lstStyle/>
                    <a:p>
                      <a:endParaRPr lang="en-GB"/>
                    </a:p>
                  </a:txBody>
                  <a:tcPr/>
                </a:tc>
                <a:extLst>
                  <a:ext uri="{0D108BD9-81ED-4DB2-BD59-A6C34878D82A}">
                    <a16:rowId xmlns:a16="http://schemas.microsoft.com/office/drawing/2014/main" val="4233758014"/>
                  </a:ext>
                </a:extLst>
              </a:tr>
              <a:tr h="301323">
                <a:tc>
                  <a:txBody>
                    <a:bodyPr/>
                    <a:lstStyle/>
                    <a:p>
                      <a:pPr algn="ctr">
                        <a:lnSpc>
                          <a:spcPct val="107000"/>
                        </a:lnSpc>
                        <a:spcAft>
                          <a:spcPts val="800"/>
                        </a:spcAft>
                      </a:pPr>
                      <a:r>
                        <a:rPr lang="en-GB" sz="1600" b="1" kern="100" dirty="0">
                          <a:effectLst/>
                        </a:rPr>
                        <a:t>Gen</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T w="12700" cap="flat" cmpd="sng" algn="ctr">
                      <a:solidFill>
                        <a:schemeClr val="tx1"/>
                      </a:solidFill>
                      <a:prstDash val="solid"/>
                      <a:round/>
                      <a:headEnd type="none" w="med" len="med"/>
                      <a:tailEnd type="none" w="med" len="med"/>
                    </a:lnT>
                    <a:solidFill>
                      <a:srgbClr val="ECC6C6"/>
                    </a:solidFill>
                  </a:tcPr>
                </a:tc>
                <a:tc gridSpan="3">
                  <a:txBody>
                    <a:bodyPr/>
                    <a:lstStyle/>
                    <a:p>
                      <a:pPr algn="ctr">
                        <a:lnSpc>
                          <a:spcPct val="107000"/>
                        </a:lnSpc>
                        <a:spcAft>
                          <a:spcPts val="800"/>
                        </a:spcAft>
                      </a:pPr>
                      <a:r>
                        <a:rPr lang="la-Latn" sz="1600" kern="100" dirty="0">
                          <a:effectLst/>
                        </a:rPr>
                        <a:t>cuius</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lnT w="12700" cap="flat" cmpd="sng" algn="ctr">
                      <a:solidFill>
                        <a:schemeClr val="tx1"/>
                      </a:solidFill>
                      <a:prstDash val="solid"/>
                      <a:round/>
                      <a:headEnd type="none" w="med" len="med"/>
                      <a:tailEnd type="none" w="med" len="med"/>
                    </a:lnT>
                  </a:tcPr>
                </a:tc>
                <a:tc hMerge="1">
                  <a:txBody>
                    <a:bodyPr/>
                    <a:lstStyle/>
                    <a:p>
                      <a:endParaRPr lang="en-GB"/>
                    </a:p>
                  </a:txBody>
                  <a:tcPr/>
                </a:tc>
                <a:tc hMerge="1">
                  <a:txBody>
                    <a:bodyPr/>
                    <a:lstStyle/>
                    <a:p>
                      <a:endParaRPr lang="en-GB"/>
                    </a:p>
                  </a:txBody>
                  <a:tcPr/>
                </a:tc>
                <a:tc>
                  <a:txBody>
                    <a:bodyPr/>
                    <a:lstStyle/>
                    <a:p>
                      <a:pPr algn="ctr">
                        <a:lnSpc>
                          <a:spcPct val="107000"/>
                        </a:lnSpc>
                        <a:spcAft>
                          <a:spcPts val="800"/>
                        </a:spcAft>
                      </a:pPr>
                      <a:r>
                        <a:rPr lang="la-Latn" sz="1600" kern="100" dirty="0">
                          <a:effectLst/>
                        </a:rPr>
                        <a:t>quōrum</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EACDC8"/>
                    </a:solidFill>
                  </a:tcPr>
                </a:tc>
                <a:tc>
                  <a:txBody>
                    <a:bodyPr/>
                    <a:lstStyle/>
                    <a:p>
                      <a:pPr algn="ctr">
                        <a:lnSpc>
                          <a:spcPct val="107000"/>
                        </a:lnSpc>
                        <a:spcAft>
                          <a:spcPts val="800"/>
                        </a:spcAft>
                      </a:pPr>
                      <a:r>
                        <a:rPr lang="la-Latn" sz="1600" kern="100" dirty="0">
                          <a:effectLst/>
                        </a:rPr>
                        <a:t>quārum</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DD9797"/>
                    </a:solidFill>
                  </a:tcPr>
                </a:tc>
                <a:tc>
                  <a:txBody>
                    <a:bodyPr/>
                    <a:lstStyle/>
                    <a:p>
                      <a:pPr algn="ctr">
                        <a:lnSpc>
                          <a:spcPct val="107000"/>
                        </a:lnSpc>
                        <a:spcAft>
                          <a:spcPts val="800"/>
                        </a:spcAft>
                      </a:pPr>
                      <a:r>
                        <a:rPr lang="la-Latn" sz="1600" kern="100">
                          <a:effectLst/>
                        </a:rPr>
                        <a:t>quōrum</a:t>
                      </a:r>
                      <a:endParaRPr lang="en-GB"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extLst>
                  <a:ext uri="{0D108BD9-81ED-4DB2-BD59-A6C34878D82A}">
                    <a16:rowId xmlns:a16="http://schemas.microsoft.com/office/drawing/2014/main" val="2669374670"/>
                  </a:ext>
                </a:extLst>
              </a:tr>
              <a:tr h="533902">
                <a:tc>
                  <a:txBody>
                    <a:bodyPr/>
                    <a:lstStyle/>
                    <a:p>
                      <a:pPr algn="ctr">
                        <a:lnSpc>
                          <a:spcPct val="107000"/>
                        </a:lnSpc>
                        <a:spcAft>
                          <a:spcPts val="800"/>
                        </a:spcAft>
                      </a:pPr>
                      <a:r>
                        <a:rPr lang="en-GB" sz="1600" b="1" kern="100" dirty="0">
                          <a:effectLst/>
                        </a:rPr>
                        <a:t>Dat</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ECC6C6"/>
                    </a:solidFill>
                  </a:tcPr>
                </a:tc>
                <a:tc gridSpan="3">
                  <a:txBody>
                    <a:bodyPr/>
                    <a:lstStyle/>
                    <a:p>
                      <a:pPr algn="ctr">
                        <a:lnSpc>
                          <a:spcPct val="107000"/>
                        </a:lnSpc>
                        <a:spcAft>
                          <a:spcPts val="800"/>
                        </a:spcAft>
                      </a:pPr>
                      <a:r>
                        <a:rPr lang="la-Latn" sz="1600" kern="100" dirty="0">
                          <a:effectLst/>
                        </a:rPr>
                        <a:t>cui</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tc hMerge="1">
                  <a:txBody>
                    <a:bodyPr/>
                    <a:lstStyle/>
                    <a:p>
                      <a:endParaRPr lang="en-GB"/>
                    </a:p>
                  </a:txBody>
                  <a:tcPr/>
                </a:tc>
                <a:tc hMerge="1">
                  <a:txBody>
                    <a:bodyPr/>
                    <a:lstStyle/>
                    <a:p>
                      <a:endParaRPr lang="en-GB"/>
                    </a:p>
                  </a:txBody>
                  <a:tcPr/>
                </a:tc>
                <a:tc gridSpan="3">
                  <a:txBody>
                    <a:bodyPr/>
                    <a:lstStyle/>
                    <a:p>
                      <a:pPr algn="ctr">
                        <a:lnSpc>
                          <a:spcPct val="107000"/>
                        </a:lnSpc>
                        <a:spcAft>
                          <a:spcPts val="800"/>
                        </a:spcAft>
                      </a:pPr>
                      <a:r>
                        <a:rPr lang="la-Latn" sz="1600" kern="100" dirty="0">
                          <a:effectLst/>
                        </a:rPr>
                        <a:t>quibus</a:t>
                      </a:r>
                      <a:r>
                        <a:rPr lang="en-GB" sz="1600" kern="100" dirty="0">
                          <a:effectLst/>
                        </a:rPr>
                        <a:t>/</a:t>
                      </a:r>
                      <a:r>
                        <a:rPr lang="la-Latn" sz="1600" kern="100" dirty="0">
                          <a:effectLst/>
                        </a:rPr>
                        <a:t>quīs</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01896323"/>
                  </a:ext>
                </a:extLst>
              </a:tr>
              <a:tr h="301323">
                <a:tc>
                  <a:txBody>
                    <a:bodyPr/>
                    <a:lstStyle/>
                    <a:p>
                      <a:pPr algn="ctr">
                        <a:lnSpc>
                          <a:spcPct val="107000"/>
                        </a:lnSpc>
                        <a:spcAft>
                          <a:spcPts val="800"/>
                        </a:spcAft>
                      </a:pPr>
                      <a:r>
                        <a:rPr lang="en-GB" sz="1600" b="1" kern="100" dirty="0" err="1">
                          <a:effectLst/>
                        </a:rPr>
                        <a:t>Acc</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ECC6C6"/>
                    </a:solidFill>
                  </a:tcPr>
                </a:tc>
                <a:tc>
                  <a:txBody>
                    <a:bodyPr/>
                    <a:lstStyle/>
                    <a:p>
                      <a:pPr algn="ctr">
                        <a:lnSpc>
                          <a:spcPct val="107000"/>
                        </a:lnSpc>
                        <a:spcAft>
                          <a:spcPts val="800"/>
                        </a:spcAft>
                      </a:pPr>
                      <a:r>
                        <a:rPr lang="la-Latn" sz="1600" kern="100" dirty="0">
                          <a:effectLst/>
                        </a:rPr>
                        <a:t>quem</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EACDC8"/>
                    </a:solidFill>
                  </a:tcPr>
                </a:tc>
                <a:tc>
                  <a:txBody>
                    <a:bodyPr/>
                    <a:lstStyle/>
                    <a:p>
                      <a:pPr algn="ctr">
                        <a:lnSpc>
                          <a:spcPct val="107000"/>
                        </a:lnSpc>
                        <a:spcAft>
                          <a:spcPts val="800"/>
                        </a:spcAft>
                      </a:pPr>
                      <a:r>
                        <a:rPr lang="la-Latn" sz="1600" kern="100" dirty="0">
                          <a:effectLst/>
                        </a:rPr>
                        <a:t>quam</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DD9797"/>
                    </a:solidFill>
                  </a:tcPr>
                </a:tc>
                <a:tc>
                  <a:txBody>
                    <a:bodyPr/>
                    <a:lstStyle/>
                    <a:p>
                      <a:pPr algn="ctr">
                        <a:lnSpc>
                          <a:spcPct val="107000"/>
                        </a:lnSpc>
                        <a:spcAft>
                          <a:spcPts val="800"/>
                        </a:spcAft>
                      </a:pPr>
                      <a:r>
                        <a:rPr lang="la-Latn" sz="1600" kern="100">
                          <a:effectLst/>
                        </a:rPr>
                        <a:t>quod</a:t>
                      </a:r>
                      <a:endParaRPr lang="en-GB"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tc>
                  <a:txBody>
                    <a:bodyPr/>
                    <a:lstStyle/>
                    <a:p>
                      <a:pPr algn="ctr">
                        <a:lnSpc>
                          <a:spcPct val="107000"/>
                        </a:lnSpc>
                        <a:spcAft>
                          <a:spcPts val="800"/>
                        </a:spcAft>
                      </a:pPr>
                      <a:r>
                        <a:rPr lang="la-Latn" sz="1600" kern="100" dirty="0">
                          <a:effectLst/>
                        </a:rPr>
                        <a:t>quōs</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EACDC8"/>
                    </a:solidFill>
                  </a:tcPr>
                </a:tc>
                <a:tc>
                  <a:txBody>
                    <a:bodyPr/>
                    <a:lstStyle/>
                    <a:p>
                      <a:pPr algn="ctr">
                        <a:lnSpc>
                          <a:spcPct val="107000"/>
                        </a:lnSpc>
                        <a:spcAft>
                          <a:spcPts val="800"/>
                        </a:spcAft>
                      </a:pPr>
                      <a:r>
                        <a:rPr lang="la-Latn" sz="1600" kern="100" dirty="0">
                          <a:effectLst/>
                        </a:rPr>
                        <a:t>quās</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DD9797"/>
                    </a:solidFill>
                  </a:tcPr>
                </a:tc>
                <a:tc>
                  <a:txBody>
                    <a:bodyPr/>
                    <a:lstStyle/>
                    <a:p>
                      <a:pPr algn="ctr">
                        <a:lnSpc>
                          <a:spcPct val="107000"/>
                        </a:lnSpc>
                        <a:spcAft>
                          <a:spcPts val="800"/>
                        </a:spcAft>
                      </a:pPr>
                      <a:r>
                        <a:rPr lang="la-Latn" sz="1600" kern="100">
                          <a:effectLst/>
                        </a:rPr>
                        <a:t>quae</a:t>
                      </a:r>
                      <a:endParaRPr lang="en-GB"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extLst>
                  <a:ext uri="{0D108BD9-81ED-4DB2-BD59-A6C34878D82A}">
                    <a16:rowId xmlns:a16="http://schemas.microsoft.com/office/drawing/2014/main" val="299656146"/>
                  </a:ext>
                </a:extLst>
              </a:tr>
              <a:tr h="533902">
                <a:tc>
                  <a:txBody>
                    <a:bodyPr/>
                    <a:lstStyle/>
                    <a:p>
                      <a:pPr algn="ctr">
                        <a:lnSpc>
                          <a:spcPct val="107000"/>
                        </a:lnSpc>
                        <a:spcAft>
                          <a:spcPts val="800"/>
                        </a:spcAft>
                      </a:pPr>
                      <a:r>
                        <a:rPr lang="en-GB" sz="1600" b="1" kern="100" dirty="0" err="1">
                          <a:effectLst/>
                        </a:rPr>
                        <a:t>Abl</a:t>
                      </a:r>
                      <a:endParaRPr lang="en-GB" sz="16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ECC6C6"/>
                    </a:solidFill>
                  </a:tcPr>
                </a:tc>
                <a:tc>
                  <a:txBody>
                    <a:bodyPr/>
                    <a:lstStyle/>
                    <a:p>
                      <a:pPr algn="ctr">
                        <a:lnSpc>
                          <a:spcPct val="107000"/>
                        </a:lnSpc>
                        <a:spcAft>
                          <a:spcPts val="800"/>
                        </a:spcAft>
                      </a:pPr>
                      <a:r>
                        <a:rPr lang="la-Latn" sz="1600" kern="100" dirty="0">
                          <a:effectLst/>
                        </a:rPr>
                        <a:t>quō</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EACDC8"/>
                    </a:solidFill>
                  </a:tcPr>
                </a:tc>
                <a:tc>
                  <a:txBody>
                    <a:bodyPr/>
                    <a:lstStyle/>
                    <a:p>
                      <a:pPr algn="ctr">
                        <a:lnSpc>
                          <a:spcPct val="107000"/>
                        </a:lnSpc>
                        <a:spcAft>
                          <a:spcPts val="800"/>
                        </a:spcAft>
                      </a:pPr>
                      <a:r>
                        <a:rPr lang="la-Latn" sz="1600" kern="100" dirty="0">
                          <a:effectLst/>
                        </a:rPr>
                        <a:t>quā</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solidFill>
                      <a:srgbClr val="DD9797"/>
                    </a:solidFill>
                  </a:tcPr>
                </a:tc>
                <a:tc>
                  <a:txBody>
                    <a:bodyPr/>
                    <a:lstStyle/>
                    <a:p>
                      <a:pPr algn="ctr">
                        <a:lnSpc>
                          <a:spcPct val="107000"/>
                        </a:lnSpc>
                        <a:spcAft>
                          <a:spcPts val="800"/>
                        </a:spcAft>
                      </a:pPr>
                      <a:r>
                        <a:rPr lang="la-Latn" sz="1600" kern="100">
                          <a:effectLst/>
                        </a:rPr>
                        <a:t>quō</a:t>
                      </a:r>
                      <a:endParaRPr lang="en-GB"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tc gridSpan="3">
                  <a:txBody>
                    <a:bodyPr/>
                    <a:lstStyle/>
                    <a:p>
                      <a:pPr algn="ctr">
                        <a:lnSpc>
                          <a:spcPct val="107000"/>
                        </a:lnSpc>
                        <a:spcAft>
                          <a:spcPts val="800"/>
                        </a:spcAft>
                      </a:pPr>
                      <a:r>
                        <a:rPr lang="la-Latn" sz="1600" kern="100" dirty="0">
                          <a:effectLst/>
                        </a:rPr>
                        <a:t>quibus</a:t>
                      </a:r>
                      <a:r>
                        <a:rPr lang="en-GB" sz="1600" kern="100" dirty="0">
                          <a:effectLst/>
                        </a:rPr>
                        <a:t>/</a:t>
                      </a:r>
                      <a:r>
                        <a:rPr lang="la-Latn" sz="1600" kern="100" dirty="0">
                          <a:effectLst/>
                        </a:rPr>
                        <a:t>quīs</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0480" marR="30480" marT="30480" marB="3048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8730229"/>
                  </a:ext>
                </a:extLst>
              </a:tr>
            </a:tbl>
          </a:graphicData>
        </a:graphic>
      </p:graphicFrame>
    </p:spTree>
    <p:extLst>
      <p:ext uri="{BB962C8B-B14F-4D97-AF65-F5344CB8AC3E}">
        <p14:creationId xmlns:p14="http://schemas.microsoft.com/office/powerpoint/2010/main" val="3095921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33425-A0D7-A493-D3F5-905080A52740}"/>
              </a:ext>
            </a:extLst>
          </p:cNvPr>
          <p:cNvSpPr>
            <a:spLocks noGrp="1"/>
          </p:cNvSpPr>
          <p:nvPr>
            <p:ph type="title"/>
          </p:nvPr>
        </p:nvSpPr>
        <p:spPr>
          <a:xfrm>
            <a:off x="838200" y="109944"/>
            <a:ext cx="10515600" cy="1325563"/>
          </a:xfrm>
        </p:spPr>
        <p:txBody>
          <a:bodyPr/>
          <a:lstStyle/>
          <a:p>
            <a:pPr algn="ctr"/>
            <a:r>
              <a:rPr lang="en-GB" dirty="0">
                <a:solidFill>
                  <a:srgbClr val="800000"/>
                </a:solidFill>
              </a:rPr>
              <a:t>Clauses: Purpose</a:t>
            </a:r>
          </a:p>
        </p:txBody>
      </p:sp>
      <p:sp>
        <p:nvSpPr>
          <p:cNvPr id="3" name="Content Placeholder 2">
            <a:extLst>
              <a:ext uri="{FF2B5EF4-FFF2-40B4-BE49-F238E27FC236}">
                <a16:creationId xmlns:a16="http://schemas.microsoft.com/office/drawing/2014/main" id="{5BE2ABCE-BEDD-BE65-AA5F-8C9D0EEE8D0C}"/>
              </a:ext>
            </a:extLst>
          </p:cNvPr>
          <p:cNvSpPr>
            <a:spLocks noGrp="1"/>
          </p:cNvSpPr>
          <p:nvPr>
            <p:ph idx="1"/>
          </p:nvPr>
        </p:nvSpPr>
        <p:spPr>
          <a:xfrm>
            <a:off x="360621" y="1253331"/>
            <a:ext cx="11470757" cy="4351338"/>
          </a:xfrm>
        </p:spPr>
        <p:txBody>
          <a:bodyPr>
            <a:noAutofit/>
          </a:bodyPr>
          <a:lstStyle/>
          <a:p>
            <a:pPr marL="0" indent="0" algn="l">
              <a:buNone/>
            </a:pPr>
            <a:r>
              <a:rPr lang="en-US" sz="2100" b="0" i="0" u="none" strike="noStrike" baseline="0" dirty="0"/>
              <a:t>To express purpose Latin uses </a:t>
            </a:r>
            <a:r>
              <a:rPr lang="en-US" sz="2100" b="1" i="0" u="none" strike="noStrike" baseline="0" dirty="0" err="1">
                <a:solidFill>
                  <a:srgbClr val="800000"/>
                </a:solidFill>
              </a:rPr>
              <a:t>ut</a:t>
            </a:r>
            <a:r>
              <a:rPr lang="en-US" sz="2100" b="0" i="0" u="none" strike="noStrike" baseline="0" dirty="0"/>
              <a:t> (= in order that) or, in the negative, </a:t>
            </a:r>
            <a:r>
              <a:rPr lang="en-US" sz="2100" b="1" i="0" u="none" strike="noStrike" baseline="0" dirty="0">
                <a:solidFill>
                  <a:srgbClr val="800000"/>
                </a:solidFill>
              </a:rPr>
              <a:t>ne</a:t>
            </a:r>
            <a:r>
              <a:rPr lang="en-US" sz="2100" b="0" i="0" u="none" strike="noStrike" baseline="0" dirty="0"/>
              <a:t> (=to prevent) followed by the </a:t>
            </a:r>
            <a:r>
              <a:rPr lang="en-US" sz="2100" b="0" i="1" u="none" strike="noStrike" baseline="0" dirty="0">
                <a:solidFill>
                  <a:srgbClr val="800000"/>
                </a:solidFill>
              </a:rPr>
              <a:t>present</a:t>
            </a:r>
            <a:r>
              <a:rPr lang="en-US" sz="2100" b="0" i="1" u="none" strike="noStrike" baseline="0" dirty="0"/>
              <a:t> </a:t>
            </a:r>
            <a:r>
              <a:rPr lang="en-US" sz="2100" b="0" i="0" u="none" strike="noStrike" baseline="0" dirty="0"/>
              <a:t>or </a:t>
            </a:r>
            <a:r>
              <a:rPr lang="en-US" sz="2100" b="0" i="1" u="none" strike="noStrike" baseline="0" dirty="0">
                <a:solidFill>
                  <a:srgbClr val="800000"/>
                </a:solidFill>
              </a:rPr>
              <a:t>imperfect </a:t>
            </a:r>
            <a:r>
              <a:rPr lang="en-US" sz="2100" b="0" i="0" u="none" strike="noStrike" baseline="0" dirty="0">
                <a:solidFill>
                  <a:srgbClr val="800000"/>
                </a:solidFill>
              </a:rPr>
              <a:t>subjunctive </a:t>
            </a:r>
            <a:r>
              <a:rPr lang="en-US" sz="2100" b="0" i="0" u="none" strike="noStrike" baseline="0" dirty="0"/>
              <a:t>depending on the sequence of tenses:</a:t>
            </a:r>
          </a:p>
          <a:p>
            <a:pPr marL="0" indent="0" algn="ctr">
              <a:buNone/>
            </a:pPr>
            <a:r>
              <a:rPr lang="pt-BR" sz="2100" b="0" i="0" u="none" strike="noStrike" baseline="0" dirty="0"/>
              <a:t>Romam accedo </a:t>
            </a:r>
            <a:r>
              <a:rPr lang="pt-BR" sz="2100" b="1" i="0" u="none" strike="noStrike" baseline="0" dirty="0">
                <a:solidFill>
                  <a:srgbClr val="800000"/>
                </a:solidFill>
              </a:rPr>
              <a:t>ut</a:t>
            </a:r>
            <a:r>
              <a:rPr lang="pt-BR" sz="2100" b="0" i="0" u="none" strike="noStrike" baseline="0" dirty="0"/>
              <a:t> prlncipem </a:t>
            </a:r>
            <a:r>
              <a:rPr lang="pt-BR" sz="2100" b="0" i="0" u="none" strike="noStrike" baseline="0" dirty="0">
                <a:solidFill>
                  <a:srgbClr val="800000"/>
                </a:solidFill>
              </a:rPr>
              <a:t>uideam</a:t>
            </a:r>
            <a:r>
              <a:rPr lang="pt-BR" sz="2100" b="0" i="0" u="none" strike="noStrike" baseline="0" dirty="0"/>
              <a:t>. </a:t>
            </a:r>
            <a:r>
              <a:rPr lang="en-US" sz="2100" b="0" i="1" u="none" strike="noStrike" baseline="0" dirty="0"/>
              <a:t>I am going to Rome so that I may see the emperor, to see the emperor</a:t>
            </a:r>
            <a:r>
              <a:rPr lang="en-US" sz="2100" b="0" i="0" u="none" strike="noStrike" baseline="0" dirty="0"/>
              <a:t>.</a:t>
            </a:r>
          </a:p>
          <a:p>
            <a:pPr marL="0" indent="0" algn="ctr">
              <a:buNone/>
            </a:pPr>
            <a:r>
              <a:rPr lang="it-IT" sz="2100" b="0" i="0" u="none" strike="noStrike" baseline="0" dirty="0"/>
              <a:t>Roma excessit </a:t>
            </a:r>
            <a:r>
              <a:rPr lang="it-IT" sz="2100" b="1" i="0" u="none" strike="noStrike" baseline="0" dirty="0">
                <a:solidFill>
                  <a:srgbClr val="800000"/>
                </a:solidFill>
              </a:rPr>
              <a:t>ne</a:t>
            </a:r>
            <a:r>
              <a:rPr lang="it-IT" sz="2100" b="0" i="0" u="none" strike="noStrike" baseline="0" dirty="0"/>
              <a:t> Antonium </a:t>
            </a:r>
            <a:r>
              <a:rPr lang="it-IT" sz="2100" b="0" i="0" u="none" strike="noStrike" baseline="0" dirty="0">
                <a:solidFill>
                  <a:srgbClr val="800000"/>
                </a:solidFill>
              </a:rPr>
              <a:t>uideret</a:t>
            </a:r>
            <a:r>
              <a:rPr lang="it-IT" sz="2100" b="0" i="0" u="none" strike="noStrike" baseline="0" dirty="0"/>
              <a:t>. </a:t>
            </a:r>
            <a:r>
              <a:rPr lang="en-US" sz="2100" b="0" i="1" u="none" strike="noStrike" baseline="0" dirty="0"/>
              <a:t>He left Rome in order not to see Antony</a:t>
            </a:r>
            <a:r>
              <a:rPr lang="en-US" sz="2100" b="0" i="0" u="none" strike="noStrike" baseline="0" dirty="0"/>
              <a:t>.</a:t>
            </a:r>
          </a:p>
          <a:p>
            <a:pPr algn="l"/>
            <a:r>
              <a:rPr lang="en-US" sz="2100" b="1" dirty="0">
                <a:solidFill>
                  <a:srgbClr val="800000"/>
                </a:solidFill>
              </a:rPr>
              <a:t>N</a:t>
            </a:r>
            <a:r>
              <a:rPr lang="en-US" sz="2100" b="1" i="0" u="none" strike="noStrike" baseline="0" dirty="0">
                <a:solidFill>
                  <a:srgbClr val="800000"/>
                </a:solidFill>
              </a:rPr>
              <a:t>eu</a:t>
            </a:r>
            <a:r>
              <a:rPr lang="en-US" sz="2100" b="0" i="0" u="none" strike="noStrike" baseline="0" dirty="0"/>
              <a:t> or </a:t>
            </a:r>
            <a:r>
              <a:rPr lang="en-US" sz="2100" b="1" i="0" u="none" strike="noStrike" baseline="0" dirty="0" err="1">
                <a:solidFill>
                  <a:srgbClr val="800000"/>
                </a:solidFill>
              </a:rPr>
              <a:t>neue</a:t>
            </a:r>
            <a:r>
              <a:rPr lang="en-US" sz="2100" b="0" i="0" u="none" strike="noStrike" baseline="0" dirty="0"/>
              <a:t> (and not) introduces a second purpose clause if it is negative.</a:t>
            </a:r>
          </a:p>
          <a:p>
            <a:pPr marL="0" indent="0" algn="ctr">
              <a:buNone/>
            </a:pPr>
            <a:r>
              <a:rPr lang="en-GB" sz="2100" b="0" i="0" u="none" strike="noStrike" baseline="0" dirty="0"/>
              <a:t>Roma </a:t>
            </a:r>
            <a:r>
              <a:rPr lang="en-GB" sz="2100" b="0" i="0" u="none" strike="noStrike" baseline="0" dirty="0" err="1"/>
              <a:t>excessit</a:t>
            </a:r>
            <a:r>
              <a:rPr lang="en-GB" sz="2100" b="0" i="0" u="none" strike="noStrike" baseline="0" dirty="0"/>
              <a:t> </a:t>
            </a:r>
            <a:r>
              <a:rPr lang="en-GB" sz="2100" b="1" i="0" u="none" strike="noStrike" baseline="0" dirty="0">
                <a:solidFill>
                  <a:srgbClr val="800000"/>
                </a:solidFill>
              </a:rPr>
              <a:t>ne</a:t>
            </a:r>
            <a:r>
              <a:rPr lang="en-GB" sz="2100" b="0" i="0" u="none" strike="noStrike" baseline="0" dirty="0"/>
              <a:t> </a:t>
            </a:r>
            <a:r>
              <a:rPr lang="en-GB" sz="2100" b="0" i="0" u="none" strike="noStrike" baseline="0" dirty="0" err="1"/>
              <a:t>Antonium</a:t>
            </a:r>
            <a:r>
              <a:rPr lang="en-GB" sz="2100" b="0" i="0" u="none" strike="noStrike" baseline="0" dirty="0"/>
              <a:t> </a:t>
            </a:r>
            <a:r>
              <a:rPr lang="en-GB" sz="2100" b="0" i="0" u="none" strike="noStrike" baseline="0" dirty="0" err="1"/>
              <a:t>uideret</a:t>
            </a:r>
            <a:r>
              <a:rPr lang="en-GB" sz="2100" b="0" i="0" u="none" strike="noStrike" baseline="0" dirty="0"/>
              <a:t> </a:t>
            </a:r>
            <a:r>
              <a:rPr lang="en-GB" sz="2100" b="1" i="0" u="none" strike="noStrike" baseline="0" dirty="0">
                <a:solidFill>
                  <a:srgbClr val="800000"/>
                </a:solidFill>
              </a:rPr>
              <a:t>neu</a:t>
            </a:r>
            <a:r>
              <a:rPr lang="en-GB" sz="2100" b="0" i="0" u="none" strike="noStrike" baseline="0" dirty="0"/>
              <a:t> </a:t>
            </a:r>
            <a:r>
              <a:rPr lang="en-GB" sz="2100" b="0" i="0" u="none" strike="noStrike" baseline="0" dirty="0" err="1"/>
              <a:t>contionem</a:t>
            </a:r>
            <a:r>
              <a:rPr lang="en-GB" sz="2100" b="0" i="0" u="none" strike="noStrike" baseline="0" dirty="0"/>
              <a:t> </a:t>
            </a:r>
            <a:r>
              <a:rPr lang="en-GB" sz="2100" b="0" i="0" u="none" strike="noStrike" baseline="0" dirty="0" err="1"/>
              <a:t>audiret</a:t>
            </a:r>
            <a:r>
              <a:rPr lang="en-GB" sz="2100" b="0" i="0" u="none" strike="noStrike" baseline="0" dirty="0"/>
              <a:t>. </a:t>
            </a:r>
            <a:r>
              <a:rPr lang="en-US" sz="2100" b="0" i="1" u="none" strike="noStrike" baseline="0" dirty="0"/>
              <a:t>He left Rome in order to avoid seeing Antony and hearing his speech (</a:t>
            </a:r>
            <a:r>
              <a:rPr lang="en-US" sz="2100" b="0" u="none" strike="noStrike" baseline="0" dirty="0"/>
              <a:t>lit.</a:t>
            </a:r>
            <a:r>
              <a:rPr lang="en-US" sz="2100" b="0" i="1" u="none" strike="noStrike" baseline="0" dirty="0"/>
              <a:t>, and so as not to hear).</a:t>
            </a:r>
          </a:p>
          <a:p>
            <a:pPr algn="l"/>
            <a:r>
              <a:rPr lang="en-US" sz="2100" b="0" i="0" u="none" strike="noStrike" baseline="0" dirty="0"/>
              <a:t>When the purpose clause contains a </a:t>
            </a:r>
            <a:r>
              <a:rPr lang="en-US" sz="2100" b="0" i="0" u="none" strike="noStrike" baseline="0" dirty="0">
                <a:solidFill>
                  <a:srgbClr val="800000"/>
                </a:solidFill>
              </a:rPr>
              <a:t>comparative adjective or adverb</a:t>
            </a:r>
            <a:r>
              <a:rPr lang="en-US" sz="2100" b="0" i="0" u="none" strike="noStrike" baseline="0" dirty="0"/>
              <a:t>, </a:t>
            </a:r>
            <a:r>
              <a:rPr lang="en-US" sz="2100" b="1" i="0" u="none" strike="noStrike" baseline="0" dirty="0">
                <a:solidFill>
                  <a:srgbClr val="800000"/>
                </a:solidFill>
              </a:rPr>
              <a:t>quo</a:t>
            </a:r>
            <a:r>
              <a:rPr lang="en-US" sz="2100" b="0" i="0" u="none" strike="noStrike" baseline="0" dirty="0"/>
              <a:t> is used </a:t>
            </a:r>
            <a:r>
              <a:rPr lang="en-GB" sz="2100" b="0" i="0" u="none" strike="noStrike" baseline="0" dirty="0"/>
              <a:t>instead of </a:t>
            </a:r>
            <a:r>
              <a:rPr lang="en-GB" sz="2100" b="1" i="0" u="none" strike="noStrike" baseline="0" dirty="0" err="1">
                <a:solidFill>
                  <a:srgbClr val="800000"/>
                </a:solidFill>
              </a:rPr>
              <a:t>ut</a:t>
            </a:r>
            <a:r>
              <a:rPr lang="en-GB" sz="2100" b="0" i="0" u="none" strike="noStrike" baseline="0" dirty="0" err="1"/>
              <a:t>.</a:t>
            </a:r>
            <a:endParaRPr lang="en-GB" sz="2100" b="0" i="0" u="none" strike="noStrike" baseline="0" dirty="0"/>
          </a:p>
          <a:p>
            <a:pPr marL="0" indent="0" algn="ctr">
              <a:buNone/>
            </a:pPr>
            <a:r>
              <a:rPr lang="en-GB" sz="2100" dirty="0" err="1"/>
              <a:t>C</a:t>
            </a:r>
            <a:r>
              <a:rPr lang="en-GB" sz="2100" b="0" i="0" u="none" strike="noStrike" baseline="0" dirty="0" err="1"/>
              <a:t>ucurri</a:t>
            </a:r>
            <a:r>
              <a:rPr lang="en-GB" sz="2100" b="0" i="0" u="none" strike="noStrike" baseline="0" dirty="0"/>
              <a:t> </a:t>
            </a:r>
            <a:r>
              <a:rPr lang="en-GB" sz="2100" b="1" i="0" u="none" strike="noStrike" baseline="0" dirty="0">
                <a:solidFill>
                  <a:srgbClr val="800000"/>
                </a:solidFill>
              </a:rPr>
              <a:t>quo</a:t>
            </a:r>
            <a:r>
              <a:rPr lang="en-GB" sz="2100" b="0" i="0" u="none" strike="noStrike" baseline="0" dirty="0"/>
              <a:t> </a:t>
            </a:r>
            <a:r>
              <a:rPr lang="en-GB" sz="2100" b="0" i="0" u="none" strike="noStrike" baseline="0" dirty="0" err="1"/>
              <a:t>celerius</a:t>
            </a:r>
            <a:r>
              <a:rPr lang="en-GB" sz="2100" b="0" i="0" u="none" strike="noStrike" baseline="0" dirty="0"/>
              <a:t> </a:t>
            </a:r>
            <a:r>
              <a:rPr lang="en-GB" sz="2100" b="0" i="0" u="none" strike="noStrike" baseline="0" dirty="0" err="1"/>
              <a:t>eo</a:t>
            </a:r>
            <a:r>
              <a:rPr lang="en-GB" sz="2100" b="0" i="0" u="none" strike="noStrike" baseline="0" dirty="0"/>
              <a:t> </a:t>
            </a:r>
            <a:r>
              <a:rPr lang="en-GB" sz="2100" b="0" i="0" u="none" strike="noStrike" baseline="0" dirty="0" err="1"/>
              <a:t>aduenirem</a:t>
            </a:r>
            <a:r>
              <a:rPr lang="en-GB" sz="2100" b="0" i="1" u="none" strike="noStrike" baseline="0" dirty="0"/>
              <a:t>. </a:t>
            </a:r>
            <a:r>
              <a:rPr lang="en-US" sz="2100" b="0" i="1" u="none" strike="noStrike" baseline="0" dirty="0"/>
              <a:t>I ran so as to get there faster.</a:t>
            </a:r>
          </a:p>
          <a:p>
            <a:pPr algn="l"/>
            <a:r>
              <a:rPr lang="en-US" sz="2100" b="0" i="0" u="none" strike="noStrike" baseline="0" dirty="0"/>
              <a:t>The relative pronoun </a:t>
            </a:r>
            <a:r>
              <a:rPr lang="en-US" sz="2100" b="1" i="0" u="none" strike="noStrike" baseline="0" dirty="0">
                <a:solidFill>
                  <a:srgbClr val="800000"/>
                </a:solidFill>
              </a:rPr>
              <a:t>qui</a:t>
            </a:r>
            <a:r>
              <a:rPr lang="en-US" sz="2100" b="0" i="0" u="none" strike="noStrike" baseline="0" dirty="0">
                <a:solidFill>
                  <a:srgbClr val="800000"/>
                </a:solidFill>
              </a:rPr>
              <a:t> (</a:t>
            </a:r>
            <a:r>
              <a:rPr lang="en-US" sz="2100" b="1" i="0" u="none" strike="noStrike" baseline="0" dirty="0" err="1">
                <a:solidFill>
                  <a:srgbClr val="800000"/>
                </a:solidFill>
              </a:rPr>
              <a:t>quae</a:t>
            </a:r>
            <a:r>
              <a:rPr lang="en-US" sz="2100" b="0" i="0" u="none" strike="noStrike" baseline="0" dirty="0">
                <a:solidFill>
                  <a:srgbClr val="800000"/>
                </a:solidFill>
              </a:rPr>
              <a:t>, </a:t>
            </a:r>
            <a:r>
              <a:rPr lang="en-US" sz="2100" b="1" i="0" u="none" strike="noStrike" baseline="0" dirty="0" err="1">
                <a:solidFill>
                  <a:srgbClr val="800000"/>
                </a:solidFill>
              </a:rPr>
              <a:t>quod</a:t>
            </a:r>
            <a:r>
              <a:rPr lang="en-US" sz="2100" b="0" i="0" u="none" strike="noStrike" baseline="0" dirty="0"/>
              <a:t>) is used with the </a:t>
            </a:r>
            <a:r>
              <a:rPr lang="en-US" sz="2100" b="0" i="0" u="none" strike="noStrike" baseline="0" dirty="0">
                <a:solidFill>
                  <a:srgbClr val="800000"/>
                </a:solidFill>
              </a:rPr>
              <a:t>subjunctive</a:t>
            </a:r>
            <a:r>
              <a:rPr lang="en-US" sz="2100" b="0" i="0" u="none" strike="noStrike" baseline="0" dirty="0"/>
              <a:t> to express purpose.</a:t>
            </a:r>
          </a:p>
          <a:p>
            <a:pPr marL="0" indent="0" algn="ctr">
              <a:buNone/>
            </a:pPr>
            <a:r>
              <a:rPr lang="en-GB" sz="2100" b="0" i="0" u="none" strike="noStrike" baseline="0" dirty="0"/>
              <a:t>legatos </a:t>
            </a:r>
            <a:r>
              <a:rPr lang="en-GB" sz="2100" b="1" i="0" u="none" strike="noStrike" baseline="0" dirty="0" err="1">
                <a:solidFill>
                  <a:srgbClr val="800000"/>
                </a:solidFill>
              </a:rPr>
              <a:t>misit</a:t>
            </a:r>
            <a:r>
              <a:rPr lang="en-GB" sz="2100" b="0" i="0" u="none" strike="noStrike" baseline="0" dirty="0"/>
              <a:t> qui </a:t>
            </a:r>
            <a:r>
              <a:rPr lang="en-GB" sz="2100" b="0" i="0" u="none" strike="noStrike" baseline="0" dirty="0" err="1"/>
              <a:t>pacem</a:t>
            </a:r>
            <a:r>
              <a:rPr lang="en-GB" sz="2100" b="0" i="0" u="none" strike="noStrike" baseline="0" dirty="0"/>
              <a:t> </a:t>
            </a:r>
            <a:r>
              <a:rPr lang="en-GB" sz="2100" b="0" i="0" u="none" strike="noStrike" baseline="0" dirty="0" err="1"/>
              <a:t>peterent</a:t>
            </a:r>
            <a:r>
              <a:rPr lang="en-GB" sz="2100" b="0" i="0" u="none" strike="noStrike" baseline="0" dirty="0"/>
              <a:t>. </a:t>
            </a:r>
            <a:r>
              <a:rPr lang="en-US" sz="2100" b="0" i="0" u="none" strike="noStrike" baseline="0" dirty="0"/>
              <a:t>He sent ambassadors to seek peace (</a:t>
            </a:r>
            <a:r>
              <a:rPr lang="en-US" sz="2100" b="0" i="1" u="none" strike="noStrike" baseline="0" dirty="0"/>
              <a:t>literally</a:t>
            </a:r>
            <a:r>
              <a:rPr lang="en-US" sz="2100" b="0" i="0" u="none" strike="noStrike" baseline="0" dirty="0"/>
              <a:t>, who might seek).</a:t>
            </a:r>
          </a:p>
          <a:p>
            <a:pPr marL="0" indent="0" algn="ctr">
              <a:buNone/>
            </a:pPr>
            <a:r>
              <a:rPr lang="pt-BR" sz="2100" b="0" i="0" u="none" strike="noStrike" baseline="0" dirty="0"/>
              <a:t>Romani arma rapiunt </a:t>
            </a:r>
            <a:r>
              <a:rPr lang="pt-BR" sz="2100" b="1" i="0" u="none" strike="noStrike" baseline="0" dirty="0">
                <a:solidFill>
                  <a:srgbClr val="800000"/>
                </a:solidFill>
              </a:rPr>
              <a:t>quibus</a:t>
            </a:r>
            <a:r>
              <a:rPr lang="pt-BR" sz="2100" b="0" i="0" u="none" strike="noStrike" baseline="0" dirty="0"/>
              <a:t> urbem suam defendant. </a:t>
            </a:r>
            <a:r>
              <a:rPr lang="en-US" sz="2100" b="0" i="1" u="none" strike="noStrike" baseline="0" dirty="0"/>
              <a:t>The Romans seize their arms in order to defend their city (lit., with which they may defend).</a:t>
            </a:r>
            <a:endParaRPr lang="en-GB" sz="2100" i="1" dirty="0"/>
          </a:p>
          <a:p>
            <a:pPr marL="0" indent="0" algn="l">
              <a:buNone/>
            </a:pPr>
            <a:endParaRPr lang="en-US" sz="2100" b="0" i="0" u="none" strike="noStrike" baseline="0" dirty="0"/>
          </a:p>
        </p:txBody>
      </p:sp>
    </p:spTree>
    <p:extLst>
      <p:ext uri="{BB962C8B-B14F-4D97-AF65-F5344CB8AC3E}">
        <p14:creationId xmlns:p14="http://schemas.microsoft.com/office/powerpoint/2010/main" val="347932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7369426BB66445AE5E1BCAA6B25D48" ma:contentTypeVersion="13" ma:contentTypeDescription="Create a new document." ma:contentTypeScope="" ma:versionID="89d5ed09abfe864375d5d312df806945">
  <xsd:schema xmlns:xsd="http://www.w3.org/2001/XMLSchema" xmlns:xs="http://www.w3.org/2001/XMLSchema" xmlns:p="http://schemas.microsoft.com/office/2006/metadata/properties" xmlns:ns3="fb9d6c99-3694-42bd-96cb-ee82f142d5f1" xmlns:ns4="cd032496-98b8-4843-a188-ee53f6a5ba7e" targetNamespace="http://schemas.microsoft.com/office/2006/metadata/properties" ma:root="true" ma:fieldsID="9f8b6508694ba8c745f508d707bd3fc7" ns3:_="" ns4:_="">
    <xsd:import namespace="fb9d6c99-3694-42bd-96cb-ee82f142d5f1"/>
    <xsd:import namespace="cd032496-98b8-4843-a188-ee53f6a5ba7e"/>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ObjectDetectorVersions" minOccurs="0"/>
                <xsd:element ref="ns3:MediaServiceDateTaken"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9d6c99-3694-42bd-96cb-ee82f142d5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2496-98b8-4843-a188-ee53f6a5ba7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fb9d6c99-3694-42bd-96cb-ee82f142d5f1" xsi:nil="true"/>
  </documentManagement>
</p:properties>
</file>

<file path=customXml/itemProps1.xml><?xml version="1.0" encoding="utf-8"?>
<ds:datastoreItem xmlns:ds="http://schemas.openxmlformats.org/officeDocument/2006/customXml" ds:itemID="{A8666112-7132-4D78-B326-758335E2D6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9d6c99-3694-42bd-96cb-ee82f142d5f1"/>
    <ds:schemaRef ds:uri="cd032496-98b8-4843-a188-ee53f6a5ba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402D5C3-0ABE-44B8-9384-0BC788AA84FA}">
  <ds:schemaRefs>
    <ds:schemaRef ds:uri="http://schemas.microsoft.com/sharepoint/v3/contenttype/forms"/>
  </ds:schemaRefs>
</ds:datastoreItem>
</file>

<file path=customXml/itemProps3.xml><?xml version="1.0" encoding="utf-8"?>
<ds:datastoreItem xmlns:ds="http://schemas.openxmlformats.org/officeDocument/2006/customXml" ds:itemID="{1DEB4A46-5532-42D9-B48A-63C62A2D8BF0}">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fb9d6c99-3694-42bd-96cb-ee82f142d5f1"/>
    <ds:schemaRef ds:uri="cd032496-98b8-4843-a188-ee53f6a5ba7e"/>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823</TotalTime>
  <Words>2177</Words>
  <Application>Microsoft Office PowerPoint</Application>
  <PresentationFormat>Widescreen</PresentationFormat>
  <Paragraphs>188</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Times New Roman</vt:lpstr>
      <vt:lpstr>Office Theme</vt:lpstr>
      <vt:lpstr>Beginners’ Latin</vt:lpstr>
      <vt:lpstr>Double Nominative</vt:lpstr>
      <vt:lpstr>Nominative and Infinitive</vt:lpstr>
      <vt:lpstr>Double Accusative</vt:lpstr>
      <vt:lpstr>Double Accusative</vt:lpstr>
      <vt:lpstr>Accusative and Infinitive</vt:lpstr>
      <vt:lpstr>Translation time!</vt:lpstr>
      <vt:lpstr>Clauses: Relative</vt:lpstr>
      <vt:lpstr>Clauses: Purpose</vt:lpstr>
      <vt:lpstr>Clauses: Result</vt:lpstr>
      <vt:lpstr>Clauses: Time</vt:lpstr>
      <vt:lpstr>Clauses: Time</vt:lpstr>
      <vt:lpstr>Reading</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Beginners’ Latin</dc:title>
  <dc:creator>AKHAPKINA, DARIA (PGR)</dc:creator>
  <cp:lastModifiedBy>AKHAPKINA, DARIA (PGR)</cp:lastModifiedBy>
  <cp:revision>2</cp:revision>
  <dcterms:created xsi:type="dcterms:W3CDTF">2024-01-11T10:19:53Z</dcterms:created>
  <dcterms:modified xsi:type="dcterms:W3CDTF">2024-01-12T00:03:20Z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0x010100FF7369426BB66445AE5E1BCAA6B25D48</vt:lpwstr>
  </property>
</Properties>
</file>