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6" r:id="rId5"/>
    <p:sldId id="257" r:id="rId6"/>
    <p:sldId id="258" r:id="rId7"/>
    <p:sldId id="260" r:id="rId8"/>
    <p:sldId id="261" r:id="rId9"/>
    <p:sldId id="262" r:id="rId10"/>
    <p:sldId id="269" r:id="rId11"/>
    <p:sldId id="259" r:id="rId12"/>
    <p:sldId id="270" r:id="rId13"/>
    <p:sldId id="268" r:id="rId14"/>
    <p:sldId id="271" r:id="rId15"/>
    <p:sldId id="272" r:id="rId16"/>
    <p:sldId id="273" r:id="rId17"/>
    <p:sldId id="275" r:id="rId18"/>
    <p:sldId id="274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C678DD-EDA7-48B0-85BB-B9F6D8A8FC3F}" v="281" dt="2024-01-08T14:34:07.5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6C317-8FC3-4AA9-AEF6-5275CAFB4E44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193E0-A49B-4F55-BF77-D9B0C35ED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862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193E0-A49B-4F55-BF77-D9B0C35ED11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902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193E0-A49B-4F55-BF77-D9B0C35ED11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658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A642C2-FC80-455A-9181-E32CE6727B7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593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020EE-0307-9C72-EEB8-26F621E57B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506AC9-7B0C-5910-F9E3-CFE12BB95E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03E84-D5CE-2A76-E2F7-7C162CD42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5B63B-5A97-2C39-2396-62E0F0C0F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B9508-B369-81FA-A7D4-2D560B2D7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11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BD86-72D7-DBED-2659-345674235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DACB6B-481D-151A-FA9B-7208FFD7BC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B122A-6D13-A87C-991C-5F736F644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22F6-3A62-C5C2-B489-17D4CC9C3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02D20-82E9-9DEE-8305-CADB6E92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24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9E1A0F-3F68-8A00-DF81-DB26F85F1F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55A50-81E4-9F5F-4066-C855B0C211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84E1F-6FF1-7AE0-6240-118A4B7FD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CB2D1-FDB2-BE02-F55B-63919D496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1C442-C6E1-6C26-9ECA-B35AE781D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038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01C81-EC6F-918B-2E73-3C9121BF5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189A2-5144-B475-E9D1-271AFA538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3BCC1-B150-CE11-030C-1A7BDECA6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9FAF-CF10-DB77-597F-38D9546E3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2B91D-438F-A9B0-91F6-DC7C8E91E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24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F2017-7219-4567-B8FD-5E6EE89AC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C379E-6493-5BE6-FBF8-8BD3B338B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02A38-A212-D0B5-B89A-4993B4B3B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FB043-803D-9E7B-8FAA-28CA10602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CBD62-19D0-944B-EF6E-E9BD02514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808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A1ADB-61CB-8933-C6F9-B5F8D8722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1CC8C-2B1C-631A-D7AF-C3B186161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6B5EAE-2D12-6F3C-3321-4F3C173C27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173FEE-0FC7-61A2-DA77-54FAB1DF3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AAF28B-1754-FDA3-1385-0939C9B96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D05480-EA4C-7C5B-C864-0CF8B7547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865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D05A1-15B2-89E6-B99A-18B81251F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F8D6A-175C-046D-3C66-1A4BF8678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3DD9DA-03D1-8ADE-BEF4-C3C9C3C955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D582B7-68E3-5C1F-C36A-C7A4DE46F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196F34-0871-7E02-E858-93A8906427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C53204-9E17-5D9A-F026-6D9E8933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4216EC-F413-52F8-075E-A5A627037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5B82F5-AC1D-A543-A5D3-551BB31BA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951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55674-ECBD-BA93-72A5-40B279C5D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5ED420-C21F-3EBC-181D-F99B8A5DD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89F4C0-2E08-58C6-4497-45CDFFCF8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210C1D-BC91-D230-9BCF-B971139BA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366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CE16DC-ACCE-CD46-F49D-63935314C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5FBB20-47B0-A7C8-805C-1AE45D03E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7D8C02-64A6-BA4D-F789-01C624161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771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A2F4D-0A1E-8F0A-ACB6-A5D098427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4810B-CC51-9741-62C6-D38463D3C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4C17E0-5D29-B3D1-975F-02A3CB09EB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A9734B-0D80-24C1-60E5-559A326AF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26AFCF-ED8C-8B2F-BE07-7628F4A01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0282E-BD1C-F6C0-5EA9-509A4B32C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93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C71C3-63F6-FB8D-4217-0CDFCE6E6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9A3B82-11E7-3B9C-4961-701066FF36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802535-60DE-4B8D-E70D-1A41CAC92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A49633-BDDF-6959-BA40-906F9CB38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AFBF0-AEC0-9C45-767E-14DBC8B83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EFBD82-4018-0725-917B-B85ADF39C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337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18EA25-B8A0-155A-8593-B788379AC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DA4F0-AFA3-E659-5ACD-45FA698BD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7A210-60A2-6D54-D887-DB35CDCCC4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76C45-11ED-46F6-9888-579138089539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F006E-C1B2-D07B-2FFC-B0D5D039FD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BEF1F-7A23-B7CA-8556-8620ACF0C3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B0710-14E1-42E5-9B87-5EE4BCBCA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39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helatinlibrary.com/101/" TargetMode="External"/><Relationship Id="rId13" Type="http://schemas.openxmlformats.org/officeDocument/2006/relationships/hyperlink" Target="https://linguaclassica.com/latindrillspage.html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hyperlink" Target="http://www.thelatinlibrary.com/decl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hyperlink" Target="https://warwick.ac.uk/fac/arts/ren/languages/latin4research/weekly-intermediate/bibliography" TargetMode="External"/><Relationship Id="rId5" Type="http://schemas.openxmlformats.org/officeDocument/2006/relationships/image" Target="../media/image8.png"/><Relationship Id="rId10" Type="http://schemas.openxmlformats.org/officeDocument/2006/relationships/hyperlink" Target="https://dcc.dickinson.edu/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s://linguaclassica.com/LatinGrammarTable.html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latinlexicon.or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hyperlink" Target="http://www.languagesonline.org.uk/Latin/First_Year_Learning/Section1/Index.htm" TargetMode="External"/><Relationship Id="rId5" Type="http://schemas.openxmlformats.org/officeDocument/2006/relationships/image" Target="../media/image8.png"/><Relationship Id="rId10" Type="http://schemas.openxmlformats.org/officeDocument/2006/relationships/hyperlink" Target="https://www.online-latin-dictionary.com/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s://d.iogen.es/web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9E0500F-B03A-2715-5469-6ECF8FAEB74B}"/>
              </a:ext>
            </a:extLst>
          </p:cNvPr>
          <p:cNvGrpSpPr/>
          <p:nvPr/>
        </p:nvGrpSpPr>
        <p:grpSpPr>
          <a:xfrm>
            <a:off x="0" y="0"/>
            <a:ext cx="12192000" cy="6386740"/>
            <a:chOff x="1" y="0"/>
            <a:chExt cx="11859730" cy="6386740"/>
          </a:xfrm>
        </p:grpSpPr>
        <p:pic>
          <p:nvPicPr>
            <p:cNvPr id="6" name="Picture 4" descr="Transparent Medieval Frame Png - Transparent Renaissance Art Png, Png  Download , Transparent Png Image - PNGitem">
              <a:extLst>
                <a:ext uri="{FF2B5EF4-FFF2-40B4-BE49-F238E27FC236}">
                  <a16:creationId xmlns:a16="http://schemas.microsoft.com/office/drawing/2014/main" id="{70138F4D-F65B-8546-4B08-9D6C5582C27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C0A67B"/>
                </a:clrFrom>
                <a:clrTo>
                  <a:srgbClr val="C0A67B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6" t="7229" r="14346"/>
            <a:stretch/>
          </p:blipFill>
          <p:spPr bwMode="auto">
            <a:xfrm flipH="1">
              <a:off x="6281579" y="16420"/>
              <a:ext cx="5578152" cy="6370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Transparent Medieval Frame Png - Transparent Renaissance Art Png, Png  Download , Transparent Png Image - PNGitem">
              <a:extLst>
                <a:ext uri="{FF2B5EF4-FFF2-40B4-BE49-F238E27FC236}">
                  <a16:creationId xmlns:a16="http://schemas.microsoft.com/office/drawing/2014/main" id="{78A72A12-3066-0AD8-5ADA-F637F292881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C0A67B"/>
                </a:clrFrom>
                <a:clrTo>
                  <a:srgbClr val="C0A67B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6" t="7229" r="3347"/>
            <a:stretch/>
          </p:blipFill>
          <p:spPr bwMode="auto">
            <a:xfrm>
              <a:off x="1" y="0"/>
              <a:ext cx="6350000" cy="6370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DDE8854-4587-8B84-C2E6-E869B2802C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9267"/>
            <a:ext cx="9144000" cy="2387600"/>
          </a:xfrm>
        </p:spPr>
        <p:txBody>
          <a:bodyPr/>
          <a:lstStyle/>
          <a:p>
            <a:r>
              <a:rPr lang="en-GB" dirty="0"/>
              <a:t>Beginners’ Latin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6D1F6E-C283-8F55-3214-D782E0460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01580"/>
            <a:ext cx="9144000" cy="1655762"/>
          </a:xfrm>
        </p:spPr>
        <p:txBody>
          <a:bodyPr/>
          <a:lstStyle/>
          <a:p>
            <a:r>
              <a:rPr lang="en-GB" dirty="0"/>
              <a:t>Session 1</a:t>
            </a:r>
          </a:p>
          <a:p>
            <a:r>
              <a:rPr lang="en-GB" dirty="0"/>
              <a:t>Setting up the expectations, getting the basics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4FA477-D910-F9F0-91F3-A65E6E274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915" y="4926737"/>
            <a:ext cx="1117283" cy="111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8C3BD3-FFE4-8361-51E7-6F12C4FE0408}"/>
              </a:ext>
            </a:extLst>
          </p:cNvPr>
          <p:cNvSpPr txBox="1"/>
          <p:nvPr/>
        </p:nvSpPr>
        <p:spPr>
          <a:xfrm>
            <a:off x="3746341" y="6137688"/>
            <a:ext cx="46993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Warwick </a:t>
            </a:r>
          </a:p>
          <a:p>
            <a:pPr marL="0" indent="0" algn="ctr">
              <a:buNone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Centre for the Study of the Renaissance, 2024</a:t>
            </a:r>
          </a:p>
        </p:txBody>
      </p:sp>
    </p:spTree>
    <p:extLst>
      <p:ext uri="{BB962C8B-B14F-4D97-AF65-F5344CB8AC3E}">
        <p14:creationId xmlns:p14="http://schemas.microsoft.com/office/powerpoint/2010/main" val="2128138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68BCF-B4A4-DA04-4548-8402C4E8C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228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Noun basics: Number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A9DE3-94A5-038F-F4B1-005B300B0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820" y="1615250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Nouns can be of </a:t>
            </a:r>
            <a:r>
              <a:rPr lang="en-GB" b="1" kern="100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</a:t>
            </a:r>
            <a:r>
              <a:rPr lang="en-GB" b="1" kern="100" dirty="0">
                <a:solidFill>
                  <a:srgbClr val="8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numbers</a:t>
            </a: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Singular or Plural. This is indicated by their ending.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GB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8781FDC-F339-229B-B49A-D7C0CDC110FF}"/>
              </a:ext>
            </a:extLst>
          </p:cNvPr>
          <p:cNvGrpSpPr/>
          <p:nvPr/>
        </p:nvGrpSpPr>
        <p:grpSpPr>
          <a:xfrm>
            <a:off x="4386261" y="2604253"/>
            <a:ext cx="2818449" cy="1929806"/>
            <a:chOff x="3048951" y="3244333"/>
            <a:chExt cx="2818449" cy="192980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710CB42-2B86-3BBA-C5E4-21323DE32428}"/>
                </a:ext>
              </a:extLst>
            </p:cNvPr>
            <p:cNvSpPr txBox="1"/>
            <p:nvPr/>
          </p:nvSpPr>
          <p:spPr>
            <a:xfrm>
              <a:off x="3269933" y="3253976"/>
              <a:ext cx="99726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3600" dirty="0">
                  <a:solidFill>
                    <a:srgbClr val="800000"/>
                  </a:solidFill>
                </a:rPr>
                <a:t>-a</a:t>
              </a:r>
              <a:r>
                <a:rPr lang="en-GB" sz="3600" dirty="0"/>
                <a:t>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7AD4DEA-D8A6-0988-FDFD-2544B283B82F}"/>
                </a:ext>
              </a:extLst>
            </p:cNvPr>
            <p:cNvSpPr txBox="1"/>
            <p:nvPr/>
          </p:nvSpPr>
          <p:spPr>
            <a:xfrm>
              <a:off x="3178014" y="3890664"/>
              <a:ext cx="99726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3600" dirty="0">
                  <a:solidFill>
                    <a:srgbClr val="800000"/>
                  </a:solidFill>
                </a:rPr>
                <a:t>-us</a:t>
              </a:r>
              <a:r>
                <a:rPr lang="en-GB" sz="3600" dirty="0"/>
                <a:t>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759E13B-0DDF-4024-1D7F-65DAE18E432B}"/>
                </a:ext>
              </a:extLst>
            </p:cNvPr>
            <p:cNvSpPr txBox="1"/>
            <p:nvPr/>
          </p:nvSpPr>
          <p:spPr>
            <a:xfrm>
              <a:off x="3048951" y="4527808"/>
              <a:ext cx="99726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3600" dirty="0">
                  <a:solidFill>
                    <a:srgbClr val="800000"/>
                  </a:solidFill>
                </a:rPr>
                <a:t>-um</a:t>
              </a:r>
              <a:r>
                <a:rPr lang="en-GB" sz="3600" dirty="0"/>
                <a:t>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BCB2C26-4F21-5CD6-1352-E4CA29401AD6}"/>
                </a:ext>
              </a:extLst>
            </p:cNvPr>
            <p:cNvSpPr txBox="1"/>
            <p:nvPr/>
          </p:nvSpPr>
          <p:spPr>
            <a:xfrm>
              <a:off x="4802978" y="3244333"/>
              <a:ext cx="99726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3600" dirty="0">
                  <a:solidFill>
                    <a:srgbClr val="800000"/>
                  </a:solidFill>
                </a:rPr>
                <a:t>-ae</a:t>
              </a:r>
              <a:r>
                <a:rPr lang="en-GB" sz="3600" dirty="0"/>
                <a:t>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459E0B9-EDDD-9397-357A-69E74168B08D}"/>
                </a:ext>
              </a:extLst>
            </p:cNvPr>
            <p:cNvSpPr txBox="1"/>
            <p:nvPr/>
          </p:nvSpPr>
          <p:spPr>
            <a:xfrm>
              <a:off x="4870133" y="3870841"/>
              <a:ext cx="99726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3600" dirty="0">
                  <a:solidFill>
                    <a:srgbClr val="800000"/>
                  </a:solidFill>
                </a:rPr>
                <a:t>-</a:t>
              </a:r>
              <a:r>
                <a:rPr lang="en-GB" sz="3600" dirty="0" err="1">
                  <a:solidFill>
                    <a:srgbClr val="800000"/>
                  </a:solidFill>
                </a:rPr>
                <a:t>i</a:t>
              </a:r>
              <a:r>
                <a:rPr lang="en-GB" sz="3600" dirty="0"/>
                <a:t>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CE443D7-29E4-06A9-6EC9-EF76CD656CBF}"/>
                </a:ext>
              </a:extLst>
            </p:cNvPr>
            <p:cNvSpPr txBox="1"/>
            <p:nvPr/>
          </p:nvSpPr>
          <p:spPr>
            <a:xfrm>
              <a:off x="4870133" y="4499591"/>
              <a:ext cx="99726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3600" dirty="0">
                  <a:solidFill>
                    <a:srgbClr val="800000"/>
                  </a:solidFill>
                </a:rPr>
                <a:t>-a</a:t>
              </a:r>
              <a:r>
                <a:rPr lang="en-GB" sz="3600" dirty="0"/>
                <a:t> </a:t>
              </a:r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6AD74DB4-28AF-6B50-105A-1E0275C6B454}"/>
                </a:ext>
              </a:extLst>
            </p:cNvPr>
            <p:cNvSpPr/>
            <p:nvPr/>
          </p:nvSpPr>
          <p:spPr>
            <a:xfrm>
              <a:off x="3897630" y="3429000"/>
              <a:ext cx="868680" cy="326728"/>
            </a:xfrm>
            <a:prstGeom prst="rightArrow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800000"/>
                </a:solidFill>
              </a:endParaRP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A13DBA47-CD6A-2D1E-F2D4-F968362FC0AD}"/>
                </a:ext>
              </a:extLst>
            </p:cNvPr>
            <p:cNvSpPr/>
            <p:nvPr/>
          </p:nvSpPr>
          <p:spPr>
            <a:xfrm>
              <a:off x="4023836" y="4119323"/>
              <a:ext cx="868680" cy="326728"/>
            </a:xfrm>
            <a:prstGeom prst="rightArrow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800000"/>
                </a:solidFill>
              </a:endParaRPr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0070B5D6-C8F9-79FF-6B73-7E0E12CAD0B9}"/>
                </a:ext>
              </a:extLst>
            </p:cNvPr>
            <p:cNvSpPr/>
            <p:nvPr/>
          </p:nvSpPr>
          <p:spPr>
            <a:xfrm>
              <a:off x="4023836" y="4798207"/>
              <a:ext cx="868680" cy="326728"/>
            </a:xfrm>
            <a:prstGeom prst="rightArrow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800000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36FA3B3-FADB-7ED7-3B4B-E3C22F16EF0F}"/>
              </a:ext>
            </a:extLst>
          </p:cNvPr>
          <p:cNvSpPr txBox="1"/>
          <p:nvPr/>
        </p:nvSpPr>
        <p:spPr>
          <a:xfrm>
            <a:off x="600551" y="4977466"/>
            <a:ext cx="1125855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kern="100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it plural: </a:t>
            </a:r>
            <a:r>
              <a:rPr lang="en-GB" sz="28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tenebra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(shadow),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stella </a:t>
            </a:r>
            <a:r>
              <a:rPr lang="en-GB" sz="2800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(star),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donum </a:t>
            </a:r>
            <a:r>
              <a:rPr lang="en-GB" sz="2800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(gift),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campus </a:t>
            </a:r>
            <a:r>
              <a:rPr lang="en-GB" sz="2800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(field)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8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aurum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(gold)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verbum </a:t>
            </a:r>
            <a:r>
              <a:rPr lang="en-GB" sz="2800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(word)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8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fēmina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(woman)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dominus </a:t>
            </a:r>
            <a:r>
              <a:rPr lang="en-GB" sz="2800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(lord, master)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8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ventus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(wind)</a:t>
            </a:r>
            <a:r>
              <a:rPr lang="en-GB" sz="2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048804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22884-AFF9-DB2C-B09A-C1143AB96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136525"/>
            <a:ext cx="1080897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Word order, sentence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5FA3B-97CB-8EA6-6AD8-20B8DEAF2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7956"/>
            <a:ext cx="10515600" cy="344285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meaning of a Latin sentence depends less on the word order and more on the relationships between words, expressed by cases. </a:t>
            </a: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English has some remnants of this system as well: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GB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i="0" u="none" strike="noStrike" baseline="0" dirty="0"/>
              <a:t>I</a:t>
            </a:r>
            <a:r>
              <a:rPr lang="en-US" b="0" i="0" u="none" strike="noStrike" baseline="0" dirty="0"/>
              <a:t> </a:t>
            </a:r>
            <a:r>
              <a:rPr lang="en-US" b="0" i="0" u="none" strike="noStrike" baseline="0" dirty="0">
                <a:solidFill>
                  <a:srgbClr val="FF0000"/>
                </a:solidFill>
              </a:rPr>
              <a:t>looked</a:t>
            </a:r>
            <a:r>
              <a:rPr lang="en-US" b="0" i="0" u="none" strike="noStrike" baseline="0" dirty="0"/>
              <a:t> for my </a:t>
            </a:r>
            <a:r>
              <a:rPr lang="en-US" b="0" i="0" u="none" strike="noStrike" baseline="0" dirty="0">
                <a:solidFill>
                  <a:schemeClr val="accent6">
                    <a:lumMod val="75000"/>
                  </a:schemeClr>
                </a:solidFill>
              </a:rPr>
              <a:t>father</a:t>
            </a:r>
            <a:r>
              <a:rPr lang="en-US" b="0" i="0" u="none" strike="noStrike" baseline="0" dirty="0"/>
              <a:t> whom </a:t>
            </a:r>
            <a:r>
              <a:rPr lang="en-US" b="1" i="0" u="none" strike="noStrike" baseline="0" dirty="0"/>
              <a:t>I</a:t>
            </a:r>
            <a:r>
              <a:rPr lang="en-US" b="0" i="0" u="none" strike="noStrike" baseline="0" dirty="0"/>
              <a:t> </a:t>
            </a:r>
            <a:r>
              <a:rPr lang="en-US" b="0" i="0" u="none" strike="noStrike" baseline="0" dirty="0">
                <a:solidFill>
                  <a:srgbClr val="FF0000"/>
                </a:solidFill>
              </a:rPr>
              <a:t>had lost</a:t>
            </a:r>
            <a:r>
              <a:rPr lang="en-US" b="0" i="0" u="none" strike="noStrike" baseline="0" dirty="0"/>
              <a:t>, but </a:t>
            </a:r>
            <a:r>
              <a:rPr lang="en-US" b="1" i="0" u="none" strike="noStrike" baseline="0" dirty="0"/>
              <a:t>I</a:t>
            </a:r>
            <a:r>
              <a:rPr lang="en-US" b="0" i="0" u="none" strike="noStrike" baseline="0" dirty="0"/>
              <a:t> </a:t>
            </a:r>
            <a:r>
              <a:rPr lang="en-US" b="0" i="0" u="none" strike="noStrike" baseline="0" dirty="0">
                <a:solidFill>
                  <a:srgbClr val="FF0000"/>
                </a:solidFill>
              </a:rPr>
              <a:t>could not find </a:t>
            </a:r>
            <a:r>
              <a:rPr lang="en-US" b="0" i="0" u="none" strike="noStrike" baseline="0" dirty="0">
                <a:solidFill>
                  <a:schemeClr val="accent5">
                    <a:lumMod val="75000"/>
                  </a:schemeClr>
                </a:solidFill>
              </a:rPr>
              <a:t>him</a:t>
            </a:r>
            <a:r>
              <a:rPr lang="en-US" b="0" i="0" u="none" strike="noStrike" baseline="0" dirty="0"/>
              <a:t>.</a:t>
            </a:r>
          </a:p>
          <a:p>
            <a:pPr marL="0" indent="0" algn="ctr">
              <a:buNone/>
            </a:pPr>
            <a:r>
              <a:rPr lang="en-US" b="0" i="0" u="none" strike="noStrike" baseline="0" dirty="0"/>
              <a:t>'Whom’ and 'him’ are the </a:t>
            </a:r>
            <a:r>
              <a:rPr lang="en-US" b="0" i="1" u="none" strike="noStrike" baseline="0" dirty="0"/>
              <a:t>accusative </a:t>
            </a:r>
            <a:r>
              <a:rPr lang="en-US" b="0" i="0" u="none" strike="noStrike" baseline="0" dirty="0"/>
              <a:t>of 'who’ and 'he’.</a:t>
            </a:r>
            <a:endParaRPr lang="en-GB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F94940B-FE0E-F2F7-1A6D-F1A67E4F9DF7}"/>
              </a:ext>
            </a:extLst>
          </p:cNvPr>
          <p:cNvGrpSpPr/>
          <p:nvPr/>
        </p:nvGrpSpPr>
        <p:grpSpPr>
          <a:xfrm>
            <a:off x="132318" y="2713709"/>
            <a:ext cx="11804412" cy="3231217"/>
            <a:chOff x="132318" y="2713709"/>
            <a:chExt cx="11804412" cy="323121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9551BD5-8930-82F1-A772-525694ECA8A1}"/>
                </a:ext>
              </a:extLst>
            </p:cNvPr>
            <p:cNvSpPr txBox="1"/>
            <p:nvPr/>
          </p:nvSpPr>
          <p:spPr>
            <a:xfrm>
              <a:off x="132318" y="4265077"/>
              <a:ext cx="1653540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dirty="0"/>
                <a:t>Subject: who performs the action?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6D6EF49-30C7-437B-8103-E802B809EAED}"/>
                </a:ext>
              </a:extLst>
            </p:cNvPr>
            <p:cNvSpPr txBox="1"/>
            <p:nvPr/>
          </p:nvSpPr>
          <p:spPr>
            <a:xfrm>
              <a:off x="9936480" y="4434770"/>
              <a:ext cx="200025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dirty="0">
                  <a:solidFill>
                    <a:schemeClr val="accent1">
                      <a:lumMod val="75000"/>
                    </a:schemeClr>
                  </a:solidFill>
                </a:rPr>
                <a:t>Direct object: who/what the action is performed on?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F983D2B-3544-E4D7-3904-49D260F55B8A}"/>
                </a:ext>
              </a:extLst>
            </p:cNvPr>
            <p:cNvSpPr txBox="1"/>
            <p:nvPr/>
          </p:nvSpPr>
          <p:spPr>
            <a:xfrm>
              <a:off x="2598420" y="2933045"/>
              <a:ext cx="439674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75000"/>
                    </a:schemeClr>
                  </a:solidFill>
                </a:rPr>
                <a:t>Indirect object: who/wat the action is performed on? (Needs a preposition)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9D0E712-2563-80ED-C161-076A7C915D57}"/>
                </a:ext>
              </a:extLst>
            </p:cNvPr>
            <p:cNvSpPr txBox="1"/>
            <p:nvPr/>
          </p:nvSpPr>
          <p:spPr>
            <a:xfrm>
              <a:off x="7471410" y="2933045"/>
              <a:ext cx="28956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Predicate: the verb expressing the action</a:t>
              </a:r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ED7092C3-916A-F9BA-5EF3-95CABF126CB1}"/>
                </a:ext>
              </a:extLst>
            </p:cNvPr>
            <p:cNvSpPr/>
            <p:nvPr/>
          </p:nvSpPr>
          <p:spPr>
            <a:xfrm rot="17552076">
              <a:off x="447898" y="3980380"/>
              <a:ext cx="1906905" cy="1760855"/>
            </a:xfrm>
            <a:prstGeom prst="arc">
              <a:avLst>
                <a:gd name="adj1" fmla="val 17534175"/>
                <a:gd name="adj2" fmla="val 20001663"/>
              </a:avLst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022AF783-7CBB-2ACD-7003-ADD34127AA04}"/>
                </a:ext>
              </a:extLst>
            </p:cNvPr>
            <p:cNvSpPr/>
            <p:nvPr/>
          </p:nvSpPr>
          <p:spPr>
            <a:xfrm rot="15936983" flipV="1">
              <a:off x="9456312" y="3546492"/>
              <a:ext cx="1906905" cy="2889964"/>
            </a:xfrm>
            <a:prstGeom prst="arc">
              <a:avLst>
                <a:gd name="adj1" fmla="val 17534175"/>
                <a:gd name="adj2" fmla="val 20001663"/>
              </a:avLst>
            </a:prstGeom>
            <a:ln w="190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0647984E-5134-134E-D1AC-2DDE9B345113}"/>
                </a:ext>
              </a:extLst>
            </p:cNvPr>
            <p:cNvSpPr/>
            <p:nvPr/>
          </p:nvSpPr>
          <p:spPr>
            <a:xfrm rot="2279983">
              <a:off x="3164500" y="2810222"/>
              <a:ext cx="1265226" cy="1858054"/>
            </a:xfrm>
            <a:prstGeom prst="arc">
              <a:avLst>
                <a:gd name="adj1" fmla="val 18518902"/>
                <a:gd name="adj2" fmla="val 20001663"/>
              </a:avLst>
            </a:prstGeom>
            <a:ln w="19050">
              <a:solidFill>
                <a:schemeClr val="accent6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CD6861B5-9A96-F751-A6A6-AC4F6D8B8FFA}"/>
                </a:ext>
              </a:extLst>
            </p:cNvPr>
            <p:cNvSpPr/>
            <p:nvPr/>
          </p:nvSpPr>
          <p:spPr>
            <a:xfrm rot="2279983">
              <a:off x="7119706" y="2713709"/>
              <a:ext cx="1265226" cy="1858054"/>
            </a:xfrm>
            <a:prstGeom prst="arc">
              <a:avLst>
                <a:gd name="adj1" fmla="val 18745453"/>
                <a:gd name="adj2" fmla="val 20539754"/>
              </a:avLst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0EB4313-A1EC-A2B8-A195-F2523984AE6B}"/>
              </a:ext>
            </a:extLst>
          </p:cNvPr>
          <p:cNvSpPr txBox="1"/>
          <p:nvPr/>
        </p:nvSpPr>
        <p:spPr>
          <a:xfrm>
            <a:off x="1033506" y="5139120"/>
            <a:ext cx="956180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800" dirty="0"/>
              <a:t>Thanks to the case system, the word order in Latin </a:t>
            </a:r>
            <a:r>
              <a:rPr lang="en-GB" sz="2800" dirty="0">
                <a:solidFill>
                  <a:srgbClr val="800000"/>
                </a:solidFill>
              </a:rPr>
              <a:t>can change</a:t>
            </a:r>
            <a:r>
              <a:rPr lang="en-GB" sz="2800" dirty="0"/>
              <a:t>:</a:t>
            </a:r>
          </a:p>
          <a:p>
            <a:pPr marL="0" indent="0" algn="ctr">
              <a:buNone/>
            </a:pPr>
            <a:r>
              <a:rPr lang="en-GB" sz="2800" i="1" dirty="0" err="1"/>
              <a:t>est</a:t>
            </a:r>
            <a:r>
              <a:rPr lang="en-GB" sz="2800" i="1" dirty="0"/>
              <a:t> mihi </a:t>
            </a:r>
            <a:r>
              <a:rPr lang="en-GB" sz="2800" i="1" dirty="0" err="1"/>
              <a:t>canis</a:t>
            </a:r>
            <a:r>
              <a:rPr lang="en-GB" sz="2800" i="1" dirty="0"/>
              <a:t> = </a:t>
            </a:r>
            <a:r>
              <a:rPr lang="en-GB" sz="2800" i="1" dirty="0" err="1"/>
              <a:t>canis</a:t>
            </a:r>
            <a:r>
              <a:rPr lang="en-GB" sz="2800" i="1" dirty="0"/>
              <a:t> </a:t>
            </a:r>
            <a:r>
              <a:rPr lang="en-GB" sz="2800" i="1" dirty="0" err="1"/>
              <a:t>est</a:t>
            </a:r>
            <a:r>
              <a:rPr lang="en-GB" sz="2800" i="1" dirty="0"/>
              <a:t> mihi = mihi </a:t>
            </a:r>
            <a:r>
              <a:rPr lang="en-GB" sz="2800" i="1" dirty="0" err="1"/>
              <a:t>est</a:t>
            </a:r>
            <a:r>
              <a:rPr lang="en-GB" sz="2800" i="1" dirty="0"/>
              <a:t> </a:t>
            </a:r>
            <a:r>
              <a:rPr lang="en-GB" sz="2800" i="1" dirty="0" err="1"/>
              <a:t>canis</a:t>
            </a:r>
            <a:endParaRPr lang="en-GB" sz="2800" dirty="0"/>
          </a:p>
          <a:p>
            <a:pPr marL="0" indent="0" algn="ctr">
              <a:buNone/>
            </a:pPr>
            <a:r>
              <a:rPr lang="en-GB" sz="2800" dirty="0"/>
              <a:t>The usual word order, however, is </a:t>
            </a:r>
            <a:r>
              <a:rPr lang="en-GB" sz="2800" b="1" dirty="0">
                <a:solidFill>
                  <a:srgbClr val="800000"/>
                </a:solidFill>
              </a:rPr>
              <a:t>S-V-O</a:t>
            </a:r>
            <a:r>
              <a:rPr lang="en-GB" sz="2800" dirty="0"/>
              <a:t> (Subject – Object –Verb)</a:t>
            </a:r>
          </a:p>
        </p:txBody>
      </p:sp>
    </p:spTree>
    <p:extLst>
      <p:ext uri="{BB962C8B-B14F-4D97-AF65-F5344CB8AC3E}">
        <p14:creationId xmlns:p14="http://schemas.microsoft.com/office/powerpoint/2010/main" val="60893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E88BC-F0F3-1303-5D33-D58096822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Noun cases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B506C-6F86-1244-A157-0231E6C81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" y="1120140"/>
            <a:ext cx="11209020" cy="39547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six types of relationships between words in a Latin sentence, expressed by six cases: 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en-GB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Nominative</a:t>
            </a: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(subject of a sentence, predicate noun)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en-GB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Genitive</a:t>
            </a: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(possession, part of a whole, description of another noun, etc.)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en-GB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Dative</a:t>
            </a: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(indirect object)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en-GB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Accusative</a:t>
            </a: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(direct object)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en-GB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Ablative</a:t>
            </a: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(means of doing something, locations, prepositional constructions)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en-GB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Vocative</a:t>
            </a:r>
            <a:r>
              <a:rPr lang="en-GB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(calling, referring to a person or a thing)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Each noun thus has 10-12 sets of endings (5 cases that sometimes coincide, different endings for singular and plural)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CBADD-9139-BC6F-A71D-46F561F23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98" t="19299" b="5577"/>
          <a:stretch/>
        </p:blipFill>
        <p:spPr>
          <a:xfrm>
            <a:off x="2777490" y="5200650"/>
            <a:ext cx="7091170" cy="146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780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EED26-B0F2-1FEC-BD3E-AF33F4E2A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1757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Verb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E7352-AA98-4A53-9D14-F62FC807C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1211580"/>
            <a:ext cx="10393680" cy="4759643"/>
          </a:xfrm>
        </p:spPr>
        <p:txBody>
          <a:bodyPr/>
          <a:lstStyle/>
          <a:p>
            <a:pPr marL="0" indent="0" algn="l">
              <a:buNone/>
            </a:pPr>
            <a:r>
              <a:rPr lang="en-US" sz="2400" b="0" i="0" u="none" strike="noStrike" baseline="0" dirty="0"/>
              <a:t>A verb agrees with its subject in number and person. There are </a:t>
            </a:r>
            <a:r>
              <a:rPr lang="en-US" sz="2400" b="0" i="0" u="none" strike="noStrike" baseline="0" dirty="0">
                <a:solidFill>
                  <a:srgbClr val="800000"/>
                </a:solidFill>
              </a:rPr>
              <a:t>three persons </a:t>
            </a:r>
            <a:r>
              <a:rPr lang="en-US" sz="2400" b="0" i="0" u="none" strike="noStrike" baseline="0" dirty="0"/>
              <a:t>and </a:t>
            </a:r>
            <a:r>
              <a:rPr lang="en-US" sz="2400" b="0" i="0" u="none" strike="noStrike" baseline="0" dirty="0">
                <a:solidFill>
                  <a:srgbClr val="800000"/>
                </a:solidFill>
              </a:rPr>
              <a:t>two numbers</a:t>
            </a:r>
            <a:r>
              <a:rPr lang="en-US" sz="2400" b="0" i="0" u="none" strike="noStrike" baseline="0" dirty="0"/>
              <a:t>, arranged thus:</a:t>
            </a:r>
          </a:p>
          <a:p>
            <a:pPr marL="0" indent="0" algn="ctr">
              <a:buNone/>
            </a:pPr>
            <a:r>
              <a:rPr lang="en-US" sz="2400" b="0" i="0" u="none" strike="noStrike" baseline="0" dirty="0"/>
              <a:t>1st person singular (I)	 1st person plural (we)</a:t>
            </a:r>
          </a:p>
          <a:p>
            <a:pPr marL="0" indent="0" algn="ctr">
              <a:buNone/>
            </a:pPr>
            <a:r>
              <a:rPr lang="en-US" sz="2400" b="0" i="0" u="none" strike="noStrike" baseline="0" dirty="0"/>
              <a:t>2nd person singular (you)	 2nd person plural (you)</a:t>
            </a:r>
          </a:p>
          <a:p>
            <a:pPr marL="0" indent="0" algn="ctr">
              <a:buNone/>
            </a:pPr>
            <a:r>
              <a:rPr lang="en-US" sz="2400" b="0" i="0" u="none" strike="noStrike" baseline="0" dirty="0"/>
              <a:t>3rd person singular (he, she it)	3rd person plural (they)</a:t>
            </a:r>
          </a:p>
          <a:p>
            <a:pPr marL="0" indent="0" algn="ctr">
              <a:buNone/>
            </a:pPr>
            <a:endParaRPr lang="en-GB" sz="2400" b="0" i="0" u="none" strike="noStrike" baseline="0" dirty="0"/>
          </a:p>
          <a:p>
            <a:pPr marL="0" indent="0">
              <a:buNone/>
            </a:pPr>
            <a:r>
              <a:rPr lang="en-US" sz="2400" dirty="0"/>
              <a:t>In Latin person and number are expressed by the ending of the verb, so pronouns can often be omitted. The present tense endings go as follows: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7CF41A-B562-FDBE-0FCD-7079EBE78271}"/>
              </a:ext>
            </a:extLst>
          </p:cNvPr>
          <p:cNvGrpSpPr/>
          <p:nvPr/>
        </p:nvGrpSpPr>
        <p:grpSpPr>
          <a:xfrm>
            <a:off x="4591525" y="4634132"/>
            <a:ext cx="6640355" cy="2132111"/>
            <a:chOff x="4591525" y="4496484"/>
            <a:chExt cx="6640355" cy="2132111"/>
          </a:xfrm>
        </p:grpSpPr>
        <p:pic>
          <p:nvPicPr>
            <p:cNvPr id="5122" name="Picture 2" descr="Latin Present Tense Verb Endings Chant — Tiaras &amp; Tantrums">
              <a:extLst>
                <a:ext uri="{FF2B5EF4-FFF2-40B4-BE49-F238E27FC236}">
                  <a16:creationId xmlns:a16="http://schemas.microsoft.com/office/drawing/2014/main" id="{C5771AC7-0321-E91A-05DC-C1EB0B3BA4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60" t="46860" b="9220"/>
            <a:stretch/>
          </p:blipFill>
          <p:spPr bwMode="auto">
            <a:xfrm>
              <a:off x="4914899" y="4689603"/>
              <a:ext cx="2981961" cy="1930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317E37B-6E5A-AA7C-D38E-D9668588DF3F}"/>
                </a:ext>
              </a:extLst>
            </p:cNvPr>
            <p:cNvSpPr txBox="1"/>
            <p:nvPr/>
          </p:nvSpPr>
          <p:spPr>
            <a:xfrm>
              <a:off x="4591525" y="4689603"/>
              <a:ext cx="532446" cy="19389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0" i="0" u="none" strike="noStrike" baseline="0" dirty="0">
                  <a:solidFill>
                    <a:srgbClr val="800000"/>
                  </a:solidFill>
                </a:rPr>
                <a:t>1</a:t>
              </a:r>
            </a:p>
            <a:p>
              <a:endParaRPr lang="en-US" sz="2400" b="0" i="0" u="none" strike="noStrike" baseline="0" dirty="0">
                <a:solidFill>
                  <a:srgbClr val="800000"/>
                </a:solidFill>
              </a:endParaRPr>
            </a:p>
            <a:p>
              <a:r>
                <a:rPr lang="en-US" sz="2400" dirty="0">
                  <a:solidFill>
                    <a:srgbClr val="800000"/>
                  </a:solidFill>
                </a:rPr>
                <a:t>2</a:t>
              </a:r>
            </a:p>
            <a:p>
              <a:endParaRPr lang="en-US" sz="2400" dirty="0">
                <a:solidFill>
                  <a:srgbClr val="800000"/>
                </a:solidFill>
              </a:endParaRPr>
            </a:p>
            <a:p>
              <a:r>
                <a:rPr lang="en-US" sz="2400" dirty="0">
                  <a:solidFill>
                    <a:srgbClr val="800000"/>
                  </a:solidFill>
                </a:rPr>
                <a:t>3</a:t>
              </a:r>
              <a:endParaRPr lang="en-GB" sz="2400" dirty="0">
                <a:solidFill>
                  <a:srgbClr val="80000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E31F005-90D4-190A-27FC-99EE1E656FA7}"/>
                </a:ext>
              </a:extLst>
            </p:cNvPr>
            <p:cNvSpPr txBox="1"/>
            <p:nvPr/>
          </p:nvSpPr>
          <p:spPr>
            <a:xfrm>
              <a:off x="5133976" y="4496484"/>
              <a:ext cx="609790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u="none" strike="noStrike" baseline="0" dirty="0">
                  <a:solidFill>
                    <a:srgbClr val="800000"/>
                  </a:solidFill>
                </a:rPr>
                <a:t>Sing.		 </a:t>
              </a:r>
              <a:r>
                <a:rPr lang="en-US" b="0" i="0" u="none" strike="noStrike" baseline="0" dirty="0" err="1">
                  <a:solidFill>
                    <a:srgbClr val="800000"/>
                  </a:solidFill>
                </a:rPr>
                <a:t>Plur</a:t>
              </a:r>
              <a:r>
                <a:rPr lang="en-US" b="0" i="0" u="none" strike="noStrike" baseline="0" dirty="0">
                  <a:solidFill>
                    <a:srgbClr val="800000"/>
                  </a:solidFill>
                </a:rPr>
                <a:t>.</a:t>
              </a:r>
              <a:endParaRPr lang="en-GB" dirty="0">
                <a:solidFill>
                  <a:srgbClr val="8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070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554F3-CCB4-F11A-9B81-A0A04714A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235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Verb Basics: Moods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3EC5E-3799-9573-F9A7-1A2B16E7EA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330" y="1302068"/>
            <a:ext cx="10934700" cy="5167312"/>
          </a:xfrm>
        </p:spPr>
        <p:txBody>
          <a:bodyPr>
            <a:noAutofit/>
          </a:bodyPr>
          <a:lstStyle/>
          <a:p>
            <a:pPr algn="l"/>
            <a:r>
              <a:rPr lang="en-US" sz="2600" dirty="0">
                <a:solidFill>
                  <a:srgbClr val="800000"/>
                </a:solidFill>
              </a:rPr>
              <a:t>Indicative</a:t>
            </a:r>
            <a:r>
              <a:rPr lang="en-US" sz="2600" dirty="0"/>
              <a:t>: The Indicative is used for statements and questions.</a:t>
            </a:r>
          </a:p>
          <a:p>
            <a:pPr marL="0" indent="0" algn="ctr">
              <a:buNone/>
            </a:pPr>
            <a:r>
              <a:rPr lang="en-GB" sz="2600" dirty="0" err="1">
                <a:latin typeface="+mj-lt"/>
              </a:rPr>
              <a:t>Librum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flliae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meae</a:t>
            </a:r>
            <a:r>
              <a:rPr lang="en-GB" sz="2600" dirty="0">
                <a:latin typeface="+mj-lt"/>
              </a:rPr>
              <a:t> </a:t>
            </a:r>
            <a:r>
              <a:rPr lang="en-GB" sz="2600" b="1" dirty="0" err="1">
                <a:solidFill>
                  <a:srgbClr val="800000"/>
                </a:solidFill>
                <a:latin typeface="+mj-lt"/>
              </a:rPr>
              <a:t>dedi</a:t>
            </a:r>
            <a:r>
              <a:rPr lang="en-GB" sz="2600" dirty="0">
                <a:latin typeface="+mj-lt"/>
              </a:rPr>
              <a:t>.</a:t>
            </a:r>
            <a:r>
              <a:rPr lang="en-US" sz="2600" dirty="0">
                <a:latin typeface="+mj-lt"/>
              </a:rPr>
              <a:t> </a:t>
            </a:r>
            <a:r>
              <a:rPr lang="en-US" sz="2600" i="1" dirty="0">
                <a:latin typeface="+mj-lt"/>
              </a:rPr>
              <a:t>I gave a book to my daughter.</a:t>
            </a:r>
          </a:p>
          <a:p>
            <a:pPr algn="l"/>
            <a:r>
              <a:rPr lang="en-US" sz="2600" dirty="0">
                <a:solidFill>
                  <a:srgbClr val="800000"/>
                </a:solidFill>
              </a:rPr>
              <a:t>Subjunctive</a:t>
            </a:r>
            <a:r>
              <a:rPr lang="en-US" sz="2600" dirty="0"/>
              <a:t>: The Subjunctive has many uses, including commands, conditions, wishes, possibility, and dependent clauses. </a:t>
            </a:r>
          </a:p>
          <a:p>
            <a:pPr marL="0" indent="0" algn="ctr">
              <a:buNone/>
            </a:pPr>
            <a:r>
              <a:rPr lang="en-GB" sz="2600" dirty="0">
                <a:latin typeface="+mj-lt"/>
              </a:rPr>
              <a:t>Si vobis </a:t>
            </a:r>
            <a:r>
              <a:rPr lang="en-GB" sz="2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placet</a:t>
            </a:r>
            <a:r>
              <a:rPr lang="en-GB" sz="2600" dirty="0">
                <a:latin typeface="+mj-lt"/>
              </a:rPr>
              <a:t>, in </a:t>
            </a:r>
            <a:r>
              <a:rPr lang="en-GB" sz="2600" dirty="0" err="1">
                <a:latin typeface="+mj-lt"/>
              </a:rPr>
              <a:t>ecclesiam</a:t>
            </a:r>
            <a:r>
              <a:rPr lang="en-GB" sz="2600" dirty="0">
                <a:latin typeface="+mj-lt"/>
              </a:rPr>
              <a:t> </a:t>
            </a:r>
            <a:r>
              <a:rPr lang="en-GB" sz="2600" b="1" dirty="0" err="1">
                <a:solidFill>
                  <a:srgbClr val="800000"/>
                </a:solidFill>
                <a:latin typeface="+mj-lt"/>
              </a:rPr>
              <a:t>festinetis</a:t>
            </a:r>
            <a:r>
              <a:rPr lang="en-GB" sz="2600" dirty="0">
                <a:latin typeface="+mj-lt"/>
              </a:rPr>
              <a:t>. </a:t>
            </a:r>
            <a:r>
              <a:rPr lang="en-GB" sz="2600" i="1" dirty="0">
                <a:latin typeface="+mj-lt"/>
              </a:rPr>
              <a:t>If it pleases you, you could hurry to the church.</a:t>
            </a:r>
          </a:p>
          <a:p>
            <a:r>
              <a:rPr lang="en-US" sz="2600" dirty="0">
                <a:solidFill>
                  <a:srgbClr val="800000"/>
                </a:solidFill>
              </a:rPr>
              <a:t>Imperative</a:t>
            </a:r>
            <a:r>
              <a:rPr lang="en-US" sz="2600" dirty="0"/>
              <a:t>: The Imperative is used to express command or exhortation.</a:t>
            </a:r>
          </a:p>
          <a:p>
            <a:pPr marL="0" indent="0" algn="ctr">
              <a:buNone/>
            </a:pPr>
            <a:r>
              <a:rPr lang="en-GB" sz="2600" b="1" dirty="0" err="1">
                <a:solidFill>
                  <a:srgbClr val="800000"/>
                </a:solidFill>
                <a:effectLst/>
                <a:latin typeface="+mj-lt"/>
              </a:rPr>
              <a:t>Dīc</a:t>
            </a:r>
            <a:r>
              <a:rPr lang="en-GB" sz="2600" dirty="0">
                <a:solidFill>
                  <a:srgbClr val="333333"/>
                </a:solidFill>
                <a:effectLst/>
                <a:latin typeface="+mj-lt"/>
              </a:rPr>
              <a:t>, </a:t>
            </a:r>
            <a:r>
              <a:rPr lang="en-GB" sz="2600" dirty="0" err="1">
                <a:solidFill>
                  <a:srgbClr val="333333"/>
                </a:solidFill>
                <a:effectLst/>
                <a:latin typeface="+mj-lt"/>
              </a:rPr>
              <a:t>Mārce</a:t>
            </a:r>
            <a:r>
              <a:rPr lang="en-GB" sz="2600" dirty="0">
                <a:solidFill>
                  <a:srgbClr val="333333"/>
                </a:solidFill>
                <a:effectLst/>
                <a:latin typeface="+mj-lt"/>
              </a:rPr>
              <a:t> </a:t>
            </a:r>
            <a:r>
              <a:rPr lang="en-GB" sz="2600" dirty="0" err="1">
                <a:solidFill>
                  <a:srgbClr val="333333"/>
                </a:solidFill>
                <a:effectLst/>
                <a:latin typeface="+mj-lt"/>
              </a:rPr>
              <a:t>Tullī</a:t>
            </a:r>
            <a:r>
              <a:rPr lang="en-GB" sz="2600" dirty="0">
                <a:solidFill>
                  <a:srgbClr val="333333"/>
                </a:solidFill>
                <a:effectLst/>
                <a:latin typeface="+mj-lt"/>
              </a:rPr>
              <a:t>, </a:t>
            </a:r>
            <a:r>
              <a:rPr lang="en-GB" sz="2600" dirty="0" err="1">
                <a:solidFill>
                  <a:srgbClr val="333333"/>
                </a:solidFill>
                <a:effectLst/>
                <a:latin typeface="+mj-lt"/>
              </a:rPr>
              <a:t>sententiam</a:t>
            </a:r>
            <a:r>
              <a:rPr lang="en-GB" sz="2600" dirty="0">
                <a:solidFill>
                  <a:srgbClr val="333333"/>
                </a:solidFill>
                <a:effectLst/>
                <a:latin typeface="+mj-lt"/>
              </a:rPr>
              <a:t>.</a:t>
            </a:r>
            <a:r>
              <a:rPr lang="en-US" sz="2600" dirty="0">
                <a:solidFill>
                  <a:srgbClr val="333333"/>
                </a:solidFill>
                <a:effectLst/>
                <a:latin typeface="+mj-lt"/>
              </a:rPr>
              <a:t> </a:t>
            </a:r>
            <a:r>
              <a:rPr lang="en-US" sz="2600" b="0" i="1" dirty="0">
                <a:solidFill>
                  <a:srgbClr val="333333"/>
                </a:solidFill>
                <a:effectLst/>
                <a:latin typeface="+mj-lt"/>
              </a:rPr>
              <a:t>Marcus Tullius, state your opinion</a:t>
            </a:r>
            <a:endParaRPr lang="en-GB" sz="2600" dirty="0">
              <a:latin typeface="+mj-lt"/>
            </a:endParaRPr>
          </a:p>
          <a:p>
            <a:pPr algn="l"/>
            <a:r>
              <a:rPr lang="en-US" sz="2600" dirty="0">
                <a:solidFill>
                  <a:srgbClr val="800000"/>
                </a:solidFill>
              </a:rPr>
              <a:t>Infinitive</a:t>
            </a:r>
            <a:r>
              <a:rPr lang="en-US" sz="2600" dirty="0"/>
              <a:t>: The Infinitive is chiefly used as an indeclinable noun (To err is human) or as a complementary infinitive to complete the meaning of another verb (I want to </a:t>
            </a:r>
            <a:r>
              <a:rPr lang="en-GB" sz="2600" dirty="0"/>
              <a:t>go).</a:t>
            </a:r>
          </a:p>
          <a:p>
            <a:pPr marL="0" indent="0" algn="ctr">
              <a:buNone/>
            </a:pPr>
            <a:r>
              <a:rPr lang="en-GB" sz="2600" dirty="0" err="1">
                <a:solidFill>
                  <a:srgbClr val="333333"/>
                </a:solidFill>
                <a:latin typeface="+mj-lt"/>
              </a:rPr>
              <a:t>Iubeō</a:t>
            </a:r>
            <a:r>
              <a:rPr lang="en-GB" sz="2600" dirty="0">
                <a:solidFill>
                  <a:srgbClr val="333333"/>
                </a:solidFill>
                <a:latin typeface="+mj-lt"/>
              </a:rPr>
              <a:t> </a:t>
            </a:r>
            <a:r>
              <a:rPr lang="en-GB" sz="2600" dirty="0" err="1">
                <a:solidFill>
                  <a:srgbClr val="333333"/>
                </a:solidFill>
                <a:latin typeface="+mj-lt"/>
              </a:rPr>
              <a:t>tē</a:t>
            </a:r>
            <a:r>
              <a:rPr lang="en-GB" sz="2600" dirty="0">
                <a:solidFill>
                  <a:srgbClr val="333333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800000"/>
                </a:solidFill>
                <a:latin typeface="+mj-lt"/>
              </a:rPr>
              <a:t>valēre</a:t>
            </a:r>
            <a:r>
              <a:rPr lang="en-GB" sz="2600" dirty="0">
                <a:solidFill>
                  <a:srgbClr val="333333"/>
                </a:solidFill>
                <a:latin typeface="+mj-lt"/>
              </a:rPr>
              <a:t>. </a:t>
            </a:r>
            <a:r>
              <a:rPr lang="en-GB" sz="2600" i="1" dirty="0">
                <a:solidFill>
                  <a:srgbClr val="333333"/>
                </a:solidFill>
                <a:latin typeface="+mj-lt"/>
              </a:rPr>
              <a:t>Be well </a:t>
            </a:r>
            <a:r>
              <a:rPr lang="en-GB" sz="2600" dirty="0">
                <a:solidFill>
                  <a:srgbClr val="333333"/>
                </a:solidFill>
                <a:latin typeface="+mj-lt"/>
              </a:rPr>
              <a:t>(lit. </a:t>
            </a:r>
            <a:r>
              <a:rPr lang="en-GB" sz="2600" i="1" dirty="0">
                <a:solidFill>
                  <a:srgbClr val="333333"/>
                </a:solidFill>
                <a:latin typeface="+mj-lt"/>
              </a:rPr>
              <a:t>I command you to be well</a:t>
            </a:r>
            <a:r>
              <a:rPr lang="en-GB" sz="2600" dirty="0">
                <a:solidFill>
                  <a:srgbClr val="333333"/>
                </a:solidFill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06238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D8144-1577-2796-D280-ED37603BA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Verb Basics: Tenses (Indicative)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88357D5F-8F2E-F969-701A-1BB8ADDE24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544216"/>
              </p:ext>
            </p:extLst>
          </p:nvPr>
        </p:nvGraphicFramePr>
        <p:xfrm>
          <a:off x="838200" y="1825624"/>
          <a:ext cx="10515600" cy="4312761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99262450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755854455"/>
                    </a:ext>
                  </a:extLst>
                </a:gridCol>
              </a:tblGrid>
              <a:tr h="746601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Continued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Completed 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803223"/>
                  </a:ext>
                </a:extLst>
              </a:tr>
              <a:tr h="746601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Present</a:t>
                      </a:r>
                    </a:p>
                    <a:p>
                      <a:pPr algn="ctr"/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Perfect</a:t>
                      </a:r>
                    </a:p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-</a:t>
                      </a:r>
                      <a:r>
                        <a:rPr lang="en-US" sz="2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isti</a:t>
                      </a:r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-it, -imus, -</a:t>
                      </a:r>
                      <a:r>
                        <a:rPr lang="en-US" sz="2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istis</a:t>
                      </a:r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-</a:t>
                      </a:r>
                      <a:r>
                        <a:rPr lang="en-US" sz="2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erunt</a:t>
                      </a:r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(add to perfect stem).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9892311"/>
                  </a:ext>
                </a:extLst>
              </a:tr>
              <a:tr h="746601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Imperfect</a:t>
                      </a:r>
                    </a:p>
                    <a:p>
                      <a:pPr algn="ctr"/>
                      <a:r>
                        <a:rPr lang="en-GB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GB" sz="2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</a:t>
                      </a:r>
                      <a:r>
                        <a:rPr lang="en-GB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Pluperfect</a:t>
                      </a:r>
                    </a:p>
                    <a:p>
                      <a:pPr algn="ctr"/>
                      <a:r>
                        <a:rPr lang="pt-BR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-eram, -eras, -erat, -eramus, -eratis, -erant (add to perfect stem).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45385"/>
                  </a:ext>
                </a:extLst>
              </a:tr>
              <a:tr h="746601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Future</a:t>
                      </a:r>
                    </a:p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-bi- for 1st &amp; 2nd conjugations, -e- for 3rd &amp; 4th conjugations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Future Perfect</a:t>
                      </a:r>
                    </a:p>
                    <a:p>
                      <a:pPr algn="ctr"/>
                      <a:r>
                        <a:rPr lang="en-GB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GB" sz="2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ero</a:t>
                      </a:r>
                      <a:r>
                        <a:rPr lang="en-GB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-</a:t>
                      </a:r>
                      <a:r>
                        <a:rPr lang="en-GB" sz="2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eris</a:t>
                      </a:r>
                      <a:r>
                        <a:rPr lang="en-GB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-</a:t>
                      </a:r>
                      <a:r>
                        <a:rPr lang="en-GB" sz="2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erit</a:t>
                      </a:r>
                      <a:r>
                        <a:rPr lang="en-GB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-</a:t>
                      </a:r>
                      <a:r>
                        <a:rPr lang="en-GB" sz="2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erimus</a:t>
                      </a:r>
                      <a:r>
                        <a:rPr lang="en-GB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-</a:t>
                      </a:r>
                      <a:r>
                        <a:rPr lang="en-GB" sz="2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eritis</a:t>
                      </a:r>
                      <a:r>
                        <a:rPr lang="en-GB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-</a:t>
                      </a:r>
                      <a:r>
                        <a:rPr lang="en-GB" sz="20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erint</a:t>
                      </a:r>
                      <a:r>
                        <a:rPr lang="en-GB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(add to perfect stem).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101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4043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786DD-4959-6CA9-C03B-FBE64CA89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Let’s Test It Out!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97F90-1E7A-FE65-81C1-8B26B31C9A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600" dirty="0" err="1"/>
              <a:t>Gladium</a:t>
            </a:r>
            <a:r>
              <a:rPr lang="en-GB" sz="2600" dirty="0"/>
              <a:t> mihi </a:t>
            </a:r>
            <a:r>
              <a:rPr lang="en-GB" sz="2600" dirty="0" err="1"/>
              <a:t>rapuit</a:t>
            </a:r>
            <a:r>
              <a:rPr lang="en-GB" sz="2600" dirty="0"/>
              <a:t>. </a:t>
            </a:r>
            <a:r>
              <a:rPr lang="en-US" sz="2600" i="1" dirty="0"/>
              <a:t>He snatched my sword from me.</a:t>
            </a:r>
          </a:p>
          <a:p>
            <a:r>
              <a:rPr lang="it-IT" sz="2600" dirty="0"/>
              <a:t>Regina a marito suo occisa est. </a:t>
            </a:r>
            <a:r>
              <a:rPr lang="en-US" sz="2600" i="1" dirty="0"/>
              <a:t>The queen was killed by her own husband.</a:t>
            </a:r>
          </a:p>
          <a:p>
            <a:r>
              <a:rPr lang="en-GB" sz="2600" dirty="0" err="1"/>
              <a:t>Discipulos</a:t>
            </a:r>
            <a:r>
              <a:rPr lang="en-GB" sz="2600" dirty="0"/>
              <a:t> </a:t>
            </a:r>
            <a:r>
              <a:rPr lang="en-GB" sz="2600" dirty="0" err="1"/>
              <a:t>dimitte</a:t>
            </a:r>
            <a:r>
              <a:rPr lang="en-GB" sz="2600" dirty="0"/>
              <a:t> </a:t>
            </a:r>
            <a:r>
              <a:rPr lang="en-GB" sz="2600" dirty="0" err="1"/>
              <a:t>tuos</a:t>
            </a:r>
            <a:r>
              <a:rPr lang="en-GB" sz="2600" dirty="0"/>
              <a:t>! </a:t>
            </a:r>
            <a:r>
              <a:rPr lang="en-GB" sz="2600" i="1" dirty="0"/>
              <a:t>Dismiss your students! </a:t>
            </a:r>
            <a:r>
              <a:rPr lang="en-GB" sz="2000" dirty="0"/>
              <a:t>(Martial, Epigrams ix, 68, 9-12)</a:t>
            </a:r>
            <a:endParaRPr lang="en-US" sz="2000" dirty="0"/>
          </a:p>
          <a:p>
            <a:r>
              <a:rPr lang="en-GB" sz="2600" dirty="0"/>
              <a:t>Rem </a:t>
            </a:r>
            <a:r>
              <a:rPr lang="en-GB" sz="2600" dirty="0" err="1"/>
              <a:t>publicam</a:t>
            </a:r>
            <a:r>
              <a:rPr lang="en-GB" sz="2600" dirty="0"/>
              <a:t> nobis </a:t>
            </a:r>
            <a:r>
              <a:rPr lang="en-GB" sz="2600" dirty="0" err="1"/>
              <a:t>seruauit</a:t>
            </a:r>
            <a:r>
              <a:rPr lang="en-GB" sz="2600" dirty="0"/>
              <a:t>. </a:t>
            </a:r>
            <a:r>
              <a:rPr lang="en-US" sz="2600" i="1" dirty="0"/>
              <a:t>He saved the state for us</a:t>
            </a:r>
            <a:r>
              <a:rPr lang="en-US" sz="2600" dirty="0"/>
              <a:t>.</a:t>
            </a:r>
          </a:p>
          <a:p>
            <a:r>
              <a:rPr lang="en-GB" sz="2600" dirty="0" err="1"/>
              <a:t>Vivamus</a:t>
            </a:r>
            <a:r>
              <a:rPr lang="en-GB" sz="2600" dirty="0"/>
              <a:t>, </a:t>
            </a:r>
            <a:r>
              <a:rPr lang="en-GB" sz="2600" dirty="0" err="1"/>
              <a:t>mea</a:t>
            </a:r>
            <a:r>
              <a:rPr lang="en-GB" sz="2600" dirty="0"/>
              <a:t> </a:t>
            </a:r>
            <a:r>
              <a:rPr lang="en-GB" sz="2600" dirty="0" err="1"/>
              <a:t>Lesbia</a:t>
            </a:r>
            <a:r>
              <a:rPr lang="en-GB" sz="2600" dirty="0"/>
              <a:t>, </a:t>
            </a:r>
            <a:r>
              <a:rPr lang="en-GB" sz="2600" dirty="0" err="1"/>
              <a:t>atque</a:t>
            </a:r>
            <a:r>
              <a:rPr lang="en-GB" sz="2600" dirty="0"/>
              <a:t> </a:t>
            </a:r>
            <a:r>
              <a:rPr lang="en-GB" sz="2600" dirty="0" err="1"/>
              <a:t>amemus</a:t>
            </a:r>
            <a:r>
              <a:rPr lang="en-GB" sz="2600" dirty="0"/>
              <a:t>. </a:t>
            </a:r>
            <a:r>
              <a:rPr lang="en-US" sz="2600" i="1" dirty="0"/>
              <a:t>Come my </a:t>
            </a:r>
            <a:r>
              <a:rPr lang="en-US" sz="2600" i="1" dirty="0" err="1"/>
              <a:t>Lesbia</a:t>
            </a:r>
            <a:r>
              <a:rPr lang="en-US" sz="2600" i="1" dirty="0"/>
              <a:t>, let's live, let's love </a:t>
            </a:r>
            <a:r>
              <a:rPr lang="en-US" sz="2000" dirty="0"/>
              <a:t>(Catullus, Poems, v.1-9)</a:t>
            </a:r>
          </a:p>
          <a:p>
            <a:r>
              <a:rPr lang="pt-BR" sz="2600" dirty="0"/>
              <a:t>Beati pauperes, quia vestrum est regnum Dei.</a:t>
            </a:r>
            <a:r>
              <a:rPr lang="en-US" sz="2600" dirty="0"/>
              <a:t> </a:t>
            </a:r>
            <a:r>
              <a:rPr lang="en-US" sz="2600" i="1" dirty="0"/>
              <a:t>Blessed are the poor, for yours is the kingdom of God. </a:t>
            </a:r>
          </a:p>
          <a:p>
            <a:endParaRPr lang="en-US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144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DCCCC-8FFD-5DDA-11BC-18430DF6E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634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Course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75945-6B65-C482-03E3-9462450A1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630" y="2114549"/>
            <a:ext cx="5627370" cy="3403414"/>
          </a:xfrm>
        </p:spPr>
        <p:txBody>
          <a:bodyPr/>
          <a:lstStyle/>
          <a:p>
            <a:r>
              <a:rPr lang="en-GB" dirty="0"/>
              <a:t>The course is designed to help you navigate your personal learning journey </a:t>
            </a:r>
            <a:r>
              <a:rPr lang="en-GB" dirty="0">
                <a:solidFill>
                  <a:srgbClr val="800000"/>
                </a:solidFill>
              </a:rPr>
              <a:t>according to your research needs</a:t>
            </a:r>
          </a:p>
          <a:p>
            <a:r>
              <a:rPr lang="en-GB" dirty="0"/>
              <a:t>Covers the most important aspects of the language and gives you tools to use it </a:t>
            </a:r>
            <a:r>
              <a:rPr lang="en-GB" dirty="0">
                <a:solidFill>
                  <a:srgbClr val="800000"/>
                </a:solidFill>
              </a:rPr>
              <a:t>to a certain degree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225F10-A877-D0C5-5044-EA4D2EFA7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050" y="1292159"/>
            <a:ext cx="4771896" cy="504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038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63E4D-7EAC-32F0-1088-886F3E97D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880" y="886478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How to get the max results from the 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93C29-EC64-70EF-F4A9-D8F74688F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2041"/>
            <a:ext cx="10515600" cy="4351338"/>
          </a:xfrm>
        </p:spPr>
        <p:txBody>
          <a:bodyPr/>
          <a:lstStyle/>
          <a:p>
            <a:r>
              <a:rPr lang="en-GB" dirty="0"/>
              <a:t>Identify your </a:t>
            </a:r>
            <a:r>
              <a:rPr lang="en-GB" b="1" dirty="0">
                <a:solidFill>
                  <a:srgbClr val="800000"/>
                </a:solidFill>
              </a:rPr>
              <a:t>learning goal </a:t>
            </a:r>
            <a:r>
              <a:rPr lang="en-GB" dirty="0"/>
              <a:t>(Grammar? Vocabulary? Reading?)</a:t>
            </a:r>
          </a:p>
          <a:p>
            <a:r>
              <a:rPr lang="en-GB" dirty="0"/>
              <a:t>Go through the </a:t>
            </a:r>
            <a:r>
              <a:rPr lang="en-GB" dirty="0">
                <a:solidFill>
                  <a:srgbClr val="800000"/>
                </a:solidFill>
              </a:rPr>
              <a:t>course materials </a:t>
            </a:r>
            <a:r>
              <a:rPr lang="en-GB" dirty="0"/>
              <a:t>at your own pace (e.g. make your own glossaries, train your noun/verb forms…)</a:t>
            </a:r>
          </a:p>
          <a:p>
            <a:r>
              <a:rPr lang="en-GB" dirty="0"/>
              <a:t>Revise the material before each session</a:t>
            </a:r>
          </a:p>
          <a:p>
            <a:r>
              <a:rPr lang="en-GB" dirty="0"/>
              <a:t>Have a go with </a:t>
            </a:r>
            <a:r>
              <a:rPr lang="en-GB" dirty="0">
                <a:solidFill>
                  <a:srgbClr val="800000"/>
                </a:solidFill>
              </a:rPr>
              <a:t>suggested assignments </a:t>
            </a:r>
            <a:r>
              <a:rPr lang="en-GB" dirty="0"/>
              <a:t>and email me any questions you get in the process</a:t>
            </a:r>
          </a:p>
          <a:p>
            <a:r>
              <a:rPr lang="en-GB" dirty="0"/>
              <a:t>Explore the </a:t>
            </a:r>
            <a:r>
              <a:rPr lang="en-GB" dirty="0">
                <a:solidFill>
                  <a:srgbClr val="800000"/>
                </a:solidFill>
              </a:rPr>
              <a:t>additional materials and links </a:t>
            </a:r>
            <a:r>
              <a:rPr lang="en-GB" dirty="0"/>
              <a:t>keeping your goals in mind</a:t>
            </a:r>
          </a:p>
          <a:p>
            <a:r>
              <a:rPr lang="en-GB" dirty="0"/>
              <a:t>Apply your knowledge in your work (and ask for support if needed)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DC3950-A5C5-7D54-5424-384A068254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9744"/>
          <a:stretch/>
        </p:blipFill>
        <p:spPr>
          <a:xfrm>
            <a:off x="0" y="8871"/>
            <a:ext cx="7509510" cy="909981"/>
          </a:xfrm>
          <a:prstGeom prst="rect">
            <a:avLst/>
          </a:prstGeom>
        </p:spPr>
      </p:pic>
      <p:pic>
        <p:nvPicPr>
          <p:cNvPr id="2050" name="Picture 2" descr="Pixilated Arrow Cursor PNG &amp; SVG Design For T-Shirts">
            <a:extLst>
              <a:ext uri="{FF2B5EF4-FFF2-40B4-BE49-F238E27FC236}">
                <a16:creationId xmlns:a16="http://schemas.microsoft.com/office/drawing/2014/main" id="{32E670EB-D255-7DCD-BD0B-C3F64DCA3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160" y="439445"/>
            <a:ext cx="468630" cy="46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135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597E52-FA72-5F83-63E6-D8FC975FE10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0" y="0"/>
            <a:ext cx="7227581" cy="31480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C80EE3-767D-77AA-2406-8A585FA71B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93" r="12036"/>
          <a:stretch/>
        </p:blipFill>
        <p:spPr>
          <a:xfrm>
            <a:off x="0" y="3114248"/>
            <a:ext cx="6096000" cy="37230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C9A514-BA62-EC89-C678-C074D172F0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1030" y="14595"/>
            <a:ext cx="7760970" cy="36220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60C8F3-B78A-60B3-1E3C-5111E1A2BE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1" y="3613355"/>
            <a:ext cx="6096000" cy="32446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EB9FA14-27C0-B3AE-4BB5-81AD2FAC73D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9720"/>
          <a:stretch/>
        </p:blipFill>
        <p:spPr>
          <a:xfrm>
            <a:off x="3796231" y="-6151"/>
            <a:ext cx="3758999" cy="18372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992ADD-4C06-B251-14CD-C17D7FD25A39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dk1">
              <a:alpha val="51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17892F6-6D85-F9AD-9C83-24DC0393D000}"/>
              </a:ext>
            </a:extLst>
          </p:cNvPr>
          <p:cNvSpPr/>
          <p:nvPr/>
        </p:nvSpPr>
        <p:spPr>
          <a:xfrm>
            <a:off x="720090" y="468630"/>
            <a:ext cx="10858500" cy="56007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C7116-B264-D5C1-E8A5-50C37D35E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Databases and libraries:</a:t>
            </a:r>
          </a:p>
          <a:p>
            <a:pPr lvl="1"/>
            <a:r>
              <a:rPr lang="en-GB" dirty="0">
                <a:hlinkClick r:id="rId8"/>
              </a:rPr>
              <a:t>https://www.thelatinlibrary.com/101/</a:t>
            </a:r>
            <a:r>
              <a:rPr lang="en-GB" dirty="0"/>
              <a:t> (a collection of grammar handouts)</a:t>
            </a:r>
          </a:p>
          <a:p>
            <a:pPr lvl="1"/>
            <a:r>
              <a:rPr lang="en-GB" dirty="0">
                <a:hlinkClick r:id="rId9"/>
              </a:rPr>
              <a:t>https://linguaclassica.com/LatinGrammarTable.html</a:t>
            </a:r>
            <a:r>
              <a:rPr lang="en-GB" dirty="0"/>
              <a:t> (grammar tables)</a:t>
            </a:r>
          </a:p>
          <a:p>
            <a:pPr lvl="1"/>
            <a:r>
              <a:rPr lang="en-GB" dirty="0">
                <a:hlinkClick r:id="rId10"/>
              </a:rPr>
              <a:t>https://dcc.dickinson.edu/</a:t>
            </a:r>
            <a:r>
              <a:rPr lang="en-GB" dirty="0"/>
              <a:t> (various sources and digitised textbooks)</a:t>
            </a:r>
          </a:p>
          <a:p>
            <a:pPr lvl="1"/>
            <a:r>
              <a:rPr lang="en-GB" dirty="0">
                <a:hlinkClick r:id="rId11"/>
              </a:rPr>
              <a:t>https://warwick.ac.uk/fac/arts/ren/languages/latin4research/weekly-intermediate/bibliography</a:t>
            </a:r>
            <a:r>
              <a:rPr lang="en-GB" dirty="0"/>
              <a:t> (a collection of sources and bibliographies)</a:t>
            </a:r>
          </a:p>
          <a:p>
            <a:pPr lvl="1"/>
            <a:endParaRPr lang="en-GB" dirty="0"/>
          </a:p>
          <a:p>
            <a:r>
              <a:rPr lang="en-GB" dirty="0"/>
              <a:t>Online exercisers: </a:t>
            </a:r>
          </a:p>
          <a:p>
            <a:pPr lvl="1"/>
            <a:r>
              <a:rPr lang="en-GB" dirty="0">
                <a:hlinkClick r:id="rId12"/>
              </a:rPr>
              <a:t>www.thelatinlibrary.com/decl.html</a:t>
            </a:r>
            <a:r>
              <a:rPr lang="en-GB" dirty="0"/>
              <a:t> (noun declension drill)</a:t>
            </a:r>
          </a:p>
          <a:p>
            <a:pPr lvl="1"/>
            <a:r>
              <a:rPr lang="en-GB" dirty="0">
                <a:hlinkClick r:id="rId13"/>
              </a:rPr>
              <a:t>https://linguaclassica.com/latindrillspage.html</a:t>
            </a:r>
            <a:r>
              <a:rPr lang="en-GB" dirty="0"/>
              <a:t> (inflection drills)</a:t>
            </a:r>
          </a:p>
          <a:p>
            <a:pPr lvl="1"/>
            <a:r>
              <a:rPr lang="en-GB" dirty="0"/>
              <a:t>students.open.ac.uk/arts/a276/</a:t>
            </a:r>
            <a:r>
              <a:rPr lang="en-GB" dirty="0" err="1"/>
              <a:t>OU_Interactive_Latin</a:t>
            </a:r>
            <a:r>
              <a:rPr lang="en-GB" dirty="0"/>
              <a:t> (word endings drills)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A5409C-D953-E022-285F-2A2090830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Tools: Grammar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5675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597E52-FA72-5F83-63E6-D8FC975FE10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0" y="0"/>
            <a:ext cx="7227581" cy="31480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C80EE3-767D-77AA-2406-8A585FA71B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93" r="12036"/>
          <a:stretch/>
        </p:blipFill>
        <p:spPr>
          <a:xfrm>
            <a:off x="0" y="3114248"/>
            <a:ext cx="6096000" cy="37230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C9A514-BA62-EC89-C678-C074D172F0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1030" y="14595"/>
            <a:ext cx="7760970" cy="36220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60C8F3-B78A-60B3-1E3C-5111E1A2BE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1" y="3613355"/>
            <a:ext cx="6096000" cy="32446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EB9FA14-27C0-B3AE-4BB5-81AD2FAC73D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9720"/>
          <a:stretch/>
        </p:blipFill>
        <p:spPr>
          <a:xfrm>
            <a:off x="3796231" y="-6151"/>
            <a:ext cx="3758999" cy="18372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992ADD-4C06-B251-14CD-C17D7FD25A39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dk1">
              <a:alpha val="51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17892F6-6D85-F9AD-9C83-24DC0393D000}"/>
              </a:ext>
            </a:extLst>
          </p:cNvPr>
          <p:cNvSpPr/>
          <p:nvPr/>
        </p:nvSpPr>
        <p:spPr>
          <a:xfrm>
            <a:off x="720090" y="468630"/>
            <a:ext cx="10858500" cy="56007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C7116-B264-D5C1-E8A5-50C37D35E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Dictionaries</a:t>
            </a:r>
          </a:p>
          <a:p>
            <a:pPr lvl="1"/>
            <a:r>
              <a:rPr lang="en-GB" dirty="0">
                <a:hlinkClick r:id="rId8"/>
              </a:rPr>
              <a:t>https://latinlexicon.org/</a:t>
            </a:r>
            <a:r>
              <a:rPr lang="en-GB" dirty="0"/>
              <a:t> (a dictionary with some word learning tools)</a:t>
            </a:r>
          </a:p>
          <a:p>
            <a:pPr lvl="1"/>
            <a:r>
              <a:rPr lang="en-GB" dirty="0">
                <a:hlinkClick r:id="rId9"/>
              </a:rPr>
              <a:t>https://d.iogen.es/web</a:t>
            </a:r>
            <a:r>
              <a:rPr lang="en-GB" dirty="0"/>
              <a:t> (a dictionary with access to several databases)</a:t>
            </a:r>
          </a:p>
          <a:p>
            <a:pPr lvl="1"/>
            <a:r>
              <a:rPr lang="en-GB" dirty="0">
                <a:hlinkClick r:id="rId10"/>
              </a:rPr>
              <a:t>https://www.online-latin-dictionary.com/</a:t>
            </a:r>
            <a:r>
              <a:rPr lang="en-GB" dirty="0"/>
              <a:t> (a dictionary with inflected forms search)</a:t>
            </a:r>
          </a:p>
          <a:p>
            <a:r>
              <a:rPr lang="en-GB" dirty="0"/>
              <a:t>Vocabulary exercisers: </a:t>
            </a:r>
          </a:p>
          <a:p>
            <a:pPr lvl="1"/>
            <a:r>
              <a:rPr lang="en-GB" dirty="0">
                <a:hlinkClick r:id="rId11"/>
              </a:rPr>
              <a:t>www.languagesonline.org.uk/Latin/First_Year_Learning/Section1/Index.htm</a:t>
            </a:r>
            <a:r>
              <a:rPr lang="en-GB" dirty="0"/>
              <a:t> (basic vocabulary drills)</a:t>
            </a:r>
          </a:p>
          <a:p>
            <a:pPr lvl="1"/>
            <a:r>
              <a:rPr lang="en-GB" dirty="0"/>
              <a:t>sites.hofstra.edu/ilaria-marchesi/self-correcting-exercises-based-on-</a:t>
            </a:r>
            <a:r>
              <a:rPr lang="en-GB" dirty="0" err="1"/>
              <a:t>wheelocks</a:t>
            </a:r>
            <a:r>
              <a:rPr lang="en-GB" dirty="0"/>
              <a:t>-</a:t>
            </a:r>
            <a:r>
              <a:rPr lang="en-GB" dirty="0" err="1"/>
              <a:t>latin</a:t>
            </a:r>
            <a:r>
              <a:rPr lang="en-GB" dirty="0"/>
              <a:t>/</a:t>
            </a:r>
            <a:r>
              <a:rPr lang="ru-RU" dirty="0"/>
              <a:t> (</a:t>
            </a:r>
            <a:r>
              <a:rPr lang="en-GB" dirty="0"/>
              <a:t>vocabulary and grammar drills)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A5409C-D953-E022-285F-2A2090830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Tools: Vocabulary</a:t>
            </a:r>
          </a:p>
        </p:txBody>
      </p:sp>
    </p:spTree>
    <p:extLst>
      <p:ext uri="{BB962C8B-B14F-4D97-AF65-F5344CB8AC3E}">
        <p14:creationId xmlns:p14="http://schemas.microsoft.com/office/powerpoint/2010/main" val="949336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86C949F-9902-AF31-219C-FA93B36B42F3}"/>
              </a:ext>
            </a:extLst>
          </p:cNvPr>
          <p:cNvSpPr/>
          <p:nvPr/>
        </p:nvSpPr>
        <p:spPr>
          <a:xfrm>
            <a:off x="91440" y="114300"/>
            <a:ext cx="4672949" cy="6528887"/>
          </a:xfrm>
          <a:prstGeom prst="rect">
            <a:avLst/>
          </a:prstGeom>
          <a:solidFill>
            <a:schemeClr val="dk1">
              <a:alpha val="19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61A4B2-38D2-74BC-FF77-4CE8B4A1D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BF51D-FAB3-DEA7-E9DC-E509690B7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6734" y="5768832"/>
            <a:ext cx="5641951" cy="802956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i="0" dirty="0">
                <a:effectLst/>
                <a:cs typeface="Times New Roman" panose="02020603050405020304" pitchFamily="18" charset="0"/>
              </a:rPr>
              <a:t>James </a:t>
            </a:r>
            <a:r>
              <a:rPr lang="en-US" sz="2200" i="0" dirty="0" err="1">
                <a:effectLst/>
                <a:cs typeface="Times New Roman" panose="02020603050405020304" pitchFamily="18" charset="0"/>
              </a:rPr>
              <a:t>Morwood</a:t>
            </a:r>
            <a:r>
              <a:rPr lang="en-US" sz="2200" i="0" dirty="0">
                <a:effectLst/>
                <a:cs typeface="Times New Roman" panose="02020603050405020304" pitchFamily="18" charset="0"/>
              </a:rPr>
              <a:t>, </a:t>
            </a:r>
            <a:r>
              <a:rPr lang="en-US" sz="2200" i="1" dirty="0">
                <a:effectLst/>
                <a:cs typeface="Times New Roman" panose="02020603050405020304" pitchFamily="18" charset="0"/>
              </a:rPr>
              <a:t>A Latin grammar</a:t>
            </a:r>
            <a:r>
              <a:rPr lang="en-US" sz="2200" i="0" dirty="0">
                <a:effectLst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i="0" dirty="0">
                <a:effectLst/>
                <a:cs typeface="Times New Roman" panose="02020603050405020304" pitchFamily="18" charset="0"/>
              </a:rPr>
              <a:t>(Oxford: Oxford University Press, 1999)</a:t>
            </a:r>
            <a:endParaRPr lang="en-GB" sz="2200" dirty="0">
              <a:cs typeface="Times New Roman" panose="02020603050405020304" pitchFamily="18" charset="0"/>
            </a:endParaRPr>
          </a:p>
        </p:txBody>
      </p:sp>
      <p:pic>
        <p:nvPicPr>
          <p:cNvPr id="3082" name="Picture 10">
            <a:extLst>
              <a:ext uri="{FF2B5EF4-FFF2-40B4-BE49-F238E27FC236}">
                <a16:creationId xmlns:a16="http://schemas.microsoft.com/office/drawing/2014/main" id="{41BC7884-8845-1941-2B41-5B4DC64EE3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" t="1352" r="5361" b="1173"/>
          <a:stretch/>
        </p:blipFill>
        <p:spPr bwMode="auto">
          <a:xfrm>
            <a:off x="655039" y="365125"/>
            <a:ext cx="3226780" cy="514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Get Started In Latin: Teach Yourself by D A Sharpley, G">
            <a:extLst>
              <a:ext uri="{FF2B5EF4-FFF2-40B4-BE49-F238E27FC236}">
                <a16:creationId xmlns:a16="http://schemas.microsoft.com/office/drawing/2014/main" id="{4096AEA2-8A28-BBC6-FD09-3B7343FB8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691" y="507257"/>
            <a:ext cx="1902365" cy="292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New Latin Grammar: Amazon.co.uk: Bennett, Charles E.: 9781463688943: Books">
            <a:extLst>
              <a:ext uri="{FF2B5EF4-FFF2-40B4-BE49-F238E27FC236}">
                <a16:creationId xmlns:a16="http://schemas.microsoft.com/office/drawing/2014/main" id="{CD0DAEC4-1C2E-D794-B9E9-6526A8AF2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621" y="4078486"/>
            <a:ext cx="1994641" cy="249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Allen and Greenough's New Latin Grammar : Greenough, James B., Allen, J.  H., Kittredge, G. L.: Amazon.co.uk: Books">
            <a:extLst>
              <a:ext uri="{FF2B5EF4-FFF2-40B4-BE49-F238E27FC236}">
                <a16:creationId xmlns:a16="http://schemas.microsoft.com/office/drawing/2014/main" id="{B711DD19-E97C-5180-A8E0-27B68DFC3E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963" y="1846704"/>
            <a:ext cx="1902365" cy="285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992D29-3FC9-F717-270D-137542C78479}"/>
              </a:ext>
            </a:extLst>
          </p:cNvPr>
          <p:cNvSpPr txBox="1"/>
          <p:nvPr/>
        </p:nvSpPr>
        <p:spPr>
          <a:xfrm>
            <a:off x="4231359" y="4950014"/>
            <a:ext cx="31197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0" i="0" dirty="0">
                <a:solidFill>
                  <a:schemeClr val="bg1">
                    <a:lumMod val="50000"/>
                  </a:schemeClr>
                </a:solidFill>
                <a:effectLst/>
              </a:rPr>
              <a:t>Bennett, Charles Edwin, </a:t>
            </a:r>
          </a:p>
          <a:p>
            <a:pPr algn="r"/>
            <a:r>
              <a:rPr lang="en-US" b="0" i="1" dirty="0">
                <a:solidFill>
                  <a:schemeClr val="bg1">
                    <a:lumMod val="50000"/>
                  </a:schemeClr>
                </a:solidFill>
                <a:effectLst/>
              </a:rPr>
              <a:t>New Latin Grammar</a:t>
            </a:r>
            <a:r>
              <a:rPr lang="en-US" b="0" i="0" dirty="0">
                <a:solidFill>
                  <a:schemeClr val="bg1">
                    <a:lumMod val="50000"/>
                  </a:schemeClr>
                </a:solidFill>
                <a:effectLst/>
              </a:rPr>
              <a:t> </a:t>
            </a:r>
          </a:p>
          <a:p>
            <a:pPr algn="r"/>
            <a:r>
              <a:rPr lang="en-US" b="0" i="0" dirty="0">
                <a:solidFill>
                  <a:schemeClr val="bg1">
                    <a:lumMod val="50000"/>
                  </a:schemeClr>
                </a:solidFill>
                <a:effectLst/>
              </a:rPr>
              <a:t>(New York: Ithaca, 1918)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0FA2F0-E6F1-6C79-F8C1-8101594A8402}"/>
              </a:ext>
            </a:extLst>
          </p:cNvPr>
          <p:cNvSpPr txBox="1"/>
          <p:nvPr/>
        </p:nvSpPr>
        <p:spPr>
          <a:xfrm>
            <a:off x="9680775" y="4867240"/>
            <a:ext cx="23424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1" dirty="0">
                <a:solidFill>
                  <a:schemeClr val="bg1">
                    <a:lumMod val="50000"/>
                  </a:schemeClr>
                </a:solidFill>
                <a:effectLst/>
              </a:rPr>
              <a:t>Allen and Greenough’s New Latin Grammar for Schools and Colleges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94F9086-F2B2-B711-5FE6-8D39DE27D2C6}"/>
              </a:ext>
            </a:extLst>
          </p:cNvPr>
          <p:cNvGrpSpPr/>
          <p:nvPr/>
        </p:nvGrpSpPr>
        <p:grpSpPr>
          <a:xfrm>
            <a:off x="4439851" y="1585776"/>
            <a:ext cx="3348040" cy="1200329"/>
            <a:chOff x="4370324" y="1959039"/>
            <a:chExt cx="3348040" cy="120032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A79A112-5986-C330-C3C7-80B7F8184078}"/>
                </a:ext>
              </a:extLst>
            </p:cNvPr>
            <p:cNvSpPr txBox="1"/>
            <p:nvPr/>
          </p:nvSpPr>
          <p:spPr>
            <a:xfrm>
              <a:off x="4370324" y="1959039"/>
              <a:ext cx="2702762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George Sharpley, </a:t>
              </a:r>
            </a:p>
            <a:p>
              <a:pPr algn="r"/>
              <a:r>
                <a:rPr lang="en-US" i="1" dirty="0">
                  <a:solidFill>
                    <a:schemeClr val="bg1">
                      <a:lumMod val="50000"/>
                    </a:schemeClr>
                  </a:solidFill>
                </a:rPr>
                <a:t>Get Started in Latin </a:t>
              </a:r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(London: Hachette UK, 2010 [1999])</a:t>
              </a:r>
              <a:endParaRPr lang="en-GB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58BFBE7-C0C9-C19E-72F8-5F9514E2AC84}"/>
                </a:ext>
              </a:extLst>
            </p:cNvPr>
            <p:cNvSpPr txBox="1"/>
            <p:nvPr/>
          </p:nvSpPr>
          <p:spPr>
            <a:xfrm>
              <a:off x="6942815" y="2178843"/>
              <a:ext cx="7755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►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2FC7AC4-3C6A-99AE-AFEE-7B41C5ED63D1}"/>
              </a:ext>
            </a:extLst>
          </p:cNvPr>
          <p:cNvSpPr txBox="1"/>
          <p:nvPr/>
        </p:nvSpPr>
        <p:spPr>
          <a:xfrm>
            <a:off x="7202846" y="5282237"/>
            <a:ext cx="7755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►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B12722-61CD-6221-B8CB-DAD6C3D0521A}"/>
              </a:ext>
            </a:extLst>
          </p:cNvPr>
          <p:cNvSpPr txBox="1"/>
          <p:nvPr/>
        </p:nvSpPr>
        <p:spPr>
          <a:xfrm>
            <a:off x="10592410" y="4599117"/>
            <a:ext cx="3057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▲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6C67-5A41-50A9-08CB-1004BE0A7837}"/>
              </a:ext>
            </a:extLst>
          </p:cNvPr>
          <p:cNvSpPr txBox="1"/>
          <p:nvPr/>
        </p:nvSpPr>
        <p:spPr>
          <a:xfrm>
            <a:off x="2082241" y="5504012"/>
            <a:ext cx="7440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▲</a:t>
            </a:r>
          </a:p>
        </p:txBody>
      </p:sp>
    </p:spTree>
    <p:extLst>
      <p:ext uri="{BB962C8B-B14F-4D97-AF65-F5344CB8AC3E}">
        <p14:creationId xmlns:p14="http://schemas.microsoft.com/office/powerpoint/2010/main" val="321929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FFFC7-975C-B902-15E9-8532F282B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930" y="90805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Quick pronunciation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286AB-0C99-43E7-FD6C-D01C2A404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4930" y="1531620"/>
            <a:ext cx="6743700" cy="49612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200" dirty="0"/>
              <a:t>Let’s give it a try!</a:t>
            </a:r>
          </a:p>
          <a:p>
            <a:pPr marL="0" indent="0" algn="ctr">
              <a:buNone/>
            </a:pPr>
            <a:endParaRPr lang="en-GB" dirty="0"/>
          </a:p>
          <a:p>
            <a:r>
              <a:rPr lang="en-GB" b="0" i="0" dirty="0">
                <a:solidFill>
                  <a:srgbClr val="000000"/>
                </a:solidFill>
                <a:effectLst/>
              </a:rPr>
              <a:t>Cane </a:t>
            </a:r>
            <a:r>
              <a:rPr lang="en-GB" b="0" i="0" dirty="0" err="1">
                <a:solidFill>
                  <a:srgbClr val="000000"/>
                </a:solidFill>
                <a:effectLst/>
              </a:rPr>
              <a:t>decane</a:t>
            </a:r>
            <a:r>
              <a:rPr lang="en-GB" b="0" i="0" dirty="0">
                <a:solidFill>
                  <a:srgbClr val="000000"/>
                </a:solidFill>
                <a:effectLst/>
              </a:rPr>
              <a:t>, cane! </a:t>
            </a:r>
            <a:r>
              <a:rPr lang="en-GB" sz="2400" b="0" i="1" dirty="0">
                <a:solidFill>
                  <a:srgbClr val="000000"/>
                </a:solidFill>
                <a:effectLst/>
              </a:rPr>
              <a:t>Sing, dean, sing!</a:t>
            </a:r>
          </a:p>
          <a:p>
            <a:r>
              <a:rPr lang="en-GB" b="0" i="0" dirty="0">
                <a:solidFill>
                  <a:srgbClr val="000000"/>
                </a:solidFill>
                <a:effectLst/>
              </a:rPr>
              <a:t>Bonum </a:t>
            </a:r>
            <a:r>
              <a:rPr lang="en-GB" b="0" i="0" dirty="0" err="1">
                <a:solidFill>
                  <a:srgbClr val="000000"/>
                </a:solidFill>
                <a:effectLst/>
              </a:rPr>
              <a:t>nomen</a:t>
            </a:r>
            <a:r>
              <a:rPr lang="en-GB" b="0" i="0" dirty="0">
                <a:solidFill>
                  <a:srgbClr val="000000"/>
                </a:solidFill>
                <a:effectLst/>
              </a:rPr>
              <a:t>, bonum omen.</a:t>
            </a:r>
            <a:r>
              <a:rPr lang="en-GB" i="1" dirty="0">
                <a:solidFill>
                  <a:srgbClr val="000000"/>
                </a:solidFill>
              </a:rPr>
              <a:t> </a:t>
            </a:r>
            <a:r>
              <a:rPr lang="en-GB" sz="2400" i="1" dirty="0">
                <a:solidFill>
                  <a:srgbClr val="000000"/>
                </a:solidFill>
              </a:rPr>
              <a:t>A good name, a good omen.</a:t>
            </a:r>
          </a:p>
          <a:p>
            <a:r>
              <a:rPr lang="en-GB" dirty="0">
                <a:solidFill>
                  <a:srgbClr val="000000"/>
                </a:solidFill>
              </a:rPr>
              <a:t>Quintus </a:t>
            </a:r>
            <a:r>
              <a:rPr lang="en-GB" dirty="0" err="1">
                <a:solidFill>
                  <a:srgbClr val="000000"/>
                </a:solidFill>
              </a:rPr>
              <a:t>est</a:t>
            </a:r>
            <a:r>
              <a:rPr lang="en-GB" dirty="0">
                <a:solidFill>
                  <a:srgbClr val="000000"/>
                </a:solidFill>
              </a:rPr>
              <a:t> frater meus. </a:t>
            </a:r>
            <a:r>
              <a:rPr lang="en-GB" sz="2400" i="1" dirty="0">
                <a:solidFill>
                  <a:srgbClr val="000000"/>
                </a:solidFill>
              </a:rPr>
              <a:t>Quintus is my brother.</a:t>
            </a:r>
          </a:p>
          <a:p>
            <a:r>
              <a:rPr lang="en-GB" dirty="0" err="1">
                <a:solidFill>
                  <a:srgbClr val="000000"/>
                </a:solidFill>
              </a:rPr>
              <a:t>Verberat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nos</a:t>
            </a:r>
            <a:r>
              <a:rPr lang="en-GB" dirty="0">
                <a:solidFill>
                  <a:srgbClr val="000000"/>
                </a:solidFill>
              </a:rPr>
              <a:t> et </a:t>
            </a:r>
            <a:r>
              <a:rPr lang="en-GB" dirty="0" err="1">
                <a:solidFill>
                  <a:srgbClr val="000000"/>
                </a:solidFill>
              </a:rPr>
              <a:t>lacerat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fortuna</a:t>
            </a:r>
            <a:r>
              <a:rPr lang="en-GB" dirty="0">
                <a:solidFill>
                  <a:srgbClr val="000000"/>
                </a:solidFill>
              </a:rPr>
              <a:t>. </a:t>
            </a:r>
            <a:r>
              <a:rPr lang="en-GB" sz="2400" i="1" dirty="0">
                <a:solidFill>
                  <a:srgbClr val="000000"/>
                </a:solidFill>
              </a:rPr>
              <a:t>Fortune battles and torments us</a:t>
            </a:r>
            <a:r>
              <a:rPr lang="en-GB" sz="1800" dirty="0">
                <a:solidFill>
                  <a:srgbClr val="000000"/>
                </a:solidFill>
              </a:rPr>
              <a:t> (Seneca, Dial. I, 4, 12)</a:t>
            </a:r>
          </a:p>
          <a:p>
            <a:r>
              <a:rPr lang="fr-FR" dirty="0">
                <a:solidFill>
                  <a:srgbClr val="000000"/>
                </a:solidFill>
              </a:rPr>
              <a:t>Si </a:t>
            </a:r>
            <a:r>
              <a:rPr lang="fr-FR" dirty="0" err="1">
                <a:solidFill>
                  <a:srgbClr val="000000"/>
                </a:solidFill>
              </a:rPr>
              <a:t>quidem</a:t>
            </a:r>
            <a:r>
              <a:rPr lang="fr-FR" dirty="0">
                <a:solidFill>
                  <a:srgbClr val="000000"/>
                </a:solidFill>
              </a:rPr>
              <a:t> deus est, </a:t>
            </a:r>
            <a:r>
              <a:rPr lang="fr-FR" dirty="0" err="1">
                <a:solidFill>
                  <a:srgbClr val="000000"/>
                </a:solidFill>
              </a:rPr>
              <a:t>unde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mala</a:t>
            </a:r>
            <a:r>
              <a:rPr lang="fr-FR" sz="2400" dirty="0">
                <a:solidFill>
                  <a:srgbClr val="000000"/>
                </a:solidFill>
              </a:rPr>
              <a:t>? </a:t>
            </a:r>
            <a:r>
              <a:rPr lang="fr-FR" sz="2400" i="1" dirty="0">
                <a:solidFill>
                  <a:srgbClr val="000000"/>
                </a:solidFill>
              </a:rPr>
              <a:t>If </a:t>
            </a:r>
            <a:r>
              <a:rPr lang="fr-FR" sz="2400" i="1" dirty="0" err="1">
                <a:solidFill>
                  <a:srgbClr val="000000"/>
                </a:solidFill>
              </a:rPr>
              <a:t>there</a:t>
            </a:r>
            <a:r>
              <a:rPr lang="fr-FR" sz="2400" i="1" dirty="0">
                <a:solidFill>
                  <a:srgbClr val="000000"/>
                </a:solidFill>
              </a:rPr>
              <a:t> </a:t>
            </a:r>
            <a:r>
              <a:rPr lang="fr-FR" sz="2400" i="1" dirty="0" err="1">
                <a:solidFill>
                  <a:srgbClr val="000000"/>
                </a:solidFill>
              </a:rPr>
              <a:t>is</a:t>
            </a:r>
            <a:r>
              <a:rPr lang="fr-FR" sz="2400" i="1" dirty="0">
                <a:solidFill>
                  <a:srgbClr val="000000"/>
                </a:solidFill>
              </a:rPr>
              <a:t> a </a:t>
            </a:r>
            <a:r>
              <a:rPr lang="fr-FR" sz="2400" i="1" dirty="0" err="1">
                <a:solidFill>
                  <a:srgbClr val="000000"/>
                </a:solidFill>
              </a:rPr>
              <a:t>god</a:t>
            </a:r>
            <a:r>
              <a:rPr lang="fr-FR" sz="2400" i="1" dirty="0">
                <a:solidFill>
                  <a:srgbClr val="000000"/>
                </a:solidFill>
              </a:rPr>
              <a:t>, how can </a:t>
            </a:r>
            <a:r>
              <a:rPr lang="fr-FR" sz="2400" i="1" dirty="0" err="1">
                <a:solidFill>
                  <a:srgbClr val="000000"/>
                </a:solidFill>
              </a:rPr>
              <a:t>there</a:t>
            </a:r>
            <a:r>
              <a:rPr lang="fr-FR" sz="2400" i="1" dirty="0">
                <a:solidFill>
                  <a:srgbClr val="000000"/>
                </a:solidFill>
              </a:rPr>
              <a:t> </a:t>
            </a:r>
            <a:r>
              <a:rPr lang="fr-FR" sz="2400" i="1" dirty="0" err="1">
                <a:solidFill>
                  <a:srgbClr val="000000"/>
                </a:solidFill>
              </a:rPr>
              <a:t>be</a:t>
            </a:r>
            <a:r>
              <a:rPr lang="fr-FR" sz="2400" i="1" dirty="0">
                <a:solidFill>
                  <a:srgbClr val="000000"/>
                </a:solidFill>
              </a:rPr>
              <a:t> </a:t>
            </a:r>
            <a:r>
              <a:rPr lang="fr-FR" sz="2400" i="1" dirty="0" err="1">
                <a:solidFill>
                  <a:srgbClr val="000000"/>
                </a:solidFill>
              </a:rPr>
              <a:t>evil</a:t>
            </a:r>
            <a:r>
              <a:rPr lang="fr-FR" sz="2400" i="1" dirty="0">
                <a:solidFill>
                  <a:srgbClr val="000000"/>
                </a:solidFill>
              </a:rPr>
              <a:t>?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sz="1800" dirty="0">
                <a:solidFill>
                  <a:srgbClr val="000000"/>
                </a:solidFill>
              </a:rPr>
              <a:t>(</a:t>
            </a:r>
            <a:r>
              <a:rPr lang="fr-FR" sz="1800" dirty="0" err="1">
                <a:solidFill>
                  <a:srgbClr val="000000"/>
                </a:solidFill>
              </a:rPr>
              <a:t>Boethius</a:t>
            </a:r>
            <a:r>
              <a:rPr lang="fr-FR" sz="1800" dirty="0">
                <a:solidFill>
                  <a:srgbClr val="000000"/>
                </a:solidFill>
              </a:rPr>
              <a:t>, Consolation of </a:t>
            </a:r>
            <a:r>
              <a:rPr lang="fr-FR" sz="1800" dirty="0" err="1">
                <a:solidFill>
                  <a:srgbClr val="000000"/>
                </a:solidFill>
              </a:rPr>
              <a:t>Philosophy</a:t>
            </a:r>
            <a:r>
              <a:rPr lang="fr-FR" sz="1800" dirty="0">
                <a:solidFill>
                  <a:srgbClr val="000000"/>
                </a:solidFill>
              </a:rPr>
              <a:t>, 4)</a:t>
            </a:r>
            <a:endParaRPr lang="en-GB" sz="1800" dirty="0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EF3F91-5EA4-BBF4-8098-FFF4F1E77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84" y="1531620"/>
            <a:ext cx="4173057" cy="483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411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7315C-866C-77E8-B23E-64F987520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90329"/>
            <a:ext cx="10515600" cy="874872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Noun Basics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685AF29B-0DDA-D62F-AC01-33D52812E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1400" y="965201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Expresses the name of a person, place, thing, or idea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one of </a:t>
            </a:r>
            <a:r>
              <a:rPr lang="en-GB" sz="2400" b="1" kern="100" dirty="0">
                <a:solidFill>
                  <a:srgbClr val="8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 genders</a:t>
            </a:r>
            <a:r>
              <a:rPr lang="en-GB" sz="2400" kern="100" dirty="0">
                <a:solidFill>
                  <a:srgbClr val="8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Masculine, Feminine, or Neuter</a:t>
            </a:r>
            <a:endParaRPr lang="ru-RU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NB: </a:t>
            </a:r>
            <a:r>
              <a:rPr lang="en-GB" sz="2400" b="1" kern="100" dirty="0">
                <a:solidFill>
                  <a:srgbClr val="8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Latin nouns are gendered. You can try and guess the gender by the word endings, but they sometimes coincide:</a:t>
            </a: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Puell</a:t>
            </a:r>
            <a:r>
              <a:rPr lang="en-GB" sz="2400" b="1" kern="100" dirty="0" err="1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(fem.) </a:t>
            </a:r>
            <a:r>
              <a:rPr lang="en-GB" sz="2400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(A, the) Girl</a:t>
            </a: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Poet</a:t>
            </a:r>
            <a:r>
              <a:rPr lang="en-GB" sz="2400" b="1" kern="100" dirty="0" err="1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(masc.) </a:t>
            </a:r>
            <a:r>
              <a:rPr lang="en-GB" sz="2400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(A, the) Poet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</a:t>
            </a:r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five groups of </a:t>
            </a:r>
            <a:r>
              <a:rPr lang="en-US" sz="2400" b="0" i="0" dirty="0">
                <a:solidFill>
                  <a:srgbClr val="2D3748"/>
                </a:solidFill>
                <a:effectLst/>
                <a:latin typeface="-apple-system"/>
              </a:rPr>
              <a:t>nouns that share the same endings – </a:t>
            </a:r>
            <a:r>
              <a:rPr lang="en-US" sz="2400" b="1" i="0" dirty="0">
                <a:solidFill>
                  <a:srgbClr val="800000"/>
                </a:solidFill>
                <a:effectLst/>
                <a:latin typeface="-apple-system"/>
              </a:rPr>
              <a:t>declensions.</a:t>
            </a:r>
            <a:r>
              <a:rPr lang="en-US" sz="2400" b="0" i="0" dirty="0">
                <a:solidFill>
                  <a:srgbClr val="800000"/>
                </a:solidFill>
                <a:effectLst/>
                <a:latin typeface="-apple-system"/>
              </a:rPr>
              <a:t> </a:t>
            </a:r>
            <a:r>
              <a:rPr lang="en-US" sz="2400" b="0" i="0" dirty="0">
                <a:solidFill>
                  <a:srgbClr val="2D3748"/>
                </a:solidFill>
                <a:effectLst/>
                <a:latin typeface="-apple-system"/>
              </a:rPr>
              <a:t>You can find them indicated in a dictionary with a number (1-5).</a:t>
            </a:r>
            <a:endParaRPr lang="en-GB" sz="24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GB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I made a Latin declension chart despite not knowing any Latin : r/latin">
            <a:extLst>
              <a:ext uri="{FF2B5EF4-FFF2-40B4-BE49-F238E27FC236}">
                <a16:creationId xmlns:a16="http://schemas.microsoft.com/office/drawing/2014/main" id="{D6BD6D9A-A695-A9CC-5DAF-761DB8C6DA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rgbClr val="8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28" t="958" r="937" b="81181"/>
          <a:stretch/>
        </p:blipFill>
        <p:spPr bwMode="auto">
          <a:xfrm>
            <a:off x="1463040" y="5278183"/>
            <a:ext cx="9265920" cy="88473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777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69D99-5179-A3E3-CDE9-E8BC45AD8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800000"/>
                </a:solidFill>
              </a:rPr>
              <a:t>Group the nouns and guess their meaning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94D8F-BF38-90EF-1545-8A0DD67C2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2034" y="1722914"/>
            <a:ext cx="10515600" cy="20262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>
                <a:solidFill>
                  <a:srgbClr val="800000"/>
                </a:solidFill>
              </a:rPr>
              <a:t>1</a:t>
            </a:r>
            <a:r>
              <a:rPr lang="en-GB" sz="4400" dirty="0">
                <a:solidFill>
                  <a:srgbClr val="800000"/>
                </a:solidFill>
              </a:rPr>
              <a:t> </a:t>
            </a:r>
            <a:r>
              <a:rPr lang="en-GB" sz="4400" dirty="0"/>
              <a:t>					</a:t>
            </a:r>
            <a:r>
              <a:rPr lang="en-GB" sz="4400" b="1" dirty="0">
                <a:solidFill>
                  <a:srgbClr val="800000"/>
                </a:solidFill>
              </a:rPr>
              <a:t>2 </a:t>
            </a:r>
            <a:r>
              <a:rPr lang="en-GB" sz="4400" dirty="0"/>
              <a:t>		</a:t>
            </a:r>
          </a:p>
          <a:p>
            <a:pPr marL="0" indent="0" algn="ctr">
              <a:buNone/>
            </a:pPr>
            <a:r>
              <a:rPr lang="en-GB" sz="4400" dirty="0">
                <a:solidFill>
                  <a:srgbClr val="800000"/>
                </a:solidFill>
              </a:rPr>
              <a:t>-a</a:t>
            </a:r>
            <a:r>
              <a:rPr lang="en-GB" sz="4400" dirty="0"/>
              <a:t> (f./m.) 			</a:t>
            </a:r>
            <a:r>
              <a:rPr lang="en-GB" sz="4400" dirty="0">
                <a:solidFill>
                  <a:srgbClr val="800000"/>
                </a:solidFill>
              </a:rPr>
              <a:t>-us </a:t>
            </a:r>
            <a:r>
              <a:rPr lang="en-GB" sz="4400" dirty="0"/>
              <a:t>(m.) /</a:t>
            </a:r>
            <a:r>
              <a:rPr lang="en-GB" sz="4400" dirty="0">
                <a:solidFill>
                  <a:srgbClr val="800000"/>
                </a:solidFill>
              </a:rPr>
              <a:t>-um </a:t>
            </a:r>
            <a:r>
              <a:rPr lang="en-GB" sz="4400" dirty="0"/>
              <a:t>(n.)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B3A807-BB46-ADE1-8A90-8BDFE5F1B441}"/>
              </a:ext>
            </a:extLst>
          </p:cNvPr>
          <p:cNvSpPr txBox="1"/>
          <p:nvPr/>
        </p:nvSpPr>
        <p:spPr>
          <a:xfrm>
            <a:off x="1089660" y="4034790"/>
            <a:ext cx="10420349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GB" sz="20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en-GB" sz="3600" dirty="0"/>
              <a:t>Aqua, </a:t>
            </a:r>
            <a:r>
              <a:rPr lang="en-GB" sz="3600" dirty="0" err="1"/>
              <a:t>templum</a:t>
            </a:r>
            <a:r>
              <a:rPr lang="en-GB" sz="3600" dirty="0"/>
              <a:t>, argentum, </a:t>
            </a:r>
            <a:r>
              <a:rPr lang="en-GB" sz="3600" dirty="0" err="1"/>
              <a:t>nātūra</a:t>
            </a:r>
            <a:r>
              <a:rPr lang="en-GB" sz="3600" dirty="0"/>
              <a:t>, oculus, patria, </a:t>
            </a:r>
            <a:r>
              <a:rPr lang="en-GB" sz="3600" dirty="0" err="1"/>
              <a:t>poēta</a:t>
            </a:r>
            <a:r>
              <a:rPr lang="en-GB" sz="3600" dirty="0"/>
              <a:t>, signum, terra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05513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369426BB66445AE5E1BCAA6B25D48" ma:contentTypeVersion="13" ma:contentTypeDescription="Create a new document." ma:contentTypeScope="" ma:versionID="89d5ed09abfe864375d5d312df806945">
  <xsd:schema xmlns:xsd="http://www.w3.org/2001/XMLSchema" xmlns:xs="http://www.w3.org/2001/XMLSchema" xmlns:p="http://schemas.microsoft.com/office/2006/metadata/properties" xmlns:ns3="fb9d6c99-3694-42bd-96cb-ee82f142d5f1" xmlns:ns4="cd032496-98b8-4843-a188-ee53f6a5ba7e" targetNamespace="http://schemas.microsoft.com/office/2006/metadata/properties" ma:root="true" ma:fieldsID="9f8b6508694ba8c745f508d707bd3fc7" ns3:_="" ns4:_="">
    <xsd:import namespace="fb9d6c99-3694-42bd-96cb-ee82f142d5f1"/>
    <xsd:import namespace="cd032496-98b8-4843-a188-ee53f6a5ba7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DateTaken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9d6c99-3694-42bd-96cb-ee82f142d5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20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2496-98b8-4843-a188-ee53f6a5ba7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9d6c99-3694-42bd-96cb-ee82f142d5f1" xsi:nil="true"/>
  </documentManagement>
</p:properties>
</file>

<file path=customXml/itemProps1.xml><?xml version="1.0" encoding="utf-8"?>
<ds:datastoreItem xmlns:ds="http://schemas.openxmlformats.org/officeDocument/2006/customXml" ds:itemID="{A3F60E71-F7EF-4A4D-876B-107C01113A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9d6c99-3694-42bd-96cb-ee82f142d5f1"/>
    <ds:schemaRef ds:uri="cd032496-98b8-4843-a188-ee53f6a5ba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4390BE1-D42B-41B4-B6FA-DF0052A65F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2E57E6-B186-4C4E-849F-6C1D65AEADA0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fb9d6c99-3694-42bd-96cb-ee82f142d5f1"/>
    <ds:schemaRef ds:uri="cd032496-98b8-4843-a188-ee53f6a5ba7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1500</Words>
  <Application>Microsoft Office PowerPoint</Application>
  <PresentationFormat>Widescreen</PresentationFormat>
  <Paragraphs>143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-apple-system</vt:lpstr>
      <vt:lpstr>Arial</vt:lpstr>
      <vt:lpstr>Calibri</vt:lpstr>
      <vt:lpstr>Calibri Light</vt:lpstr>
      <vt:lpstr>Times New Roman</vt:lpstr>
      <vt:lpstr>Office Theme</vt:lpstr>
      <vt:lpstr>Beginners’ Latin</vt:lpstr>
      <vt:lpstr>Course overview</vt:lpstr>
      <vt:lpstr>How to get the max results from the course</vt:lpstr>
      <vt:lpstr>Tools: Grammar</vt:lpstr>
      <vt:lpstr>Tools: Vocabulary</vt:lpstr>
      <vt:lpstr>PowerPoint Presentation</vt:lpstr>
      <vt:lpstr>Quick pronunciation recap</vt:lpstr>
      <vt:lpstr>Noun Basics</vt:lpstr>
      <vt:lpstr>Group the nouns and guess their meaning</vt:lpstr>
      <vt:lpstr>Noun basics: Number</vt:lpstr>
      <vt:lpstr>Word order, sentence structure</vt:lpstr>
      <vt:lpstr>Noun cases</vt:lpstr>
      <vt:lpstr>Verb Basics</vt:lpstr>
      <vt:lpstr>Verb Basics: Moods</vt:lpstr>
      <vt:lpstr>Verb Basics: Tenses (Indicative)</vt:lpstr>
      <vt:lpstr>Let’s Test It Out!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Beginners’ Latin</dc:title>
  <dc:creator>AKHAPKINA, DARIA (PGR)</dc:creator>
  <cp:lastModifiedBy>AKHAPKINA, DARIA (PGR)</cp:lastModifiedBy>
  <cp:revision>3</cp:revision>
  <dcterms:created xsi:type="dcterms:W3CDTF">2024-01-08T02:20:18Z</dcterms:created>
  <dcterms:modified xsi:type="dcterms:W3CDTF">2024-01-09T09:03:05Z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0x010100FF7369426BB66445AE5E1BCAA6B25D48</vt:lpwstr>
  </property>
</Properties>
</file>