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7" r:id="rId5"/>
    <p:sldId id="258" r:id="rId6"/>
    <p:sldId id="261" r:id="rId7"/>
    <p:sldId id="262" r:id="rId8"/>
    <p:sldId id="263" r:id="rId9"/>
    <p:sldId id="264" r:id="rId10"/>
    <p:sldId id="265" r:id="rId11"/>
    <p:sldId id="266" r:id="rId12"/>
    <p:sldId id="267" r:id="rId13"/>
    <p:sldId id="269" r:id="rId14"/>
    <p:sldId id="268" r:id="rId15"/>
    <p:sldId id="270" r:id="rId16"/>
    <p:sldId id="259" r:id="rId17"/>
    <p:sldId id="276" r:id="rId18"/>
    <p:sldId id="260" r:id="rId19"/>
    <p:sldId id="272" r:id="rId20"/>
    <p:sldId id="274" r:id="rId21"/>
    <p:sldId id="273" r:id="rId22"/>
    <p:sldId id="275"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00"/>
    <a:srgbClr val="D4B0B0"/>
    <a:srgbClr val="B5797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1FD2BAA-B416-4354-8537-F5E8420B1734}" v="329" dt="2024-01-09T14:25:04.09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p:cViewPr varScale="1">
        <p:scale>
          <a:sx n="60" d="100"/>
          <a:sy n="60" d="100"/>
        </p:scale>
        <p:origin x="840"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EF42B3-63F5-61F0-9298-8485BC39AF7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F74071F0-6BCB-9FCA-5955-E39A8D90F49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0A684DF4-0E05-7178-48E1-138D7879EC4F}"/>
              </a:ext>
            </a:extLst>
          </p:cNvPr>
          <p:cNvSpPr>
            <a:spLocks noGrp="1"/>
          </p:cNvSpPr>
          <p:nvPr>
            <p:ph type="dt" sz="half" idx="10"/>
          </p:nvPr>
        </p:nvSpPr>
        <p:spPr/>
        <p:txBody>
          <a:bodyPr/>
          <a:lstStyle/>
          <a:p>
            <a:fld id="{869E3C16-E7F3-41A4-B970-6F65813F725E}" type="datetimeFigureOut">
              <a:rPr lang="en-GB" smtClean="0"/>
              <a:t>08/01/2024</a:t>
            </a:fld>
            <a:endParaRPr lang="en-GB"/>
          </a:p>
        </p:txBody>
      </p:sp>
      <p:sp>
        <p:nvSpPr>
          <p:cNvPr id="5" name="Footer Placeholder 4">
            <a:extLst>
              <a:ext uri="{FF2B5EF4-FFF2-40B4-BE49-F238E27FC236}">
                <a16:creationId xmlns:a16="http://schemas.microsoft.com/office/drawing/2014/main" id="{134648D3-9B62-709A-38A4-5407414797E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B2B1154-619D-95EF-4D54-EB8BFCC90F46}"/>
              </a:ext>
            </a:extLst>
          </p:cNvPr>
          <p:cNvSpPr>
            <a:spLocks noGrp="1"/>
          </p:cNvSpPr>
          <p:nvPr>
            <p:ph type="sldNum" sz="quarter" idx="12"/>
          </p:nvPr>
        </p:nvSpPr>
        <p:spPr/>
        <p:txBody>
          <a:bodyPr/>
          <a:lstStyle/>
          <a:p>
            <a:fld id="{07CFCADC-64AE-425D-AA30-502DC02A505E}" type="slidenum">
              <a:rPr lang="en-GB" smtClean="0"/>
              <a:t>‹#›</a:t>
            </a:fld>
            <a:endParaRPr lang="en-GB"/>
          </a:p>
        </p:txBody>
      </p:sp>
    </p:spTree>
    <p:extLst>
      <p:ext uri="{BB962C8B-B14F-4D97-AF65-F5344CB8AC3E}">
        <p14:creationId xmlns:p14="http://schemas.microsoft.com/office/powerpoint/2010/main" val="5441436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CD7A7C-F8B5-AA0E-FAFF-3EE3CA2FE07C}"/>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5A3A696-F6DF-4D2C-986F-BCE2B6D7FF1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1EFF273-C1F2-FFB1-41D5-B605C72AADC0}"/>
              </a:ext>
            </a:extLst>
          </p:cNvPr>
          <p:cNvSpPr>
            <a:spLocks noGrp="1"/>
          </p:cNvSpPr>
          <p:nvPr>
            <p:ph type="dt" sz="half" idx="10"/>
          </p:nvPr>
        </p:nvSpPr>
        <p:spPr/>
        <p:txBody>
          <a:bodyPr/>
          <a:lstStyle/>
          <a:p>
            <a:fld id="{869E3C16-E7F3-41A4-B970-6F65813F725E}" type="datetimeFigureOut">
              <a:rPr lang="en-GB" smtClean="0"/>
              <a:t>08/01/2024</a:t>
            </a:fld>
            <a:endParaRPr lang="en-GB"/>
          </a:p>
        </p:txBody>
      </p:sp>
      <p:sp>
        <p:nvSpPr>
          <p:cNvPr id="5" name="Footer Placeholder 4">
            <a:extLst>
              <a:ext uri="{FF2B5EF4-FFF2-40B4-BE49-F238E27FC236}">
                <a16:creationId xmlns:a16="http://schemas.microsoft.com/office/drawing/2014/main" id="{1BDB012D-62FA-C2FD-C6F7-181C6D6082C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381AC13-2CC0-AA9F-E598-30BE5933127B}"/>
              </a:ext>
            </a:extLst>
          </p:cNvPr>
          <p:cNvSpPr>
            <a:spLocks noGrp="1"/>
          </p:cNvSpPr>
          <p:nvPr>
            <p:ph type="sldNum" sz="quarter" idx="12"/>
          </p:nvPr>
        </p:nvSpPr>
        <p:spPr/>
        <p:txBody>
          <a:bodyPr/>
          <a:lstStyle/>
          <a:p>
            <a:fld id="{07CFCADC-64AE-425D-AA30-502DC02A505E}" type="slidenum">
              <a:rPr lang="en-GB" smtClean="0"/>
              <a:t>‹#›</a:t>
            </a:fld>
            <a:endParaRPr lang="en-GB"/>
          </a:p>
        </p:txBody>
      </p:sp>
    </p:spTree>
    <p:extLst>
      <p:ext uri="{BB962C8B-B14F-4D97-AF65-F5344CB8AC3E}">
        <p14:creationId xmlns:p14="http://schemas.microsoft.com/office/powerpoint/2010/main" val="2512243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2F323D1-6FB1-858D-E7AD-B6C33D9AE5F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A2C4AB8-E394-AB82-8069-FFAB86E0B03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510E71C-70F8-91F6-DF3E-6C1E89072629}"/>
              </a:ext>
            </a:extLst>
          </p:cNvPr>
          <p:cNvSpPr>
            <a:spLocks noGrp="1"/>
          </p:cNvSpPr>
          <p:nvPr>
            <p:ph type="dt" sz="half" idx="10"/>
          </p:nvPr>
        </p:nvSpPr>
        <p:spPr/>
        <p:txBody>
          <a:bodyPr/>
          <a:lstStyle/>
          <a:p>
            <a:fld id="{869E3C16-E7F3-41A4-B970-6F65813F725E}" type="datetimeFigureOut">
              <a:rPr lang="en-GB" smtClean="0"/>
              <a:t>08/01/2024</a:t>
            </a:fld>
            <a:endParaRPr lang="en-GB"/>
          </a:p>
        </p:txBody>
      </p:sp>
      <p:sp>
        <p:nvSpPr>
          <p:cNvPr id="5" name="Footer Placeholder 4">
            <a:extLst>
              <a:ext uri="{FF2B5EF4-FFF2-40B4-BE49-F238E27FC236}">
                <a16:creationId xmlns:a16="http://schemas.microsoft.com/office/drawing/2014/main" id="{492AE178-0371-2E58-1446-F71162EFE4E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85BBB4C-0FE8-AAFE-73C7-25A229CCAA37}"/>
              </a:ext>
            </a:extLst>
          </p:cNvPr>
          <p:cNvSpPr>
            <a:spLocks noGrp="1"/>
          </p:cNvSpPr>
          <p:nvPr>
            <p:ph type="sldNum" sz="quarter" idx="12"/>
          </p:nvPr>
        </p:nvSpPr>
        <p:spPr/>
        <p:txBody>
          <a:bodyPr/>
          <a:lstStyle/>
          <a:p>
            <a:fld id="{07CFCADC-64AE-425D-AA30-502DC02A505E}" type="slidenum">
              <a:rPr lang="en-GB" smtClean="0"/>
              <a:t>‹#›</a:t>
            </a:fld>
            <a:endParaRPr lang="en-GB"/>
          </a:p>
        </p:txBody>
      </p:sp>
    </p:spTree>
    <p:extLst>
      <p:ext uri="{BB962C8B-B14F-4D97-AF65-F5344CB8AC3E}">
        <p14:creationId xmlns:p14="http://schemas.microsoft.com/office/powerpoint/2010/main" val="1372960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469B83-4F17-BCA8-EDCA-19E6C811AC8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81C4B10-46EC-C30A-8965-B1CD2792F6B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898BBAD-15FB-6B45-88A5-6514BA1BB30C}"/>
              </a:ext>
            </a:extLst>
          </p:cNvPr>
          <p:cNvSpPr>
            <a:spLocks noGrp="1"/>
          </p:cNvSpPr>
          <p:nvPr>
            <p:ph type="dt" sz="half" idx="10"/>
          </p:nvPr>
        </p:nvSpPr>
        <p:spPr/>
        <p:txBody>
          <a:bodyPr/>
          <a:lstStyle/>
          <a:p>
            <a:fld id="{869E3C16-E7F3-41A4-B970-6F65813F725E}" type="datetimeFigureOut">
              <a:rPr lang="en-GB" smtClean="0"/>
              <a:t>08/01/2024</a:t>
            </a:fld>
            <a:endParaRPr lang="en-GB"/>
          </a:p>
        </p:txBody>
      </p:sp>
      <p:sp>
        <p:nvSpPr>
          <p:cNvPr id="5" name="Footer Placeholder 4">
            <a:extLst>
              <a:ext uri="{FF2B5EF4-FFF2-40B4-BE49-F238E27FC236}">
                <a16:creationId xmlns:a16="http://schemas.microsoft.com/office/drawing/2014/main" id="{15FC207F-DCF6-7C88-A37D-9FFAFFC7976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36359CC-0B10-689E-4EA0-7CDBA6646F3B}"/>
              </a:ext>
            </a:extLst>
          </p:cNvPr>
          <p:cNvSpPr>
            <a:spLocks noGrp="1"/>
          </p:cNvSpPr>
          <p:nvPr>
            <p:ph type="sldNum" sz="quarter" idx="12"/>
          </p:nvPr>
        </p:nvSpPr>
        <p:spPr/>
        <p:txBody>
          <a:bodyPr/>
          <a:lstStyle/>
          <a:p>
            <a:fld id="{07CFCADC-64AE-425D-AA30-502DC02A505E}" type="slidenum">
              <a:rPr lang="en-GB" smtClean="0"/>
              <a:t>‹#›</a:t>
            </a:fld>
            <a:endParaRPr lang="en-GB"/>
          </a:p>
        </p:txBody>
      </p:sp>
    </p:spTree>
    <p:extLst>
      <p:ext uri="{BB962C8B-B14F-4D97-AF65-F5344CB8AC3E}">
        <p14:creationId xmlns:p14="http://schemas.microsoft.com/office/powerpoint/2010/main" val="24142563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5F4E1B-B00E-1F69-C1F4-31F9D58CEB1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CCD193E9-BAA6-48E4-FD73-CDC022438EE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8283E17-397A-29E4-4FEE-025CA97642C1}"/>
              </a:ext>
            </a:extLst>
          </p:cNvPr>
          <p:cNvSpPr>
            <a:spLocks noGrp="1"/>
          </p:cNvSpPr>
          <p:nvPr>
            <p:ph type="dt" sz="half" idx="10"/>
          </p:nvPr>
        </p:nvSpPr>
        <p:spPr/>
        <p:txBody>
          <a:bodyPr/>
          <a:lstStyle/>
          <a:p>
            <a:fld id="{869E3C16-E7F3-41A4-B970-6F65813F725E}" type="datetimeFigureOut">
              <a:rPr lang="en-GB" smtClean="0"/>
              <a:t>08/01/2024</a:t>
            </a:fld>
            <a:endParaRPr lang="en-GB"/>
          </a:p>
        </p:txBody>
      </p:sp>
      <p:sp>
        <p:nvSpPr>
          <p:cNvPr id="5" name="Footer Placeholder 4">
            <a:extLst>
              <a:ext uri="{FF2B5EF4-FFF2-40B4-BE49-F238E27FC236}">
                <a16:creationId xmlns:a16="http://schemas.microsoft.com/office/drawing/2014/main" id="{F168D7AE-6B5D-98EA-B29D-B4A5B32094B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C567269-F002-8653-A606-7E22B1AD220F}"/>
              </a:ext>
            </a:extLst>
          </p:cNvPr>
          <p:cNvSpPr>
            <a:spLocks noGrp="1"/>
          </p:cNvSpPr>
          <p:nvPr>
            <p:ph type="sldNum" sz="quarter" idx="12"/>
          </p:nvPr>
        </p:nvSpPr>
        <p:spPr/>
        <p:txBody>
          <a:bodyPr/>
          <a:lstStyle/>
          <a:p>
            <a:fld id="{07CFCADC-64AE-425D-AA30-502DC02A505E}" type="slidenum">
              <a:rPr lang="en-GB" smtClean="0"/>
              <a:t>‹#›</a:t>
            </a:fld>
            <a:endParaRPr lang="en-GB"/>
          </a:p>
        </p:txBody>
      </p:sp>
    </p:spTree>
    <p:extLst>
      <p:ext uri="{BB962C8B-B14F-4D97-AF65-F5344CB8AC3E}">
        <p14:creationId xmlns:p14="http://schemas.microsoft.com/office/powerpoint/2010/main" val="1498475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A056FA-7AF5-CA4B-BF5C-B8A7263B4AD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BF4FEC7-BFCD-FE62-CCC6-A7D3A038823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561D6D55-A28B-E1A0-F5FA-82BF4AEF1FF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CAF7C8D3-A4C2-B970-F7C4-3982B3188AD5}"/>
              </a:ext>
            </a:extLst>
          </p:cNvPr>
          <p:cNvSpPr>
            <a:spLocks noGrp="1"/>
          </p:cNvSpPr>
          <p:nvPr>
            <p:ph type="dt" sz="half" idx="10"/>
          </p:nvPr>
        </p:nvSpPr>
        <p:spPr/>
        <p:txBody>
          <a:bodyPr/>
          <a:lstStyle/>
          <a:p>
            <a:fld id="{869E3C16-E7F3-41A4-B970-6F65813F725E}" type="datetimeFigureOut">
              <a:rPr lang="en-GB" smtClean="0"/>
              <a:t>08/01/2024</a:t>
            </a:fld>
            <a:endParaRPr lang="en-GB"/>
          </a:p>
        </p:txBody>
      </p:sp>
      <p:sp>
        <p:nvSpPr>
          <p:cNvPr id="6" name="Footer Placeholder 5">
            <a:extLst>
              <a:ext uri="{FF2B5EF4-FFF2-40B4-BE49-F238E27FC236}">
                <a16:creationId xmlns:a16="http://schemas.microsoft.com/office/drawing/2014/main" id="{3AC64DF8-7E3B-FACC-1001-7665AFCC158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E0380FF-AF86-E9ED-DE4F-8F26FD254E8B}"/>
              </a:ext>
            </a:extLst>
          </p:cNvPr>
          <p:cNvSpPr>
            <a:spLocks noGrp="1"/>
          </p:cNvSpPr>
          <p:nvPr>
            <p:ph type="sldNum" sz="quarter" idx="12"/>
          </p:nvPr>
        </p:nvSpPr>
        <p:spPr/>
        <p:txBody>
          <a:bodyPr/>
          <a:lstStyle/>
          <a:p>
            <a:fld id="{07CFCADC-64AE-425D-AA30-502DC02A505E}" type="slidenum">
              <a:rPr lang="en-GB" smtClean="0"/>
              <a:t>‹#›</a:t>
            </a:fld>
            <a:endParaRPr lang="en-GB"/>
          </a:p>
        </p:txBody>
      </p:sp>
    </p:spTree>
    <p:extLst>
      <p:ext uri="{BB962C8B-B14F-4D97-AF65-F5344CB8AC3E}">
        <p14:creationId xmlns:p14="http://schemas.microsoft.com/office/powerpoint/2010/main" val="28661360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457FA4-D468-AC84-2127-8E7DBB370CF6}"/>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C2A404B-0BC2-650F-4AB0-79284353BA6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DB77914-F2F7-7FBF-E80E-18B60F08B79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4F6734A2-DA49-961D-0EB0-0385140B541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127182F-2CA0-4EE3-5ED5-5B5527BDBBF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D9533882-2B8F-54AF-AC49-9C863871CAD9}"/>
              </a:ext>
            </a:extLst>
          </p:cNvPr>
          <p:cNvSpPr>
            <a:spLocks noGrp="1"/>
          </p:cNvSpPr>
          <p:nvPr>
            <p:ph type="dt" sz="half" idx="10"/>
          </p:nvPr>
        </p:nvSpPr>
        <p:spPr/>
        <p:txBody>
          <a:bodyPr/>
          <a:lstStyle/>
          <a:p>
            <a:fld id="{869E3C16-E7F3-41A4-B970-6F65813F725E}" type="datetimeFigureOut">
              <a:rPr lang="en-GB" smtClean="0"/>
              <a:t>08/01/2024</a:t>
            </a:fld>
            <a:endParaRPr lang="en-GB"/>
          </a:p>
        </p:txBody>
      </p:sp>
      <p:sp>
        <p:nvSpPr>
          <p:cNvPr id="8" name="Footer Placeholder 7">
            <a:extLst>
              <a:ext uri="{FF2B5EF4-FFF2-40B4-BE49-F238E27FC236}">
                <a16:creationId xmlns:a16="http://schemas.microsoft.com/office/drawing/2014/main" id="{D8C067BD-B154-1E16-0A0E-19FD30107A23}"/>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6E36630D-2FD7-7321-A31C-8E83BA83CFA3}"/>
              </a:ext>
            </a:extLst>
          </p:cNvPr>
          <p:cNvSpPr>
            <a:spLocks noGrp="1"/>
          </p:cNvSpPr>
          <p:nvPr>
            <p:ph type="sldNum" sz="quarter" idx="12"/>
          </p:nvPr>
        </p:nvSpPr>
        <p:spPr/>
        <p:txBody>
          <a:bodyPr/>
          <a:lstStyle/>
          <a:p>
            <a:fld id="{07CFCADC-64AE-425D-AA30-502DC02A505E}" type="slidenum">
              <a:rPr lang="en-GB" smtClean="0"/>
              <a:t>‹#›</a:t>
            </a:fld>
            <a:endParaRPr lang="en-GB"/>
          </a:p>
        </p:txBody>
      </p:sp>
    </p:spTree>
    <p:extLst>
      <p:ext uri="{BB962C8B-B14F-4D97-AF65-F5344CB8AC3E}">
        <p14:creationId xmlns:p14="http://schemas.microsoft.com/office/powerpoint/2010/main" val="41188587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06A652-5D28-805E-16CD-41B7ADF7B62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BD181921-1E85-9F9B-B915-5DA4B8775841}"/>
              </a:ext>
            </a:extLst>
          </p:cNvPr>
          <p:cNvSpPr>
            <a:spLocks noGrp="1"/>
          </p:cNvSpPr>
          <p:nvPr>
            <p:ph type="dt" sz="half" idx="10"/>
          </p:nvPr>
        </p:nvSpPr>
        <p:spPr/>
        <p:txBody>
          <a:bodyPr/>
          <a:lstStyle/>
          <a:p>
            <a:fld id="{869E3C16-E7F3-41A4-B970-6F65813F725E}" type="datetimeFigureOut">
              <a:rPr lang="en-GB" smtClean="0"/>
              <a:t>08/01/2024</a:t>
            </a:fld>
            <a:endParaRPr lang="en-GB"/>
          </a:p>
        </p:txBody>
      </p:sp>
      <p:sp>
        <p:nvSpPr>
          <p:cNvPr id="4" name="Footer Placeholder 3">
            <a:extLst>
              <a:ext uri="{FF2B5EF4-FFF2-40B4-BE49-F238E27FC236}">
                <a16:creationId xmlns:a16="http://schemas.microsoft.com/office/drawing/2014/main" id="{39528BD8-B715-DA15-8CDD-81F461F535F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C75A5BDD-9AB1-9748-70B5-956F7841E655}"/>
              </a:ext>
            </a:extLst>
          </p:cNvPr>
          <p:cNvSpPr>
            <a:spLocks noGrp="1"/>
          </p:cNvSpPr>
          <p:nvPr>
            <p:ph type="sldNum" sz="quarter" idx="12"/>
          </p:nvPr>
        </p:nvSpPr>
        <p:spPr/>
        <p:txBody>
          <a:bodyPr/>
          <a:lstStyle/>
          <a:p>
            <a:fld id="{07CFCADC-64AE-425D-AA30-502DC02A505E}" type="slidenum">
              <a:rPr lang="en-GB" smtClean="0"/>
              <a:t>‹#›</a:t>
            </a:fld>
            <a:endParaRPr lang="en-GB"/>
          </a:p>
        </p:txBody>
      </p:sp>
    </p:spTree>
    <p:extLst>
      <p:ext uri="{BB962C8B-B14F-4D97-AF65-F5344CB8AC3E}">
        <p14:creationId xmlns:p14="http://schemas.microsoft.com/office/powerpoint/2010/main" val="36890249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0CE7C8B-4BA4-05E9-FF09-A859743DB801}"/>
              </a:ext>
            </a:extLst>
          </p:cNvPr>
          <p:cNvSpPr>
            <a:spLocks noGrp="1"/>
          </p:cNvSpPr>
          <p:nvPr>
            <p:ph type="dt" sz="half" idx="10"/>
          </p:nvPr>
        </p:nvSpPr>
        <p:spPr/>
        <p:txBody>
          <a:bodyPr/>
          <a:lstStyle/>
          <a:p>
            <a:fld id="{869E3C16-E7F3-41A4-B970-6F65813F725E}" type="datetimeFigureOut">
              <a:rPr lang="en-GB" smtClean="0"/>
              <a:t>08/01/2024</a:t>
            </a:fld>
            <a:endParaRPr lang="en-GB"/>
          </a:p>
        </p:txBody>
      </p:sp>
      <p:sp>
        <p:nvSpPr>
          <p:cNvPr id="3" name="Footer Placeholder 2">
            <a:extLst>
              <a:ext uri="{FF2B5EF4-FFF2-40B4-BE49-F238E27FC236}">
                <a16:creationId xmlns:a16="http://schemas.microsoft.com/office/drawing/2014/main" id="{95218EFB-9C14-589C-07A0-05E34D95C50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466E9402-9E7E-3D3C-0690-E1A736846690}"/>
              </a:ext>
            </a:extLst>
          </p:cNvPr>
          <p:cNvSpPr>
            <a:spLocks noGrp="1"/>
          </p:cNvSpPr>
          <p:nvPr>
            <p:ph type="sldNum" sz="quarter" idx="12"/>
          </p:nvPr>
        </p:nvSpPr>
        <p:spPr/>
        <p:txBody>
          <a:bodyPr/>
          <a:lstStyle/>
          <a:p>
            <a:fld id="{07CFCADC-64AE-425D-AA30-502DC02A505E}" type="slidenum">
              <a:rPr lang="en-GB" smtClean="0"/>
              <a:t>‹#›</a:t>
            </a:fld>
            <a:endParaRPr lang="en-GB"/>
          </a:p>
        </p:txBody>
      </p:sp>
    </p:spTree>
    <p:extLst>
      <p:ext uri="{BB962C8B-B14F-4D97-AF65-F5344CB8AC3E}">
        <p14:creationId xmlns:p14="http://schemas.microsoft.com/office/powerpoint/2010/main" val="16159940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E1E0AE-6EE0-BFC4-92B7-7550338E194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F3336C6-D995-C45B-B2A3-7FB531317DD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29EAC2E6-4CE9-2F81-B5DE-ECE284B54A2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55BD960-58CB-BAAD-AEB9-4B920FC084C4}"/>
              </a:ext>
            </a:extLst>
          </p:cNvPr>
          <p:cNvSpPr>
            <a:spLocks noGrp="1"/>
          </p:cNvSpPr>
          <p:nvPr>
            <p:ph type="dt" sz="half" idx="10"/>
          </p:nvPr>
        </p:nvSpPr>
        <p:spPr/>
        <p:txBody>
          <a:bodyPr/>
          <a:lstStyle/>
          <a:p>
            <a:fld id="{869E3C16-E7F3-41A4-B970-6F65813F725E}" type="datetimeFigureOut">
              <a:rPr lang="en-GB" smtClean="0"/>
              <a:t>08/01/2024</a:t>
            </a:fld>
            <a:endParaRPr lang="en-GB"/>
          </a:p>
        </p:txBody>
      </p:sp>
      <p:sp>
        <p:nvSpPr>
          <p:cNvPr id="6" name="Footer Placeholder 5">
            <a:extLst>
              <a:ext uri="{FF2B5EF4-FFF2-40B4-BE49-F238E27FC236}">
                <a16:creationId xmlns:a16="http://schemas.microsoft.com/office/drawing/2014/main" id="{49C105C9-F547-83F2-D271-128F6480801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9FEE3DF-A8B6-DA23-5199-2E62CF82C821}"/>
              </a:ext>
            </a:extLst>
          </p:cNvPr>
          <p:cNvSpPr>
            <a:spLocks noGrp="1"/>
          </p:cNvSpPr>
          <p:nvPr>
            <p:ph type="sldNum" sz="quarter" idx="12"/>
          </p:nvPr>
        </p:nvSpPr>
        <p:spPr/>
        <p:txBody>
          <a:bodyPr/>
          <a:lstStyle/>
          <a:p>
            <a:fld id="{07CFCADC-64AE-425D-AA30-502DC02A505E}" type="slidenum">
              <a:rPr lang="en-GB" smtClean="0"/>
              <a:t>‹#›</a:t>
            </a:fld>
            <a:endParaRPr lang="en-GB"/>
          </a:p>
        </p:txBody>
      </p:sp>
    </p:spTree>
    <p:extLst>
      <p:ext uri="{BB962C8B-B14F-4D97-AF65-F5344CB8AC3E}">
        <p14:creationId xmlns:p14="http://schemas.microsoft.com/office/powerpoint/2010/main" val="40932976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D408C9-B22E-B0BE-4444-BD339CE86E1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FA027ACF-C2E6-CB5D-A77A-192327132AF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5DDB8987-A07B-A735-DEB2-BFD94D2795C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0F4887F-A20B-A148-A288-298D4BE302DF}"/>
              </a:ext>
            </a:extLst>
          </p:cNvPr>
          <p:cNvSpPr>
            <a:spLocks noGrp="1"/>
          </p:cNvSpPr>
          <p:nvPr>
            <p:ph type="dt" sz="half" idx="10"/>
          </p:nvPr>
        </p:nvSpPr>
        <p:spPr/>
        <p:txBody>
          <a:bodyPr/>
          <a:lstStyle/>
          <a:p>
            <a:fld id="{869E3C16-E7F3-41A4-B970-6F65813F725E}" type="datetimeFigureOut">
              <a:rPr lang="en-GB" smtClean="0"/>
              <a:t>08/01/2024</a:t>
            </a:fld>
            <a:endParaRPr lang="en-GB"/>
          </a:p>
        </p:txBody>
      </p:sp>
      <p:sp>
        <p:nvSpPr>
          <p:cNvPr id="6" name="Footer Placeholder 5">
            <a:extLst>
              <a:ext uri="{FF2B5EF4-FFF2-40B4-BE49-F238E27FC236}">
                <a16:creationId xmlns:a16="http://schemas.microsoft.com/office/drawing/2014/main" id="{17F42D9F-88FC-1745-1339-2D8402E77BF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D7D1B07-2F3C-C630-AE50-A9C15A2ADAB4}"/>
              </a:ext>
            </a:extLst>
          </p:cNvPr>
          <p:cNvSpPr>
            <a:spLocks noGrp="1"/>
          </p:cNvSpPr>
          <p:nvPr>
            <p:ph type="sldNum" sz="quarter" idx="12"/>
          </p:nvPr>
        </p:nvSpPr>
        <p:spPr/>
        <p:txBody>
          <a:bodyPr/>
          <a:lstStyle/>
          <a:p>
            <a:fld id="{07CFCADC-64AE-425D-AA30-502DC02A505E}" type="slidenum">
              <a:rPr lang="en-GB" smtClean="0"/>
              <a:t>‹#›</a:t>
            </a:fld>
            <a:endParaRPr lang="en-GB"/>
          </a:p>
        </p:txBody>
      </p:sp>
    </p:spTree>
    <p:extLst>
      <p:ext uri="{BB962C8B-B14F-4D97-AF65-F5344CB8AC3E}">
        <p14:creationId xmlns:p14="http://schemas.microsoft.com/office/powerpoint/2010/main" val="12105434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37506C3-393C-62CD-E7B1-BB7344D0495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C3CC834-4249-796D-A278-EC87CD4F1B4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DC7FF16-ECE8-2AF8-156D-03BCD13EA4C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9E3C16-E7F3-41A4-B970-6F65813F725E}" type="datetimeFigureOut">
              <a:rPr lang="en-GB" smtClean="0"/>
              <a:t>08/01/2024</a:t>
            </a:fld>
            <a:endParaRPr lang="en-GB"/>
          </a:p>
        </p:txBody>
      </p:sp>
      <p:sp>
        <p:nvSpPr>
          <p:cNvPr id="5" name="Footer Placeholder 4">
            <a:extLst>
              <a:ext uri="{FF2B5EF4-FFF2-40B4-BE49-F238E27FC236}">
                <a16:creationId xmlns:a16="http://schemas.microsoft.com/office/drawing/2014/main" id="{8D1A11C5-5476-3B06-8200-BF2E95A5580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6978C7DF-601C-78D7-8CF7-5EE47E05C31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CFCADC-64AE-425D-AA30-502DC02A505E}" type="slidenum">
              <a:rPr lang="en-GB" smtClean="0"/>
              <a:t>‹#›</a:t>
            </a:fld>
            <a:endParaRPr lang="en-GB"/>
          </a:p>
        </p:txBody>
      </p:sp>
    </p:spTree>
    <p:extLst>
      <p:ext uri="{BB962C8B-B14F-4D97-AF65-F5344CB8AC3E}">
        <p14:creationId xmlns:p14="http://schemas.microsoft.com/office/powerpoint/2010/main" val="30471998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C9E0500F-B03A-2715-5469-6ECF8FAEB74B}"/>
              </a:ext>
            </a:extLst>
          </p:cNvPr>
          <p:cNvGrpSpPr/>
          <p:nvPr/>
        </p:nvGrpSpPr>
        <p:grpSpPr>
          <a:xfrm>
            <a:off x="0" y="0"/>
            <a:ext cx="12192000" cy="6386740"/>
            <a:chOff x="1" y="0"/>
            <a:chExt cx="11859730" cy="6386740"/>
          </a:xfrm>
        </p:grpSpPr>
        <p:pic>
          <p:nvPicPr>
            <p:cNvPr id="6" name="Picture 4" descr="Transparent Medieval Frame Png - Transparent Renaissance Art Png, Png  Download , Transparent Png Image - PNGitem">
              <a:extLst>
                <a:ext uri="{FF2B5EF4-FFF2-40B4-BE49-F238E27FC236}">
                  <a16:creationId xmlns:a16="http://schemas.microsoft.com/office/drawing/2014/main" id="{70138F4D-F65B-8546-4B08-9D6C5582C27E}"/>
                </a:ext>
              </a:extLst>
            </p:cNvPr>
            <p:cNvPicPr>
              <a:picLocks noChangeAspect="1" noChangeArrowheads="1"/>
            </p:cNvPicPr>
            <p:nvPr/>
          </p:nvPicPr>
          <p:blipFill rotWithShape="1">
            <a:blip r:embed="rId2">
              <a:clrChange>
                <a:clrFrom>
                  <a:srgbClr val="C0A67B"/>
                </a:clrFrom>
                <a:clrTo>
                  <a:srgbClr val="C0A67B">
                    <a:alpha val="0"/>
                  </a:srgbClr>
                </a:clrTo>
              </a:clrChange>
              <a:duotone>
                <a:schemeClr val="bg2">
                  <a:shade val="45000"/>
                  <a:satMod val="135000"/>
                </a:schemeClr>
                <a:prstClr val="white"/>
              </a:duotone>
              <a:alphaModFix amt="70000"/>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val="0"/>
                </a:ext>
              </a:extLst>
            </a:blip>
            <a:srcRect l="6156" t="7229" r="14346"/>
            <a:stretch/>
          </p:blipFill>
          <p:spPr bwMode="auto">
            <a:xfrm flipH="1">
              <a:off x="6281579" y="16420"/>
              <a:ext cx="5578152" cy="637032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Transparent Medieval Frame Png - Transparent Renaissance Art Png, Png  Download , Transparent Png Image - PNGitem">
              <a:extLst>
                <a:ext uri="{FF2B5EF4-FFF2-40B4-BE49-F238E27FC236}">
                  <a16:creationId xmlns:a16="http://schemas.microsoft.com/office/drawing/2014/main" id="{78A72A12-3066-0AD8-5ADA-F637F2928812}"/>
                </a:ext>
              </a:extLst>
            </p:cNvPr>
            <p:cNvPicPr>
              <a:picLocks noChangeAspect="1" noChangeArrowheads="1"/>
            </p:cNvPicPr>
            <p:nvPr/>
          </p:nvPicPr>
          <p:blipFill rotWithShape="1">
            <a:blip r:embed="rId2">
              <a:clrChange>
                <a:clrFrom>
                  <a:srgbClr val="C0A67B"/>
                </a:clrFrom>
                <a:clrTo>
                  <a:srgbClr val="C0A67B">
                    <a:alpha val="0"/>
                  </a:srgbClr>
                </a:clrTo>
              </a:clrChange>
              <a:duotone>
                <a:schemeClr val="bg2">
                  <a:shade val="45000"/>
                  <a:satMod val="135000"/>
                </a:schemeClr>
                <a:prstClr val="white"/>
              </a:duotone>
              <a:alphaModFix amt="70000"/>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val="0"/>
                </a:ext>
              </a:extLst>
            </a:blip>
            <a:srcRect l="6156" t="7229" r="3347"/>
            <a:stretch/>
          </p:blipFill>
          <p:spPr bwMode="auto">
            <a:xfrm>
              <a:off x="1" y="0"/>
              <a:ext cx="6350000" cy="6370320"/>
            </a:xfrm>
            <a:prstGeom prst="rect">
              <a:avLst/>
            </a:prstGeom>
            <a:noFill/>
            <a:extLst>
              <a:ext uri="{909E8E84-426E-40DD-AFC4-6F175D3DCCD1}">
                <a14:hiddenFill xmlns:a14="http://schemas.microsoft.com/office/drawing/2010/main">
                  <a:solidFill>
                    <a:srgbClr val="FFFFFF"/>
                  </a:solidFill>
                </a14:hiddenFill>
              </a:ext>
            </a:extLst>
          </p:spPr>
        </p:pic>
      </p:grpSp>
      <p:sp>
        <p:nvSpPr>
          <p:cNvPr id="2" name="Title 1">
            <a:extLst>
              <a:ext uri="{FF2B5EF4-FFF2-40B4-BE49-F238E27FC236}">
                <a16:creationId xmlns:a16="http://schemas.microsoft.com/office/drawing/2014/main" id="{FDDE8854-4587-8B84-C2E6-E869B2802C87}"/>
              </a:ext>
            </a:extLst>
          </p:cNvPr>
          <p:cNvSpPr>
            <a:spLocks noGrp="1"/>
          </p:cNvSpPr>
          <p:nvPr>
            <p:ph type="ctrTitle"/>
          </p:nvPr>
        </p:nvSpPr>
        <p:spPr>
          <a:xfrm>
            <a:off x="1524000" y="619267"/>
            <a:ext cx="9144000" cy="2387600"/>
          </a:xfrm>
        </p:spPr>
        <p:txBody>
          <a:bodyPr/>
          <a:lstStyle/>
          <a:p>
            <a:r>
              <a:rPr lang="en-GB" dirty="0"/>
              <a:t>Beginners’ Latin</a:t>
            </a:r>
          </a:p>
        </p:txBody>
      </p:sp>
      <p:sp>
        <p:nvSpPr>
          <p:cNvPr id="3" name="Subtitle 2">
            <a:extLst>
              <a:ext uri="{FF2B5EF4-FFF2-40B4-BE49-F238E27FC236}">
                <a16:creationId xmlns:a16="http://schemas.microsoft.com/office/drawing/2014/main" id="{E96D1F6E-C283-8F55-3214-D782E046023E}"/>
              </a:ext>
            </a:extLst>
          </p:cNvPr>
          <p:cNvSpPr>
            <a:spLocks noGrp="1"/>
          </p:cNvSpPr>
          <p:nvPr>
            <p:ph type="subTitle" idx="1"/>
          </p:nvPr>
        </p:nvSpPr>
        <p:spPr>
          <a:xfrm>
            <a:off x="1524000" y="3201580"/>
            <a:ext cx="9144000" cy="1655762"/>
          </a:xfrm>
        </p:spPr>
        <p:txBody>
          <a:bodyPr/>
          <a:lstStyle/>
          <a:p>
            <a:r>
              <a:rPr lang="en-GB" dirty="0"/>
              <a:t>Session 2</a:t>
            </a:r>
          </a:p>
          <a:p>
            <a:r>
              <a:rPr lang="en-GB" dirty="0"/>
              <a:t>Cases and their key uses; verb forms and their key uses</a:t>
            </a:r>
          </a:p>
        </p:txBody>
      </p:sp>
      <p:pic>
        <p:nvPicPr>
          <p:cNvPr id="1026" name="Picture 2">
            <a:extLst>
              <a:ext uri="{FF2B5EF4-FFF2-40B4-BE49-F238E27FC236}">
                <a16:creationId xmlns:a16="http://schemas.microsoft.com/office/drawing/2014/main" id="{554FA477-D910-F9F0-91F3-A65E6E274BFC}"/>
              </a:ext>
            </a:extLst>
          </p:cNvPr>
          <p:cNvPicPr>
            <a:picLocks noChangeAspect="1" noChangeArrowheads="1"/>
          </p:cNvPicPr>
          <p:nvPr/>
        </p:nvPicPr>
        <p:blipFill>
          <a:blip r:embed="rId4">
            <a:alphaModFix amt="50000"/>
            <a:extLst>
              <a:ext uri="{28A0092B-C50C-407E-A947-70E740481C1C}">
                <a14:useLocalDpi xmlns:a14="http://schemas.microsoft.com/office/drawing/2010/main" val="0"/>
              </a:ext>
            </a:extLst>
          </a:blip>
          <a:srcRect/>
          <a:stretch>
            <a:fillRect/>
          </a:stretch>
        </p:blipFill>
        <p:spPr bwMode="auto">
          <a:xfrm>
            <a:off x="5435915" y="4926737"/>
            <a:ext cx="1117283" cy="111728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2A8C3BD3-FFE4-8361-51E7-6F12C4FE0408}"/>
              </a:ext>
            </a:extLst>
          </p:cNvPr>
          <p:cNvSpPr txBox="1"/>
          <p:nvPr/>
        </p:nvSpPr>
        <p:spPr>
          <a:xfrm>
            <a:off x="3746341" y="6137688"/>
            <a:ext cx="4699317" cy="646331"/>
          </a:xfrm>
          <a:prstGeom prst="rect">
            <a:avLst/>
          </a:prstGeom>
          <a:noFill/>
        </p:spPr>
        <p:txBody>
          <a:bodyPr wrap="square">
            <a:spAutoFit/>
          </a:bodyPr>
          <a:lstStyle/>
          <a:p>
            <a:pPr marL="0" indent="0" algn="ctr">
              <a:buNone/>
            </a:pPr>
            <a:r>
              <a:rPr lang="en-GB" dirty="0">
                <a:solidFill>
                  <a:schemeClr val="bg1">
                    <a:lumMod val="50000"/>
                  </a:schemeClr>
                </a:solidFill>
                <a:latin typeface="Times New Roman" panose="02020603050405020304" pitchFamily="18" charset="0"/>
                <a:cs typeface="Times New Roman" panose="02020603050405020304" pitchFamily="18" charset="0"/>
              </a:rPr>
              <a:t>University of Warwick </a:t>
            </a:r>
          </a:p>
          <a:p>
            <a:pPr marL="0" indent="0" algn="ctr">
              <a:buNone/>
            </a:pPr>
            <a:r>
              <a:rPr lang="en-GB" dirty="0">
                <a:solidFill>
                  <a:schemeClr val="bg1">
                    <a:lumMod val="50000"/>
                  </a:schemeClr>
                </a:solidFill>
                <a:latin typeface="Times New Roman" panose="02020603050405020304" pitchFamily="18" charset="0"/>
                <a:cs typeface="Times New Roman" panose="02020603050405020304" pitchFamily="18" charset="0"/>
              </a:rPr>
              <a:t>Centre for the Study of the Renaissance, 2024</a:t>
            </a:r>
          </a:p>
        </p:txBody>
      </p:sp>
    </p:spTree>
    <p:extLst>
      <p:ext uri="{BB962C8B-B14F-4D97-AF65-F5344CB8AC3E}">
        <p14:creationId xmlns:p14="http://schemas.microsoft.com/office/powerpoint/2010/main" val="21281383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D13F0A-C722-E888-8D41-6FECCDED8611}"/>
              </a:ext>
            </a:extLst>
          </p:cNvPr>
          <p:cNvSpPr>
            <a:spLocks noGrp="1"/>
          </p:cNvSpPr>
          <p:nvPr>
            <p:ph type="title"/>
          </p:nvPr>
        </p:nvSpPr>
        <p:spPr>
          <a:xfrm>
            <a:off x="838200" y="116632"/>
            <a:ext cx="10515600" cy="1325563"/>
          </a:xfrm>
        </p:spPr>
        <p:txBody>
          <a:bodyPr/>
          <a:lstStyle/>
          <a:p>
            <a:pPr algn="ctr"/>
            <a:r>
              <a:rPr lang="en-GB" dirty="0">
                <a:solidFill>
                  <a:srgbClr val="800000"/>
                </a:solidFill>
              </a:rPr>
              <a:t>Cases and Their Key Uses: Dative</a:t>
            </a:r>
            <a:endParaRPr lang="en-GB" dirty="0"/>
          </a:p>
        </p:txBody>
      </p:sp>
      <p:sp>
        <p:nvSpPr>
          <p:cNvPr id="3" name="Content Placeholder 2">
            <a:extLst>
              <a:ext uri="{FF2B5EF4-FFF2-40B4-BE49-F238E27FC236}">
                <a16:creationId xmlns:a16="http://schemas.microsoft.com/office/drawing/2014/main" id="{99393E3E-0FAE-E9FC-1626-720FC7B6D3BB}"/>
              </a:ext>
            </a:extLst>
          </p:cNvPr>
          <p:cNvSpPr>
            <a:spLocks noGrp="1"/>
          </p:cNvSpPr>
          <p:nvPr>
            <p:ph idx="1"/>
          </p:nvPr>
        </p:nvSpPr>
        <p:spPr>
          <a:xfrm>
            <a:off x="407368" y="1268760"/>
            <a:ext cx="11593288" cy="5239544"/>
          </a:xfrm>
        </p:spPr>
        <p:txBody>
          <a:bodyPr numCol="2">
            <a:noAutofit/>
          </a:bodyPr>
          <a:lstStyle/>
          <a:p>
            <a:pPr algn="l"/>
            <a:r>
              <a:rPr lang="en-GB" sz="2200" b="1" i="0" u="none" strike="noStrike" baseline="0" dirty="0"/>
              <a:t>Dative of indirect object</a:t>
            </a:r>
          </a:p>
          <a:p>
            <a:pPr marL="0" indent="0" algn="l">
              <a:buNone/>
            </a:pPr>
            <a:r>
              <a:rPr lang="en-US" sz="2200" b="0" i="0" u="none" strike="noStrike" baseline="0" dirty="0"/>
              <a:t>Dei </a:t>
            </a:r>
            <a:r>
              <a:rPr lang="en-US" sz="2200" b="0" i="0" u="none" strike="noStrike" baseline="0" dirty="0" err="1"/>
              <a:t>dona</a:t>
            </a:r>
            <a:r>
              <a:rPr lang="en-US" sz="2200" b="0" i="0" u="none" strike="noStrike" baseline="0" dirty="0"/>
              <a:t> </a:t>
            </a:r>
            <a:r>
              <a:rPr lang="en-US" sz="2200" b="0" i="1" u="none" strike="noStrike" baseline="0" dirty="0" err="1"/>
              <a:t>viris</a:t>
            </a:r>
            <a:r>
              <a:rPr lang="en-US" sz="2200" b="0" i="1" u="none" strike="noStrike" baseline="0" dirty="0"/>
              <a:t> </a:t>
            </a:r>
            <a:r>
              <a:rPr lang="en-US" sz="2200" b="0" i="0" u="none" strike="noStrike" baseline="0" dirty="0" err="1"/>
              <a:t>dederunt</a:t>
            </a:r>
            <a:r>
              <a:rPr lang="en-US" sz="2200" b="0" i="0" u="none" strike="noStrike" baseline="0" dirty="0"/>
              <a:t> </a:t>
            </a:r>
            <a:r>
              <a:rPr lang="en-US" sz="2200" b="0" i="1" u="none" strike="noStrike" baseline="0" dirty="0"/>
              <a:t>: The gods gave gifts to the men.</a:t>
            </a:r>
          </a:p>
          <a:p>
            <a:pPr algn="l"/>
            <a:r>
              <a:rPr lang="en-GB" sz="2200" b="1" i="0" u="none" strike="noStrike" baseline="0" dirty="0"/>
              <a:t>Dative of possession </a:t>
            </a:r>
            <a:r>
              <a:rPr lang="en-GB" sz="2200" b="0" i="0" u="none" strike="noStrike" baseline="0" dirty="0"/>
              <a:t>(common with pronouns):</a:t>
            </a:r>
          </a:p>
          <a:p>
            <a:pPr marL="0" indent="0" algn="l">
              <a:buNone/>
            </a:pPr>
            <a:r>
              <a:rPr lang="en-US" sz="2200" b="0" i="0" u="none" strike="noStrike" baseline="0" dirty="0" err="1"/>
              <a:t>Nomen</a:t>
            </a:r>
            <a:r>
              <a:rPr lang="en-US" sz="2200" b="0" i="0" u="none" strike="noStrike" baseline="0" dirty="0"/>
              <a:t> </a:t>
            </a:r>
            <a:r>
              <a:rPr lang="en-US" sz="2200" b="0" i="1" u="none" strike="noStrike" baseline="0" dirty="0"/>
              <a:t>mihi </a:t>
            </a:r>
            <a:r>
              <a:rPr lang="en-US" sz="2200" b="0" i="0" u="none" strike="noStrike" baseline="0" dirty="0"/>
              <a:t>Marcus </a:t>
            </a:r>
            <a:r>
              <a:rPr lang="en-US" sz="2200" b="0" i="0" u="none" strike="noStrike" baseline="0" dirty="0" err="1"/>
              <a:t>est</a:t>
            </a:r>
            <a:r>
              <a:rPr lang="en-US" sz="2200" b="0" i="0" u="none" strike="noStrike" baseline="0" dirty="0"/>
              <a:t> : </a:t>
            </a:r>
            <a:r>
              <a:rPr lang="en-US" sz="2200" b="0" i="1" u="none" strike="noStrike" baseline="0" dirty="0"/>
              <a:t>My name is Mark.</a:t>
            </a:r>
          </a:p>
          <a:p>
            <a:pPr algn="l"/>
            <a:r>
              <a:rPr lang="en-GB" sz="2200" b="1" i="0" u="none" strike="noStrike" baseline="0" dirty="0"/>
              <a:t>Dative with certain verbs</a:t>
            </a:r>
            <a:r>
              <a:rPr lang="en-GB" sz="2200" b="0" i="0" u="none" strike="noStrike" baseline="0" dirty="0"/>
              <a:t>:</a:t>
            </a:r>
          </a:p>
          <a:p>
            <a:pPr lvl="1"/>
            <a:r>
              <a:rPr lang="en-GB" sz="2200" b="0" i="1" u="none" strike="noStrike" baseline="0" dirty="0" err="1">
                <a:solidFill>
                  <a:srgbClr val="800000"/>
                </a:solidFill>
              </a:rPr>
              <a:t>praesto</a:t>
            </a:r>
            <a:r>
              <a:rPr lang="en-GB" sz="2200" b="0" i="1" u="none" strike="noStrike" baseline="0" dirty="0">
                <a:solidFill>
                  <a:srgbClr val="800000"/>
                </a:solidFill>
              </a:rPr>
              <a:t>, -are, -</a:t>
            </a:r>
            <a:r>
              <a:rPr lang="en-GB" sz="2200" b="0" i="1" u="none" strike="noStrike" baseline="0" dirty="0" err="1">
                <a:solidFill>
                  <a:srgbClr val="800000"/>
                </a:solidFill>
              </a:rPr>
              <a:t>stiti</a:t>
            </a:r>
            <a:r>
              <a:rPr lang="en-GB" sz="2200" b="0" i="1" u="none" strike="noStrike" baseline="0" dirty="0">
                <a:solidFill>
                  <a:srgbClr val="800000"/>
                </a:solidFill>
              </a:rPr>
              <a:t>, -</a:t>
            </a:r>
            <a:r>
              <a:rPr lang="en-GB" sz="2200" b="0" i="1" u="none" strike="noStrike" baseline="0" dirty="0" err="1">
                <a:solidFill>
                  <a:srgbClr val="800000"/>
                </a:solidFill>
              </a:rPr>
              <a:t>stitum</a:t>
            </a:r>
            <a:r>
              <a:rPr lang="en-GB" sz="2200" b="0" i="1" u="none" strike="noStrike" baseline="0" dirty="0">
                <a:solidFill>
                  <a:srgbClr val="800000"/>
                </a:solidFill>
              </a:rPr>
              <a:t> </a:t>
            </a:r>
            <a:r>
              <a:rPr lang="en-GB" sz="2200" b="0" i="0" u="none" strike="noStrike" baseline="0" dirty="0">
                <a:solidFill>
                  <a:srgbClr val="800000"/>
                </a:solidFill>
              </a:rPr>
              <a:t>+ dat. = to surpass</a:t>
            </a:r>
          </a:p>
          <a:p>
            <a:pPr marL="0" indent="0" algn="l">
              <a:buNone/>
            </a:pPr>
            <a:r>
              <a:rPr lang="en-GB" sz="2200" b="0" i="0" u="none" strike="noStrike" baseline="0" dirty="0"/>
              <a:t>Cur Latona </a:t>
            </a:r>
            <a:r>
              <a:rPr lang="en-GB" sz="2200" b="0" i="1" u="none" strike="noStrike" baseline="0" dirty="0"/>
              <a:t>mihi </a:t>
            </a:r>
            <a:r>
              <a:rPr lang="en-GB" sz="2200" b="0" i="0" u="none" strike="noStrike" baseline="0" dirty="0" err="1"/>
              <a:t>praestat</a:t>
            </a:r>
            <a:r>
              <a:rPr lang="en-GB" sz="2200" b="0" i="0" u="none" strike="noStrike" baseline="0" dirty="0"/>
              <a:t>? </a:t>
            </a:r>
            <a:r>
              <a:rPr lang="en-GB" sz="2200" b="0" i="1" u="none" strike="noStrike" baseline="0" dirty="0"/>
              <a:t>Why does Latona surpass me?</a:t>
            </a:r>
          </a:p>
          <a:p>
            <a:pPr lvl="1"/>
            <a:r>
              <a:rPr lang="en-US" sz="2200" b="0" i="1" u="none" strike="noStrike" baseline="0" dirty="0" err="1">
                <a:solidFill>
                  <a:srgbClr val="800000"/>
                </a:solidFill>
              </a:rPr>
              <a:t>impero</a:t>
            </a:r>
            <a:r>
              <a:rPr lang="en-US" sz="2200" b="0" i="1" u="none" strike="noStrike" baseline="0" dirty="0">
                <a:solidFill>
                  <a:srgbClr val="800000"/>
                </a:solidFill>
              </a:rPr>
              <a:t>, -are </a:t>
            </a:r>
            <a:r>
              <a:rPr lang="en-US" sz="2200" b="0" i="0" u="none" strike="noStrike" baseline="0" dirty="0">
                <a:solidFill>
                  <a:srgbClr val="800000"/>
                </a:solidFill>
              </a:rPr>
              <a:t>+ dat. = to command, order</a:t>
            </a:r>
            <a:endParaRPr lang="en-GB" sz="2200" dirty="0">
              <a:solidFill>
                <a:srgbClr val="800000"/>
              </a:solidFill>
            </a:endParaRPr>
          </a:p>
          <a:p>
            <a:pPr marL="0" indent="0" algn="l">
              <a:buNone/>
            </a:pPr>
            <a:endParaRPr lang="en-US" sz="2200" dirty="0"/>
          </a:p>
          <a:p>
            <a:pPr marL="0" indent="0" algn="l">
              <a:buNone/>
            </a:pPr>
            <a:endParaRPr lang="en-US" sz="2200" b="0" i="0" u="none" strike="noStrike" baseline="0" dirty="0"/>
          </a:p>
          <a:p>
            <a:pPr marL="0" indent="0" algn="l">
              <a:buNone/>
            </a:pPr>
            <a:r>
              <a:rPr lang="en-GB" sz="2200" b="0" i="0" u="none" strike="noStrike" baseline="0" dirty="0"/>
              <a:t>• </a:t>
            </a:r>
            <a:r>
              <a:rPr lang="en-GB" sz="2200" b="1" i="0" u="none" strike="noStrike" baseline="0" dirty="0"/>
              <a:t>Dative with certain adjectives</a:t>
            </a:r>
            <a:r>
              <a:rPr lang="en-GB" sz="2200" b="0" i="0" u="none" strike="noStrike" baseline="0" dirty="0"/>
              <a:t>:</a:t>
            </a:r>
          </a:p>
          <a:p>
            <a:pPr lvl="1"/>
            <a:r>
              <a:rPr lang="en-US" sz="2200" b="0" i="1" u="none" strike="noStrike" baseline="0" dirty="0" err="1">
                <a:solidFill>
                  <a:srgbClr val="800000"/>
                </a:solidFill>
              </a:rPr>
              <a:t>benignus</a:t>
            </a:r>
            <a:r>
              <a:rPr lang="en-US" sz="2200" b="0" i="1" u="none" strike="noStrike" baseline="0" dirty="0">
                <a:solidFill>
                  <a:srgbClr val="800000"/>
                </a:solidFill>
              </a:rPr>
              <a:t>, -a, -um </a:t>
            </a:r>
            <a:r>
              <a:rPr lang="en-US" sz="2200" b="0" i="0" u="none" strike="noStrike" baseline="0" dirty="0">
                <a:solidFill>
                  <a:srgbClr val="800000"/>
                </a:solidFill>
              </a:rPr>
              <a:t>+ dat. = kind (to)</a:t>
            </a:r>
          </a:p>
          <a:p>
            <a:pPr marL="0" indent="0" algn="l">
              <a:buNone/>
            </a:pPr>
            <a:r>
              <a:rPr lang="en-US" sz="2200" b="0" i="0" u="none" strike="noStrike" baseline="0" dirty="0" err="1"/>
              <a:t>Iuppiter</a:t>
            </a:r>
            <a:r>
              <a:rPr lang="en-US" sz="2200" b="0" i="0" u="none" strike="noStrike" baseline="0" dirty="0"/>
              <a:t> </a:t>
            </a:r>
            <a:r>
              <a:rPr lang="en-US" sz="2200" b="0" i="0" u="none" strike="noStrike" baseline="0" dirty="0" err="1"/>
              <a:t>erat</a:t>
            </a:r>
            <a:r>
              <a:rPr lang="en-US" sz="2200" b="0" i="0" u="none" strike="noStrike" baseline="0" dirty="0"/>
              <a:t> </a:t>
            </a:r>
            <a:r>
              <a:rPr lang="en-US" sz="2200" b="0" i="1" u="none" strike="noStrike" baseline="0" dirty="0" err="1"/>
              <a:t>filio</a:t>
            </a:r>
            <a:r>
              <a:rPr lang="en-US" sz="2200" b="0" i="1" u="none" strike="noStrike" baseline="0" dirty="0"/>
              <a:t> </a:t>
            </a:r>
            <a:r>
              <a:rPr lang="en-US" sz="2200" b="0" i="0" u="none" strike="noStrike" baseline="0" dirty="0" err="1"/>
              <a:t>benignus</a:t>
            </a:r>
            <a:r>
              <a:rPr lang="en-US" sz="2200" b="0" i="0" u="none" strike="noStrike" baseline="0" dirty="0"/>
              <a:t> : Jupiter was kind to his son.</a:t>
            </a:r>
          </a:p>
          <a:p>
            <a:pPr lvl="1"/>
            <a:r>
              <a:rPr lang="pt-BR" sz="2200" b="0" i="1" u="none" strike="noStrike" baseline="0" dirty="0">
                <a:solidFill>
                  <a:srgbClr val="800000"/>
                </a:solidFill>
              </a:rPr>
              <a:t>carus, -a, -um </a:t>
            </a:r>
            <a:r>
              <a:rPr lang="pt-BR" sz="2200" b="0" i="0" u="none" strike="noStrike" baseline="0" dirty="0">
                <a:solidFill>
                  <a:srgbClr val="800000"/>
                </a:solidFill>
              </a:rPr>
              <a:t>+ dat</a:t>
            </a:r>
            <a:r>
              <a:rPr lang="pt-BR" sz="2200" b="0" i="1" u="none" strike="noStrike" baseline="0" dirty="0">
                <a:solidFill>
                  <a:srgbClr val="800000"/>
                </a:solidFill>
              </a:rPr>
              <a:t>. </a:t>
            </a:r>
            <a:r>
              <a:rPr lang="pt-BR" sz="2200" b="0" i="0" u="none" strike="noStrike" baseline="0" dirty="0">
                <a:solidFill>
                  <a:srgbClr val="800000"/>
                </a:solidFill>
              </a:rPr>
              <a:t>= dear (to)</a:t>
            </a:r>
          </a:p>
          <a:p>
            <a:pPr marL="0" indent="0" algn="l">
              <a:buNone/>
            </a:pPr>
            <a:r>
              <a:rPr lang="en-US" sz="2200" b="0" i="0" u="none" strike="noStrike" baseline="0" dirty="0"/>
              <a:t>Terra </a:t>
            </a:r>
            <a:r>
              <a:rPr lang="en-US" sz="2200" b="0" i="1" u="none" strike="noStrike" baseline="0" dirty="0"/>
              <a:t>deo </a:t>
            </a:r>
            <a:r>
              <a:rPr lang="en-US" sz="2200" b="0" i="0" u="none" strike="noStrike" baseline="0" dirty="0" err="1"/>
              <a:t>cara</a:t>
            </a:r>
            <a:r>
              <a:rPr lang="en-US" sz="2200" b="0" i="0" u="none" strike="noStrike" baseline="0" dirty="0"/>
              <a:t> </a:t>
            </a:r>
            <a:r>
              <a:rPr lang="en-US" sz="2200" b="0" i="0" u="none" strike="noStrike" baseline="0" dirty="0" err="1"/>
              <a:t>erat</a:t>
            </a:r>
            <a:r>
              <a:rPr lang="en-US" sz="2200" b="0" i="0" u="none" strike="noStrike" baseline="0" dirty="0"/>
              <a:t> : The land was dear to the god.</a:t>
            </a:r>
          </a:p>
          <a:p>
            <a:pPr lvl="1"/>
            <a:r>
              <a:rPr lang="en-US" sz="2200" b="0" i="1" u="none" strike="noStrike" baseline="0" dirty="0" err="1">
                <a:solidFill>
                  <a:srgbClr val="800000"/>
                </a:solidFill>
              </a:rPr>
              <a:t>gratus</a:t>
            </a:r>
            <a:r>
              <a:rPr lang="en-US" sz="2200" b="0" i="1" u="none" strike="noStrike" baseline="0" dirty="0">
                <a:solidFill>
                  <a:srgbClr val="800000"/>
                </a:solidFill>
              </a:rPr>
              <a:t>, -a, -um </a:t>
            </a:r>
            <a:r>
              <a:rPr lang="en-US" sz="2200" b="0" i="0" u="none" strike="noStrike" baseline="0" dirty="0">
                <a:solidFill>
                  <a:srgbClr val="800000"/>
                </a:solidFill>
              </a:rPr>
              <a:t>+ dat. = pleasing (to)</a:t>
            </a:r>
          </a:p>
          <a:p>
            <a:pPr marL="0" indent="0" algn="l">
              <a:buNone/>
            </a:pPr>
            <a:r>
              <a:rPr lang="en-US" sz="2200" b="0" i="0" u="none" strike="noStrike" baseline="0" dirty="0"/>
              <a:t>Nymphae </a:t>
            </a:r>
            <a:r>
              <a:rPr lang="en-US" sz="2200" b="0" i="1" u="none" strike="noStrike" baseline="0" dirty="0" err="1"/>
              <a:t>deis</a:t>
            </a:r>
            <a:r>
              <a:rPr lang="en-US" sz="2200" b="0" i="1" u="none" strike="noStrike" baseline="0" dirty="0"/>
              <a:t> </a:t>
            </a:r>
            <a:r>
              <a:rPr lang="en-US" sz="2200" b="0" i="0" u="none" strike="noStrike" baseline="0" dirty="0" err="1"/>
              <a:t>gratae</a:t>
            </a:r>
            <a:r>
              <a:rPr lang="en-US" sz="2200" b="0" i="0" u="none" strike="noStrike" baseline="0" dirty="0"/>
              <a:t> sunt : Nymphs are pleasing to the gods.</a:t>
            </a:r>
          </a:p>
          <a:p>
            <a:pPr lvl="1"/>
            <a:r>
              <a:rPr lang="en-GB" sz="2200" b="0" i="1" u="none" strike="noStrike" baseline="0" dirty="0" err="1">
                <a:solidFill>
                  <a:srgbClr val="800000"/>
                </a:solidFill>
              </a:rPr>
              <a:t>idoneus</a:t>
            </a:r>
            <a:r>
              <a:rPr lang="en-GB" sz="2200" b="0" i="1" u="none" strike="noStrike" baseline="0" dirty="0">
                <a:solidFill>
                  <a:srgbClr val="800000"/>
                </a:solidFill>
              </a:rPr>
              <a:t>, -a, -um </a:t>
            </a:r>
            <a:r>
              <a:rPr lang="en-GB" sz="2200" b="0" i="0" u="none" strike="noStrike" baseline="0" dirty="0">
                <a:solidFill>
                  <a:srgbClr val="800000"/>
                </a:solidFill>
              </a:rPr>
              <a:t>+ dat. = suitable (for)</a:t>
            </a:r>
          </a:p>
          <a:p>
            <a:pPr marL="0" indent="0" algn="l">
              <a:buNone/>
            </a:pPr>
            <a:r>
              <a:rPr lang="en-US" sz="2200" b="0" i="0" u="none" strike="noStrike" baseline="0" dirty="0"/>
              <a:t>Tempus </a:t>
            </a:r>
            <a:r>
              <a:rPr lang="en-US" sz="2200" b="0" i="0" u="none" strike="noStrike" baseline="0" dirty="0" err="1"/>
              <a:t>idoneum</a:t>
            </a:r>
            <a:r>
              <a:rPr lang="en-US" sz="2200" b="0" i="0" u="none" strike="noStrike" baseline="0" dirty="0"/>
              <a:t> </a:t>
            </a:r>
            <a:r>
              <a:rPr lang="en-US" sz="2200" b="0" i="1" u="none" strike="noStrike" baseline="0" dirty="0" err="1"/>
              <a:t>poenis</a:t>
            </a:r>
            <a:r>
              <a:rPr lang="en-US" sz="2200" b="0" i="1" u="none" strike="noStrike" baseline="0" dirty="0"/>
              <a:t> </a:t>
            </a:r>
            <a:r>
              <a:rPr lang="en-US" sz="2200" b="0" i="0" u="none" strike="noStrike" baseline="0" dirty="0" err="1"/>
              <a:t>exspectavit</a:t>
            </a:r>
            <a:r>
              <a:rPr lang="en-US" sz="2200" b="0" i="0" u="none" strike="noStrike" baseline="0" dirty="0"/>
              <a:t> : She awaited a suitable time for </a:t>
            </a:r>
            <a:r>
              <a:rPr lang="en-GB" sz="2200" b="0" i="0" u="none" strike="noStrike" baseline="0" dirty="0"/>
              <a:t>punishment.</a:t>
            </a:r>
          </a:p>
        </p:txBody>
      </p:sp>
      <p:pic>
        <p:nvPicPr>
          <p:cNvPr id="7170" name="Picture 2">
            <a:extLst>
              <a:ext uri="{FF2B5EF4-FFF2-40B4-BE49-F238E27FC236}">
                <a16:creationId xmlns:a16="http://schemas.microsoft.com/office/drawing/2014/main" id="{7FEF0A82-3961-B420-07AC-5D19C35548F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3040" t="14721" b="65119"/>
          <a:stretch/>
        </p:blipFill>
        <p:spPr bwMode="auto">
          <a:xfrm>
            <a:off x="1847528" y="5593453"/>
            <a:ext cx="3261389" cy="10081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17431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69CEB6-8882-7520-EB05-ABCD95D8AAD0}"/>
              </a:ext>
            </a:extLst>
          </p:cNvPr>
          <p:cNvSpPr>
            <a:spLocks noGrp="1"/>
          </p:cNvSpPr>
          <p:nvPr>
            <p:ph type="title"/>
          </p:nvPr>
        </p:nvSpPr>
        <p:spPr>
          <a:xfrm>
            <a:off x="838200" y="207868"/>
            <a:ext cx="10515600" cy="1325563"/>
          </a:xfrm>
        </p:spPr>
        <p:txBody>
          <a:bodyPr/>
          <a:lstStyle/>
          <a:p>
            <a:pPr algn="ctr"/>
            <a:r>
              <a:rPr lang="en-GB" dirty="0">
                <a:solidFill>
                  <a:srgbClr val="800000"/>
                </a:solidFill>
              </a:rPr>
              <a:t>Cases and Their Key Uses: Accusative</a:t>
            </a:r>
          </a:p>
        </p:txBody>
      </p:sp>
      <p:sp>
        <p:nvSpPr>
          <p:cNvPr id="3" name="Content Placeholder 2">
            <a:extLst>
              <a:ext uri="{FF2B5EF4-FFF2-40B4-BE49-F238E27FC236}">
                <a16:creationId xmlns:a16="http://schemas.microsoft.com/office/drawing/2014/main" id="{E15682D5-70DC-8B3E-7495-04020BEA1B24}"/>
              </a:ext>
            </a:extLst>
          </p:cNvPr>
          <p:cNvSpPr>
            <a:spLocks noGrp="1"/>
          </p:cNvSpPr>
          <p:nvPr>
            <p:ph idx="1"/>
          </p:nvPr>
        </p:nvSpPr>
        <p:spPr>
          <a:xfrm>
            <a:off x="6682242" y="4357340"/>
            <a:ext cx="5472608" cy="883295"/>
          </a:xfrm>
        </p:spPr>
        <p:txBody>
          <a:bodyPr>
            <a:noAutofit/>
          </a:bodyPr>
          <a:lstStyle/>
          <a:p>
            <a:pPr marL="0" indent="0" algn="ctr">
              <a:buNone/>
            </a:pPr>
            <a:r>
              <a:rPr lang="pt-BR" sz="2000" b="0" i="0" dirty="0">
                <a:solidFill>
                  <a:schemeClr val="bg1">
                    <a:lumMod val="50000"/>
                  </a:schemeClr>
                </a:solidFill>
                <a:effectLst/>
              </a:rPr>
              <a:t>Helvium Sabinum aedilem dignum rei publicae virum bonum oro vos faciatis</a:t>
            </a:r>
            <a:endParaRPr lang="en-GB" sz="2000" dirty="0">
              <a:solidFill>
                <a:schemeClr val="bg1">
                  <a:lumMod val="50000"/>
                </a:schemeClr>
              </a:solidFill>
            </a:endParaRPr>
          </a:p>
        </p:txBody>
      </p:sp>
      <p:pic>
        <p:nvPicPr>
          <p:cNvPr id="5122" name="Picture 2" descr="r/ArtefactPorn - On the walls of ancient buildings in Pompeii, amazing inscriptions revealing the lives of residents, as well as electoral slogans, have been preserved. On one of the wall over there is preserved a slogan encouraging to vote on Helvius Sabinus. [960x541]">
            <a:extLst>
              <a:ext uri="{FF2B5EF4-FFF2-40B4-BE49-F238E27FC236}">
                <a16:creationId xmlns:a16="http://schemas.microsoft.com/office/drawing/2014/main" id="{512BA45D-2818-DFB2-AADF-0C3B66B9006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61943" y="1533431"/>
            <a:ext cx="4799856" cy="269991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824FD339-F0A3-0598-3296-DE57D13CDB90}"/>
              </a:ext>
            </a:extLst>
          </p:cNvPr>
          <p:cNvSpPr txBox="1"/>
          <p:nvPr/>
        </p:nvSpPr>
        <p:spPr>
          <a:xfrm>
            <a:off x="423552" y="1412776"/>
            <a:ext cx="6651741" cy="5016758"/>
          </a:xfrm>
          <a:prstGeom prst="rect">
            <a:avLst/>
          </a:prstGeom>
          <a:noFill/>
        </p:spPr>
        <p:txBody>
          <a:bodyPr wrap="square">
            <a:spAutoFit/>
          </a:bodyPr>
          <a:lstStyle/>
          <a:p>
            <a:pPr marL="342900" indent="-342900" algn="l">
              <a:buFont typeface="Arial" panose="020B0604020202020204" pitchFamily="34" charset="0"/>
              <a:buChar char="•"/>
            </a:pPr>
            <a:r>
              <a:rPr lang="en-GB" sz="2000" dirty="0"/>
              <a:t>Dir</a:t>
            </a:r>
            <a:r>
              <a:rPr lang="en-GB" sz="2000" b="0" i="0" u="none" strike="noStrike" baseline="0" dirty="0"/>
              <a:t>ect Object:</a:t>
            </a:r>
          </a:p>
          <a:p>
            <a:pPr algn="l"/>
            <a:r>
              <a:rPr lang="en-US" sz="2000" b="0" i="0" u="none" strike="noStrike" baseline="0" dirty="0" err="1"/>
              <a:t>Poeta</a:t>
            </a:r>
            <a:r>
              <a:rPr lang="en-US" sz="2000" b="0" i="0" u="none" strike="noStrike" baseline="0" dirty="0"/>
              <a:t> </a:t>
            </a:r>
            <a:r>
              <a:rPr lang="en-US" sz="2000" b="0" i="1" u="none" strike="noStrike" baseline="0" dirty="0" err="1"/>
              <a:t>fabulas</a:t>
            </a:r>
            <a:r>
              <a:rPr lang="en-US" sz="2000" b="0" i="1" u="none" strike="noStrike" baseline="0" dirty="0"/>
              <a:t> </a:t>
            </a:r>
            <a:r>
              <a:rPr lang="en-US" sz="2000" b="0" i="0" u="none" strike="noStrike" baseline="0" dirty="0" err="1"/>
              <a:t>narravit</a:t>
            </a:r>
            <a:r>
              <a:rPr lang="en-US" sz="2000" dirty="0"/>
              <a:t>.</a:t>
            </a:r>
            <a:r>
              <a:rPr lang="en-US" sz="2000" b="0" i="0" u="none" strike="noStrike" baseline="0" dirty="0"/>
              <a:t> </a:t>
            </a:r>
            <a:r>
              <a:rPr lang="en-US" sz="2000" b="0" i="1" u="none" strike="noStrike" baseline="0" dirty="0"/>
              <a:t>The poet told stories</a:t>
            </a:r>
            <a:r>
              <a:rPr lang="en-US" sz="2000" b="0" i="0" u="none" strike="noStrike" baseline="0" dirty="0"/>
              <a:t>.</a:t>
            </a:r>
          </a:p>
          <a:p>
            <a:pPr marL="342900" indent="-342900" algn="l">
              <a:buFont typeface="Arial" panose="020B0604020202020204" pitchFamily="34" charset="0"/>
              <a:buChar char="•"/>
            </a:pPr>
            <a:r>
              <a:rPr lang="en-GB" sz="2000" b="0" i="0" u="none" strike="noStrike" baseline="0" dirty="0"/>
              <a:t>Accusative with prepositions:</a:t>
            </a:r>
          </a:p>
          <a:p>
            <a:pPr marL="627063"/>
            <a:r>
              <a:rPr lang="en-US" sz="2000" b="0" i="1" u="none" strike="noStrike" baseline="0" dirty="0"/>
              <a:t>ad </a:t>
            </a:r>
            <a:r>
              <a:rPr lang="en-US" sz="2000" b="0" i="0" u="none" strike="noStrike" baseline="0" dirty="0"/>
              <a:t>+ acc. = to, toward, near</a:t>
            </a:r>
          </a:p>
          <a:p>
            <a:pPr marL="627063"/>
            <a:r>
              <a:rPr lang="en-GB" sz="2000" b="0" i="1" u="none" strike="noStrike" baseline="0" dirty="0"/>
              <a:t>per </a:t>
            </a:r>
            <a:r>
              <a:rPr lang="en-GB" sz="2000" b="0" i="0" u="none" strike="noStrike" baseline="0" dirty="0"/>
              <a:t>+ acc. = through</a:t>
            </a:r>
          </a:p>
          <a:p>
            <a:pPr marL="627063"/>
            <a:r>
              <a:rPr lang="en-US" sz="2000" b="0" i="1" u="none" strike="noStrike" baseline="0" dirty="0" err="1"/>
              <a:t>prope</a:t>
            </a:r>
            <a:r>
              <a:rPr lang="en-US" sz="2000" b="0" i="1" u="none" strike="noStrike" baseline="0" dirty="0"/>
              <a:t> </a:t>
            </a:r>
            <a:r>
              <a:rPr lang="en-US" sz="2000" b="0" i="0" u="none" strike="noStrike" baseline="0" dirty="0"/>
              <a:t>+ acc. = near, close to</a:t>
            </a:r>
          </a:p>
          <a:p>
            <a:pPr marL="627063"/>
            <a:r>
              <a:rPr lang="en-GB" sz="2000" b="0" i="1" u="none" strike="noStrike" baseline="0" dirty="0"/>
              <a:t>trans</a:t>
            </a:r>
            <a:r>
              <a:rPr lang="en-GB" sz="2000" b="0" i="0" u="none" strike="noStrike" baseline="0" dirty="0"/>
              <a:t>. + acc. = across</a:t>
            </a:r>
          </a:p>
          <a:p>
            <a:pPr marL="627063"/>
            <a:r>
              <a:rPr lang="en-US" sz="2000" b="0" i="1" u="none" strike="noStrike" baseline="0" dirty="0"/>
              <a:t>propter </a:t>
            </a:r>
            <a:r>
              <a:rPr lang="en-US" sz="2000" b="0" i="0" u="none" strike="noStrike" baseline="0" dirty="0"/>
              <a:t>+ acc. = on account of, because of</a:t>
            </a:r>
          </a:p>
          <a:p>
            <a:pPr marL="627063"/>
            <a:r>
              <a:rPr lang="en-GB" sz="2000" b="0" i="1" u="none" strike="noStrike" baseline="0" dirty="0"/>
              <a:t>post </a:t>
            </a:r>
            <a:r>
              <a:rPr lang="en-GB" sz="2000" b="0" i="0" u="none" strike="noStrike" baseline="0" dirty="0"/>
              <a:t>+ acc. = after</a:t>
            </a:r>
          </a:p>
          <a:p>
            <a:pPr marL="627063"/>
            <a:r>
              <a:rPr lang="en-GB" sz="2000" b="0" i="1" u="none" strike="noStrike" baseline="0" dirty="0"/>
              <a:t>inter </a:t>
            </a:r>
            <a:r>
              <a:rPr lang="en-GB" sz="2000" b="0" i="0" u="none" strike="noStrike" baseline="0" dirty="0"/>
              <a:t>+ acc. = between, among</a:t>
            </a:r>
          </a:p>
          <a:p>
            <a:pPr marL="627063"/>
            <a:r>
              <a:rPr lang="en-GB" sz="2000" b="0" i="1" u="none" strike="noStrike" baseline="0" dirty="0"/>
              <a:t>in </a:t>
            </a:r>
            <a:r>
              <a:rPr lang="en-GB" sz="2000" b="0" i="0" u="none" strike="noStrike" baseline="0" dirty="0"/>
              <a:t>+ acc. = into</a:t>
            </a:r>
          </a:p>
          <a:p>
            <a:pPr marL="342900" indent="-342900" algn="l">
              <a:buFont typeface="Arial" panose="020B0604020202020204" pitchFamily="34" charset="0"/>
              <a:buChar char="•"/>
            </a:pPr>
            <a:r>
              <a:rPr lang="en-US" sz="2000" b="0" i="0" u="none" strike="noStrike" baseline="0" dirty="0"/>
              <a:t>Subject Accusative in Indirect Speech (with Infinitive):</a:t>
            </a:r>
          </a:p>
          <a:p>
            <a:pPr algn="l"/>
            <a:r>
              <a:rPr lang="en-US" sz="2000" b="0" i="0" u="none" strike="noStrike" baseline="0" dirty="0"/>
              <a:t>Minerva </a:t>
            </a:r>
            <a:r>
              <a:rPr lang="en-US" sz="2000" b="0" i="0" u="none" strike="noStrike" baseline="0" dirty="0" err="1"/>
              <a:t>monstrat</a:t>
            </a:r>
            <a:r>
              <a:rPr lang="en-US" sz="2000" b="0" i="0" u="none" strike="noStrike" baseline="0" dirty="0"/>
              <a:t> se </a:t>
            </a:r>
            <a:r>
              <a:rPr lang="en-US" sz="2000" b="0" i="1" u="none" strike="noStrike" baseline="0" dirty="0" err="1"/>
              <a:t>deam</a:t>
            </a:r>
            <a:r>
              <a:rPr lang="en-US" sz="2000" b="0" i="1" u="none" strike="noStrike" baseline="0" dirty="0"/>
              <a:t> </a:t>
            </a:r>
            <a:r>
              <a:rPr lang="en-US" sz="2000" b="0" i="0" u="none" strike="noStrike" baseline="0" dirty="0" err="1"/>
              <a:t>esse</a:t>
            </a:r>
            <a:r>
              <a:rPr lang="en-US" sz="2000" b="0" i="0" u="none" strike="noStrike" baseline="0" dirty="0"/>
              <a:t>. </a:t>
            </a:r>
            <a:r>
              <a:rPr lang="en-US" sz="2000" b="0" i="1" u="none" strike="noStrike" baseline="0" dirty="0"/>
              <a:t>Minerva shows that she is a</a:t>
            </a:r>
          </a:p>
          <a:p>
            <a:pPr algn="l"/>
            <a:r>
              <a:rPr lang="en-GB" sz="2000" b="0" i="1" u="none" strike="noStrike" baseline="0" dirty="0"/>
              <a:t>goddess.</a:t>
            </a:r>
          </a:p>
          <a:p>
            <a:pPr algn="l"/>
            <a:r>
              <a:rPr lang="en-US" sz="2000" b="0" i="1" u="none" strike="noStrike" baseline="0" dirty="0" err="1"/>
              <a:t>Deos</a:t>
            </a:r>
            <a:r>
              <a:rPr lang="en-US" sz="2000" b="0" i="1" u="none" strike="noStrike" baseline="0" dirty="0"/>
              <a:t> </a:t>
            </a:r>
            <a:r>
              <a:rPr lang="en-US" sz="2000" b="0" i="0" u="none" strike="noStrike" baseline="0" dirty="0" err="1"/>
              <a:t>appropinquare</a:t>
            </a:r>
            <a:r>
              <a:rPr lang="en-US" sz="2000" b="0" i="0" u="none" strike="noStrike" baseline="0" dirty="0"/>
              <a:t> video. </a:t>
            </a:r>
            <a:r>
              <a:rPr lang="en-US" sz="2000" b="0" i="1" u="none" strike="noStrike" baseline="0" dirty="0"/>
              <a:t>I see that the gods are approaching.</a:t>
            </a:r>
            <a:endParaRPr lang="en-GB" sz="2000" i="1" dirty="0"/>
          </a:p>
        </p:txBody>
      </p:sp>
    </p:spTree>
    <p:extLst>
      <p:ext uri="{BB962C8B-B14F-4D97-AF65-F5344CB8AC3E}">
        <p14:creationId xmlns:p14="http://schemas.microsoft.com/office/powerpoint/2010/main" val="31017336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853365-ACDB-4DA9-32AC-121C9C7589CE}"/>
              </a:ext>
            </a:extLst>
          </p:cNvPr>
          <p:cNvSpPr>
            <a:spLocks noGrp="1"/>
          </p:cNvSpPr>
          <p:nvPr>
            <p:ph type="title"/>
          </p:nvPr>
        </p:nvSpPr>
        <p:spPr/>
        <p:txBody>
          <a:bodyPr/>
          <a:lstStyle/>
          <a:p>
            <a:pPr algn="ctr"/>
            <a:r>
              <a:rPr lang="en-GB" dirty="0">
                <a:solidFill>
                  <a:srgbClr val="800000"/>
                </a:solidFill>
              </a:rPr>
              <a:t>Cases and Their Key Uses: Ablative</a:t>
            </a:r>
          </a:p>
        </p:txBody>
      </p:sp>
      <p:sp>
        <p:nvSpPr>
          <p:cNvPr id="3" name="Content Placeholder 2">
            <a:extLst>
              <a:ext uri="{FF2B5EF4-FFF2-40B4-BE49-F238E27FC236}">
                <a16:creationId xmlns:a16="http://schemas.microsoft.com/office/drawing/2014/main" id="{6AA5932B-45E3-C984-CF99-F0C04F61DCCC}"/>
              </a:ext>
            </a:extLst>
          </p:cNvPr>
          <p:cNvSpPr>
            <a:spLocks noGrp="1"/>
          </p:cNvSpPr>
          <p:nvPr>
            <p:ph idx="1"/>
          </p:nvPr>
        </p:nvSpPr>
        <p:spPr>
          <a:xfrm>
            <a:off x="838200" y="1825625"/>
            <a:ext cx="10226352" cy="4351338"/>
          </a:xfrm>
        </p:spPr>
        <p:txBody>
          <a:bodyPr>
            <a:noAutofit/>
          </a:bodyPr>
          <a:lstStyle/>
          <a:p>
            <a:pPr algn="l"/>
            <a:r>
              <a:rPr lang="en-GB" sz="2400" b="0" i="0" u="none" strike="noStrike" baseline="0" dirty="0"/>
              <a:t>Ablative of Means:</a:t>
            </a:r>
          </a:p>
          <a:p>
            <a:pPr marL="0" indent="0" algn="l">
              <a:buNone/>
            </a:pPr>
            <a:r>
              <a:rPr lang="en-US" sz="2400" b="0" i="0" u="none" strike="noStrike" baseline="0" dirty="0"/>
              <a:t>Phoebus liberos </a:t>
            </a:r>
            <a:r>
              <a:rPr lang="en-US" sz="2400" b="0" i="0" u="none" strike="noStrike" baseline="0" dirty="0" err="1"/>
              <a:t>eius</a:t>
            </a:r>
            <a:r>
              <a:rPr lang="en-US" sz="2400" b="0" i="0" u="none" strike="noStrike" baseline="0" dirty="0"/>
              <a:t> </a:t>
            </a:r>
            <a:r>
              <a:rPr lang="en-US" sz="2400" b="0" i="1" u="none" strike="noStrike" baseline="0" dirty="0" err="1"/>
              <a:t>sagittis</a:t>
            </a:r>
            <a:r>
              <a:rPr lang="en-US" sz="2400" b="0" i="1" u="none" strike="noStrike" baseline="0" dirty="0"/>
              <a:t> </a:t>
            </a:r>
            <a:r>
              <a:rPr lang="en-US" sz="2400" b="0" i="0" u="none" strike="noStrike" baseline="0" dirty="0" err="1"/>
              <a:t>necavit</a:t>
            </a:r>
            <a:r>
              <a:rPr lang="en-US" sz="2400" b="0" i="0" u="none" strike="noStrike" baseline="0" dirty="0"/>
              <a:t> : Phoebus killed her children with </a:t>
            </a:r>
            <a:r>
              <a:rPr lang="en-GB" sz="2400" b="0" i="0" u="none" strike="noStrike" baseline="0" dirty="0"/>
              <a:t>(by means of) arrows.</a:t>
            </a:r>
          </a:p>
          <a:p>
            <a:pPr algn="l"/>
            <a:r>
              <a:rPr lang="en-GB" sz="2400" b="0" i="0" u="none" strike="noStrike" baseline="0" dirty="0"/>
              <a:t>Ablative with prepositions:</a:t>
            </a:r>
          </a:p>
          <a:p>
            <a:pPr marL="0" indent="808038" algn="l">
              <a:buNone/>
            </a:pPr>
            <a:r>
              <a:rPr lang="en-GB" sz="2400" b="0" i="1" u="none" strike="noStrike" baseline="0" dirty="0"/>
              <a:t>cum </a:t>
            </a:r>
            <a:r>
              <a:rPr lang="en-GB" sz="2400" b="0" i="0" u="none" strike="noStrike" baseline="0" dirty="0"/>
              <a:t>+ abl. = with</a:t>
            </a:r>
          </a:p>
          <a:p>
            <a:pPr marL="0" indent="808038" algn="l">
              <a:buNone/>
            </a:pPr>
            <a:r>
              <a:rPr lang="en-GB" sz="2400" b="0" i="1" u="none" strike="noStrike" baseline="0" dirty="0"/>
              <a:t>sine </a:t>
            </a:r>
            <a:r>
              <a:rPr lang="en-GB" sz="2400" b="0" i="0" u="none" strike="noStrike" baseline="0" dirty="0"/>
              <a:t>+ abl. = without</a:t>
            </a:r>
          </a:p>
          <a:p>
            <a:pPr marL="0" indent="808038" algn="l">
              <a:buNone/>
            </a:pPr>
            <a:r>
              <a:rPr lang="en-GB" sz="2400" b="0" i="1" u="none" strike="noStrike" baseline="0" dirty="0"/>
              <a:t>de </a:t>
            </a:r>
            <a:r>
              <a:rPr lang="en-GB" sz="2400" b="0" i="0" u="none" strike="noStrike" baseline="0" dirty="0"/>
              <a:t>+ abl. = about, concerning</a:t>
            </a:r>
          </a:p>
          <a:p>
            <a:pPr marL="0" indent="808038" algn="l">
              <a:buNone/>
            </a:pPr>
            <a:r>
              <a:rPr lang="en-US" sz="2400" b="0" i="1" u="none" strike="noStrike" baseline="0" dirty="0"/>
              <a:t>a </a:t>
            </a:r>
            <a:r>
              <a:rPr lang="en-US" sz="2400" b="0" i="0" u="none" strike="noStrike" baseline="0" dirty="0"/>
              <a:t>(</a:t>
            </a:r>
            <a:r>
              <a:rPr lang="en-US" sz="2400" b="0" i="1" u="none" strike="noStrike" baseline="0" dirty="0"/>
              <a:t>ab</a:t>
            </a:r>
            <a:r>
              <a:rPr lang="en-US" sz="2400" b="0" i="0" u="none" strike="noStrike" baseline="0" dirty="0"/>
              <a:t>) + abl. = from, away from, by</a:t>
            </a:r>
          </a:p>
          <a:p>
            <a:pPr marL="0" indent="808038" algn="l">
              <a:buNone/>
            </a:pPr>
            <a:r>
              <a:rPr lang="en-US" sz="2400" b="0" i="1" u="none" strike="noStrike" baseline="0" dirty="0"/>
              <a:t>pro </a:t>
            </a:r>
            <a:r>
              <a:rPr lang="en-US" sz="2400" b="0" i="0" u="none" strike="noStrike" baseline="0" dirty="0"/>
              <a:t>+ abl. = in front of, before</a:t>
            </a:r>
          </a:p>
          <a:p>
            <a:pPr marL="0" indent="808038" algn="l">
              <a:buNone/>
            </a:pPr>
            <a:r>
              <a:rPr lang="en-GB" sz="2400" b="0" i="1" u="none" strike="noStrike" baseline="0" dirty="0"/>
              <a:t>in </a:t>
            </a:r>
            <a:r>
              <a:rPr lang="en-GB" sz="2400" b="0" i="0" u="none" strike="noStrike" baseline="0" dirty="0"/>
              <a:t>+ abl. = in, on</a:t>
            </a:r>
            <a:endParaRPr lang="en-GB" sz="2400" dirty="0"/>
          </a:p>
        </p:txBody>
      </p:sp>
      <p:pic>
        <p:nvPicPr>
          <p:cNvPr id="8194" name="Picture 2">
            <a:extLst>
              <a:ext uri="{FF2B5EF4-FFF2-40B4-BE49-F238E27FC236}">
                <a16:creationId xmlns:a16="http://schemas.microsoft.com/office/drawing/2014/main" id="{9EF79A08-42CF-A4FA-BD6B-3C3BFE41978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0050" b="66583"/>
          <a:stretch/>
        </p:blipFill>
        <p:spPr bwMode="auto">
          <a:xfrm>
            <a:off x="6240016" y="3068960"/>
            <a:ext cx="5577028" cy="1011883"/>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Commentarii de Bello Civili - Wikipedia">
            <a:extLst>
              <a:ext uri="{FF2B5EF4-FFF2-40B4-BE49-F238E27FC236}">
                <a16:creationId xmlns:a16="http://schemas.microsoft.com/office/drawing/2014/main" id="{7C92E5D0-E004-5332-3944-ABF4BAB544E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2362" t="6928" r="6294" b="58802"/>
          <a:stretch/>
        </p:blipFill>
        <p:spPr bwMode="auto">
          <a:xfrm>
            <a:off x="7588370" y="4374754"/>
            <a:ext cx="2880320" cy="18988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91167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320770-B2E9-87A7-A7D2-A6C31BD999AD}"/>
              </a:ext>
            </a:extLst>
          </p:cNvPr>
          <p:cNvSpPr>
            <a:spLocks noGrp="1"/>
          </p:cNvSpPr>
          <p:nvPr>
            <p:ph type="title"/>
          </p:nvPr>
        </p:nvSpPr>
        <p:spPr>
          <a:xfrm>
            <a:off x="838200" y="88679"/>
            <a:ext cx="10515600" cy="1325563"/>
          </a:xfrm>
        </p:spPr>
        <p:txBody>
          <a:bodyPr/>
          <a:lstStyle/>
          <a:p>
            <a:pPr algn="ctr"/>
            <a:r>
              <a:rPr lang="en-GB" dirty="0">
                <a:solidFill>
                  <a:srgbClr val="800000"/>
                </a:solidFill>
              </a:rPr>
              <a:t>Identifying Noun Forms: </a:t>
            </a:r>
            <a:r>
              <a:rPr lang="en-GB" dirty="0" err="1">
                <a:solidFill>
                  <a:srgbClr val="800000"/>
                </a:solidFill>
              </a:rPr>
              <a:t>Algorythm</a:t>
            </a:r>
            <a:endParaRPr lang="en-GB" dirty="0">
              <a:solidFill>
                <a:srgbClr val="800000"/>
              </a:solidFill>
            </a:endParaRPr>
          </a:p>
        </p:txBody>
      </p:sp>
      <p:sp>
        <p:nvSpPr>
          <p:cNvPr id="3" name="Content Placeholder 2">
            <a:extLst>
              <a:ext uri="{FF2B5EF4-FFF2-40B4-BE49-F238E27FC236}">
                <a16:creationId xmlns:a16="http://schemas.microsoft.com/office/drawing/2014/main" id="{3565F96B-9FEF-9948-DC96-524B970D1817}"/>
              </a:ext>
            </a:extLst>
          </p:cNvPr>
          <p:cNvSpPr>
            <a:spLocks noGrp="1"/>
          </p:cNvSpPr>
          <p:nvPr>
            <p:ph idx="1"/>
          </p:nvPr>
        </p:nvSpPr>
        <p:spPr>
          <a:xfrm>
            <a:off x="838200" y="1339813"/>
            <a:ext cx="10515600" cy="4351338"/>
          </a:xfrm>
        </p:spPr>
        <p:txBody>
          <a:bodyPr/>
          <a:lstStyle/>
          <a:p>
            <a:r>
              <a:rPr lang="en-GB" sz="2600" dirty="0"/>
              <a:t>If you already know the noun/declension: identify the case and find what causes this form to appear (e.g. other nouns/verbs/prepositions)</a:t>
            </a:r>
            <a:endParaRPr lang="ru-RU" sz="2600" dirty="0"/>
          </a:p>
          <a:p>
            <a:r>
              <a:rPr lang="en-GB" sz="2600" dirty="0"/>
              <a:t>If you can’t spot a noun, try looking at the verbs. They are often easier to spot due to their characteristic endings</a:t>
            </a:r>
          </a:p>
          <a:p>
            <a:r>
              <a:rPr lang="en-GB" sz="2600" dirty="0"/>
              <a:t> Having found the verb, find the noun(s) it corresponds with to know the number and, possibly, case</a:t>
            </a:r>
          </a:p>
          <a:p>
            <a:r>
              <a:rPr lang="en-GB" sz="2600" dirty="0"/>
              <a:t>Either rely on your memory and try to identify the noun’s declension to be completely sure about the case/number, or use a dictionary to get a hint</a:t>
            </a:r>
          </a:p>
          <a:p>
            <a:r>
              <a:rPr lang="en-GB" sz="2600" dirty="0"/>
              <a:t>Reconstruct the meaning of a phrase based on the relationships expressed by cases and verb forms</a:t>
            </a:r>
          </a:p>
          <a:p>
            <a:endParaRPr lang="en-GB" dirty="0"/>
          </a:p>
          <a:p>
            <a:endParaRPr lang="en-GB" dirty="0"/>
          </a:p>
        </p:txBody>
      </p:sp>
      <p:sp>
        <p:nvSpPr>
          <p:cNvPr id="9" name="TextBox 8">
            <a:extLst>
              <a:ext uri="{FF2B5EF4-FFF2-40B4-BE49-F238E27FC236}">
                <a16:creationId xmlns:a16="http://schemas.microsoft.com/office/drawing/2014/main" id="{6780C8BA-0B10-909A-1E50-0AF812129309}"/>
              </a:ext>
            </a:extLst>
          </p:cNvPr>
          <p:cNvSpPr txBox="1"/>
          <p:nvPr/>
        </p:nvSpPr>
        <p:spPr>
          <a:xfrm>
            <a:off x="2279576" y="5805264"/>
            <a:ext cx="8352928" cy="584775"/>
          </a:xfrm>
          <a:prstGeom prst="rect">
            <a:avLst/>
          </a:prstGeom>
          <a:noFill/>
        </p:spPr>
        <p:txBody>
          <a:bodyPr wrap="square">
            <a:spAutoFit/>
          </a:bodyPr>
          <a:lstStyle/>
          <a:p>
            <a:r>
              <a:rPr lang="fr-FR" sz="3200" b="0" i="0" dirty="0" err="1">
                <a:solidFill>
                  <a:srgbClr val="800000"/>
                </a:solidFill>
                <a:effectLst/>
              </a:rPr>
              <a:t>Temporibus</a:t>
            </a:r>
            <a:r>
              <a:rPr lang="fr-FR" sz="3200" b="0" i="0" dirty="0">
                <a:solidFill>
                  <a:srgbClr val="800000"/>
                </a:solidFill>
                <a:effectLst/>
              </a:rPr>
              <a:t> mores sapiens sine </a:t>
            </a:r>
            <a:r>
              <a:rPr lang="fr-FR" sz="3200" b="0" i="0" dirty="0" err="1">
                <a:solidFill>
                  <a:srgbClr val="800000"/>
                </a:solidFill>
                <a:effectLst/>
              </a:rPr>
              <a:t>crimine</a:t>
            </a:r>
            <a:r>
              <a:rPr lang="fr-FR" sz="3200" b="0" i="0" dirty="0">
                <a:solidFill>
                  <a:srgbClr val="800000"/>
                </a:solidFill>
                <a:effectLst/>
              </a:rPr>
              <a:t> </a:t>
            </a:r>
            <a:r>
              <a:rPr lang="fr-FR" sz="3200" b="0" i="0" dirty="0" err="1">
                <a:solidFill>
                  <a:srgbClr val="800000"/>
                </a:solidFill>
                <a:effectLst/>
              </a:rPr>
              <a:t>mutat</a:t>
            </a:r>
            <a:r>
              <a:rPr lang="fr-FR" sz="3200" b="0" i="0" dirty="0">
                <a:solidFill>
                  <a:srgbClr val="800000"/>
                </a:solidFill>
                <a:effectLst/>
              </a:rPr>
              <a:t>.</a:t>
            </a:r>
            <a:endParaRPr lang="en-GB" sz="3200" dirty="0">
              <a:solidFill>
                <a:srgbClr val="800000"/>
              </a:solidFill>
            </a:endParaRPr>
          </a:p>
        </p:txBody>
      </p:sp>
    </p:spTree>
    <p:extLst>
      <p:ext uri="{BB962C8B-B14F-4D97-AF65-F5344CB8AC3E}">
        <p14:creationId xmlns:p14="http://schemas.microsoft.com/office/powerpoint/2010/main" val="35359221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D164FE-B2DC-4B36-636E-A5DF58A21F65}"/>
              </a:ext>
            </a:extLst>
          </p:cNvPr>
          <p:cNvSpPr>
            <a:spLocks noGrp="1"/>
          </p:cNvSpPr>
          <p:nvPr>
            <p:ph type="title"/>
          </p:nvPr>
        </p:nvSpPr>
        <p:spPr>
          <a:xfrm>
            <a:off x="838200" y="365125"/>
            <a:ext cx="6265912" cy="1325563"/>
          </a:xfrm>
        </p:spPr>
        <p:txBody>
          <a:bodyPr/>
          <a:lstStyle/>
          <a:p>
            <a:pPr algn="ctr"/>
            <a:r>
              <a:rPr lang="en-GB" dirty="0">
                <a:solidFill>
                  <a:srgbClr val="800000"/>
                </a:solidFill>
              </a:rPr>
              <a:t>Example</a:t>
            </a:r>
            <a:endParaRPr lang="en-GB" dirty="0"/>
          </a:p>
        </p:txBody>
      </p:sp>
      <p:sp>
        <p:nvSpPr>
          <p:cNvPr id="3" name="Content Placeholder 2">
            <a:extLst>
              <a:ext uri="{FF2B5EF4-FFF2-40B4-BE49-F238E27FC236}">
                <a16:creationId xmlns:a16="http://schemas.microsoft.com/office/drawing/2014/main" id="{54C4585F-0322-8B83-EB35-6FC533CB35D1}"/>
              </a:ext>
            </a:extLst>
          </p:cNvPr>
          <p:cNvSpPr>
            <a:spLocks noGrp="1"/>
          </p:cNvSpPr>
          <p:nvPr>
            <p:ph idx="1"/>
          </p:nvPr>
        </p:nvSpPr>
        <p:spPr>
          <a:xfrm>
            <a:off x="838200" y="1825625"/>
            <a:ext cx="6049888" cy="4351338"/>
          </a:xfrm>
        </p:spPr>
        <p:txBody>
          <a:bodyPr/>
          <a:lstStyle/>
          <a:p>
            <a:pPr marL="0" indent="0" algn="ctr">
              <a:buNone/>
            </a:pPr>
            <a:r>
              <a:rPr lang="en-GB" b="0" i="0" dirty="0">
                <a:solidFill>
                  <a:srgbClr val="202122"/>
                </a:solidFill>
                <a:effectLst/>
                <a:latin typeface="Arial" panose="020B0604020202020204" pitchFamily="34" charset="0"/>
              </a:rPr>
              <a:t>Quod </a:t>
            </a:r>
            <a:r>
              <a:rPr lang="en-GB" b="0" i="0" dirty="0" err="1">
                <a:solidFill>
                  <a:srgbClr val="202122"/>
                </a:solidFill>
                <a:effectLst/>
                <a:latin typeface="Arial" panose="020B0604020202020204" pitchFamily="34" charset="0"/>
              </a:rPr>
              <a:t>cupio</a:t>
            </a:r>
            <a:r>
              <a:rPr lang="en-GB" b="0" i="0" dirty="0">
                <a:solidFill>
                  <a:srgbClr val="202122"/>
                </a:solidFill>
                <a:effectLst/>
                <a:latin typeface="Arial" panose="020B0604020202020204" pitchFamily="34" charset="0"/>
              </a:rPr>
              <a:t>, mecum </a:t>
            </a:r>
            <a:r>
              <a:rPr lang="en-GB" b="0" i="0" dirty="0" err="1">
                <a:solidFill>
                  <a:srgbClr val="202122"/>
                </a:solidFill>
                <a:effectLst/>
                <a:latin typeface="Arial" panose="020B0604020202020204" pitchFamily="34" charset="0"/>
              </a:rPr>
              <a:t>est</a:t>
            </a:r>
            <a:r>
              <a:rPr lang="en-GB" b="0" i="0" dirty="0">
                <a:solidFill>
                  <a:srgbClr val="202122"/>
                </a:solidFill>
                <a:effectLst/>
                <a:latin typeface="Arial" panose="020B0604020202020204" pitchFamily="34" charset="0"/>
              </a:rPr>
              <a:t>: </a:t>
            </a:r>
            <a:r>
              <a:rPr lang="en-GB" b="0" i="0" dirty="0" err="1">
                <a:solidFill>
                  <a:srgbClr val="202122"/>
                </a:solidFill>
                <a:effectLst/>
                <a:latin typeface="Arial" panose="020B0604020202020204" pitchFamily="34" charset="0"/>
              </a:rPr>
              <a:t>inopem</a:t>
            </a:r>
            <a:r>
              <a:rPr lang="en-GB" b="0" i="0" dirty="0">
                <a:solidFill>
                  <a:srgbClr val="202122"/>
                </a:solidFill>
                <a:effectLst/>
                <a:latin typeface="Arial" panose="020B0604020202020204" pitchFamily="34" charset="0"/>
              </a:rPr>
              <a:t> me </a:t>
            </a:r>
            <a:r>
              <a:rPr lang="en-GB" b="0" i="0" dirty="0" err="1">
                <a:solidFill>
                  <a:srgbClr val="202122"/>
                </a:solidFill>
                <a:effectLst/>
                <a:latin typeface="Arial" panose="020B0604020202020204" pitchFamily="34" charset="0"/>
              </a:rPr>
              <a:t>copia</a:t>
            </a:r>
            <a:r>
              <a:rPr lang="en-GB" b="0" i="0" dirty="0">
                <a:solidFill>
                  <a:srgbClr val="202122"/>
                </a:solidFill>
                <a:effectLst/>
                <a:latin typeface="Arial" panose="020B0604020202020204" pitchFamily="34" charset="0"/>
              </a:rPr>
              <a:t> </a:t>
            </a:r>
            <a:r>
              <a:rPr lang="en-GB" b="0" i="0" dirty="0" err="1">
                <a:solidFill>
                  <a:srgbClr val="202122"/>
                </a:solidFill>
                <a:effectLst/>
                <a:latin typeface="Arial" panose="020B0604020202020204" pitchFamily="34" charset="0"/>
              </a:rPr>
              <a:t>fecit</a:t>
            </a:r>
            <a:r>
              <a:rPr lang="en-GB" b="0" i="0" dirty="0">
                <a:solidFill>
                  <a:srgbClr val="202122"/>
                </a:solidFill>
                <a:effectLst/>
                <a:latin typeface="Arial" panose="020B0604020202020204" pitchFamily="34" charset="0"/>
              </a:rPr>
              <a:t>.</a:t>
            </a:r>
          </a:p>
          <a:p>
            <a:pPr marL="0" indent="0" algn="r">
              <a:buNone/>
            </a:pPr>
            <a:r>
              <a:rPr lang="en-GB" sz="2400" i="1" dirty="0">
                <a:solidFill>
                  <a:schemeClr val="bg1">
                    <a:lumMod val="50000"/>
                  </a:schemeClr>
                </a:solidFill>
                <a:latin typeface="Arial" panose="020B0604020202020204" pitchFamily="34" charset="0"/>
              </a:rPr>
              <a:t>(Ovid, </a:t>
            </a:r>
            <a:r>
              <a:rPr lang="en-GB" sz="2400" b="0" i="1" dirty="0">
                <a:solidFill>
                  <a:schemeClr val="bg1">
                    <a:lumMod val="50000"/>
                  </a:schemeClr>
                </a:solidFill>
                <a:effectLst/>
                <a:latin typeface="Open Sans" panose="020B0606030504020204" pitchFamily="34" charset="0"/>
              </a:rPr>
              <a:t>Metamorphoses 3.454-73)</a:t>
            </a:r>
          </a:p>
          <a:p>
            <a:pPr marL="0" indent="0" algn="ctr">
              <a:buNone/>
            </a:pPr>
            <a:endParaRPr lang="en-GB" dirty="0"/>
          </a:p>
        </p:txBody>
      </p:sp>
      <p:pic>
        <p:nvPicPr>
          <p:cNvPr id="10242" name="Picture 2" descr="Image preview">
            <a:extLst>
              <a:ext uri="{FF2B5EF4-FFF2-40B4-BE49-F238E27FC236}">
                <a16:creationId xmlns:a16="http://schemas.microsoft.com/office/drawing/2014/main" id="{881EBD75-C0BE-D948-3E7D-0665CB5F27F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76120" y="376250"/>
            <a:ext cx="4594242" cy="623731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3C50230E-DC22-5934-4729-484FBDD22AF5}"/>
              </a:ext>
            </a:extLst>
          </p:cNvPr>
          <p:cNvSpPr txBox="1"/>
          <p:nvPr/>
        </p:nvSpPr>
        <p:spPr>
          <a:xfrm>
            <a:off x="536286" y="3717032"/>
            <a:ext cx="6869740" cy="1938992"/>
          </a:xfrm>
          <a:prstGeom prst="rect">
            <a:avLst/>
          </a:prstGeom>
          <a:noFill/>
        </p:spPr>
        <p:txBody>
          <a:bodyPr wrap="square">
            <a:spAutoFit/>
          </a:bodyPr>
          <a:lstStyle/>
          <a:p>
            <a:pPr marL="0" indent="0" algn="ctr">
              <a:buNone/>
            </a:pPr>
            <a:r>
              <a:rPr lang="en-GB" sz="2400" b="1" dirty="0"/>
              <a:t>Glossary:</a:t>
            </a:r>
          </a:p>
          <a:p>
            <a:r>
              <a:rPr lang="en-GB" sz="2400" dirty="0" err="1"/>
              <a:t>Cupi</a:t>
            </a:r>
            <a:r>
              <a:rPr lang="la-Latn" sz="2400" dirty="0"/>
              <a:t>ō</a:t>
            </a:r>
            <a:r>
              <a:rPr lang="en-GB" sz="2400" dirty="0"/>
              <a:t> (</a:t>
            </a:r>
            <a:r>
              <a:rPr lang="en-US" sz="2400" dirty="0" err="1"/>
              <a:t>cupere</a:t>
            </a:r>
            <a:r>
              <a:rPr lang="en-US" sz="2400" dirty="0"/>
              <a:t>, cupīvī or cupiī, cupītum)</a:t>
            </a:r>
            <a:r>
              <a:rPr lang="en-GB" sz="2400" dirty="0"/>
              <a:t> – to desire</a:t>
            </a:r>
          </a:p>
          <a:p>
            <a:r>
              <a:rPr lang="en-GB" sz="2400" dirty="0"/>
              <a:t>Mecum – with me</a:t>
            </a:r>
          </a:p>
          <a:p>
            <a:r>
              <a:rPr lang="en-GB" sz="2400" dirty="0" err="1"/>
              <a:t>Inops</a:t>
            </a:r>
            <a:r>
              <a:rPr lang="en-GB" sz="2400" dirty="0"/>
              <a:t> (-is, m, 3) – destitute, lacking, weak</a:t>
            </a:r>
          </a:p>
          <a:p>
            <a:r>
              <a:rPr lang="en-GB" sz="2400" dirty="0"/>
              <a:t>C</a:t>
            </a:r>
            <a:r>
              <a:rPr lang="la-Latn" sz="2400" dirty="0"/>
              <a:t>ō</a:t>
            </a:r>
            <a:r>
              <a:rPr lang="en-GB" sz="2400" dirty="0"/>
              <a:t>pia (-ae, f, 1) – abundance, copiousness</a:t>
            </a:r>
          </a:p>
        </p:txBody>
      </p:sp>
    </p:spTree>
    <p:extLst>
      <p:ext uri="{BB962C8B-B14F-4D97-AF65-F5344CB8AC3E}">
        <p14:creationId xmlns:p14="http://schemas.microsoft.com/office/powerpoint/2010/main" val="1228039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0CE804-12CF-A36A-C06E-19E35E5A69AA}"/>
              </a:ext>
            </a:extLst>
          </p:cNvPr>
          <p:cNvSpPr>
            <a:spLocks noGrp="1"/>
          </p:cNvSpPr>
          <p:nvPr>
            <p:ph type="title"/>
          </p:nvPr>
        </p:nvSpPr>
        <p:spPr>
          <a:xfrm>
            <a:off x="1559496" y="303521"/>
            <a:ext cx="4812566" cy="1325563"/>
          </a:xfrm>
        </p:spPr>
        <p:txBody>
          <a:bodyPr/>
          <a:lstStyle/>
          <a:p>
            <a:r>
              <a:rPr lang="en-GB" dirty="0">
                <a:solidFill>
                  <a:srgbClr val="800000"/>
                </a:solidFill>
              </a:rPr>
              <a:t>Another Example</a:t>
            </a:r>
          </a:p>
        </p:txBody>
      </p:sp>
      <p:sp>
        <p:nvSpPr>
          <p:cNvPr id="3" name="Content Placeholder 2">
            <a:extLst>
              <a:ext uri="{FF2B5EF4-FFF2-40B4-BE49-F238E27FC236}">
                <a16:creationId xmlns:a16="http://schemas.microsoft.com/office/drawing/2014/main" id="{51049E15-AE9D-24A7-2132-95377474D551}"/>
              </a:ext>
            </a:extLst>
          </p:cNvPr>
          <p:cNvSpPr>
            <a:spLocks noGrp="1"/>
          </p:cNvSpPr>
          <p:nvPr>
            <p:ph idx="1"/>
          </p:nvPr>
        </p:nvSpPr>
        <p:spPr>
          <a:xfrm>
            <a:off x="303504" y="1863744"/>
            <a:ext cx="6785344" cy="1853288"/>
          </a:xfrm>
        </p:spPr>
        <p:txBody>
          <a:bodyPr/>
          <a:lstStyle/>
          <a:p>
            <a:pPr marL="0" indent="0">
              <a:buNone/>
            </a:pPr>
            <a:r>
              <a:rPr lang="en-GB" sz="3200" dirty="0"/>
              <a:t>Infantes </a:t>
            </a:r>
            <a:r>
              <a:rPr lang="en-GB" sz="3200" dirty="0" err="1"/>
              <a:t>matrum</a:t>
            </a:r>
            <a:r>
              <a:rPr lang="en-GB" sz="3200" dirty="0"/>
              <a:t> </a:t>
            </a:r>
            <a:r>
              <a:rPr lang="en-GB" sz="3200" dirty="0" err="1"/>
              <a:t>iugulantur</a:t>
            </a:r>
            <a:r>
              <a:rPr lang="en-GB" sz="3200" dirty="0"/>
              <a:t> ab </a:t>
            </a:r>
            <a:r>
              <a:rPr lang="en-GB" sz="3200" dirty="0" err="1"/>
              <a:t>ubere</a:t>
            </a:r>
            <a:endParaRPr lang="en-GB" sz="3200" dirty="0"/>
          </a:p>
          <a:p>
            <a:pPr marL="0" indent="0">
              <a:buNone/>
            </a:pPr>
            <a:endParaRPr lang="en-GB" dirty="0"/>
          </a:p>
        </p:txBody>
      </p:sp>
      <p:pic>
        <p:nvPicPr>
          <p:cNvPr id="1026" name="Picture 2">
            <a:extLst>
              <a:ext uri="{FF2B5EF4-FFF2-40B4-BE49-F238E27FC236}">
                <a16:creationId xmlns:a16="http://schemas.microsoft.com/office/drawing/2014/main" id="{A65CCAA8-4644-A5B8-923B-3FD4716CB83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497" t="3800" r="1889" b="6453"/>
          <a:stretch/>
        </p:blipFill>
        <p:spPr bwMode="auto">
          <a:xfrm>
            <a:off x="7104112" y="365125"/>
            <a:ext cx="4812566" cy="6023014"/>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AF3830AA-35D2-70A7-10BA-B1BC10ED3ABA}"/>
              </a:ext>
            </a:extLst>
          </p:cNvPr>
          <p:cNvSpPr txBox="1"/>
          <p:nvPr/>
        </p:nvSpPr>
        <p:spPr>
          <a:xfrm>
            <a:off x="328827" y="2920592"/>
            <a:ext cx="6393448" cy="2308324"/>
          </a:xfrm>
          <a:prstGeom prst="rect">
            <a:avLst/>
          </a:prstGeom>
          <a:noFill/>
        </p:spPr>
        <p:txBody>
          <a:bodyPr wrap="square">
            <a:spAutoFit/>
          </a:bodyPr>
          <a:lstStyle/>
          <a:p>
            <a:pPr marL="0" indent="0" algn="ctr">
              <a:buNone/>
            </a:pPr>
            <a:r>
              <a:rPr lang="en-GB" sz="2400" b="1" dirty="0"/>
              <a:t>Glossary:</a:t>
            </a:r>
          </a:p>
          <a:p>
            <a:pPr marL="0" indent="0">
              <a:buNone/>
            </a:pPr>
            <a:r>
              <a:rPr lang="en-GB" sz="2400" dirty="0"/>
              <a:t>M</a:t>
            </a:r>
            <a:r>
              <a:rPr lang="la-Latn" sz="2400" dirty="0"/>
              <a:t>ā</a:t>
            </a:r>
            <a:r>
              <a:rPr lang="en-GB" sz="2400" dirty="0" err="1"/>
              <a:t>ter</a:t>
            </a:r>
            <a:r>
              <a:rPr lang="en-GB" sz="2400" dirty="0"/>
              <a:t> (-is, f, 3) – mother</a:t>
            </a:r>
          </a:p>
          <a:p>
            <a:pPr marL="0" indent="0">
              <a:buNone/>
            </a:pPr>
            <a:r>
              <a:rPr lang="en-GB" sz="2400" dirty="0"/>
              <a:t>Inf</a:t>
            </a:r>
            <a:r>
              <a:rPr lang="la-Latn" sz="2400" dirty="0"/>
              <a:t>ā</a:t>
            </a:r>
            <a:r>
              <a:rPr lang="en-GB" sz="2400" dirty="0"/>
              <a:t>ns (-is, m/f, 3) – infant, child</a:t>
            </a:r>
          </a:p>
          <a:p>
            <a:pPr marL="0" indent="0">
              <a:buNone/>
            </a:pPr>
            <a:r>
              <a:rPr lang="en-GB" sz="2400" dirty="0"/>
              <a:t>I</a:t>
            </a:r>
            <a:r>
              <a:rPr lang="la-Latn" sz="2400" dirty="0"/>
              <a:t>ugulō (iugulāre, iugulāvī, iugulātum</a:t>
            </a:r>
            <a:r>
              <a:rPr lang="en-GB" sz="2400" dirty="0"/>
              <a:t>, 1) – slay, kill</a:t>
            </a:r>
          </a:p>
          <a:p>
            <a:pPr marL="0" indent="0">
              <a:buNone/>
            </a:pPr>
            <a:r>
              <a:rPr lang="en-GB" sz="2400" dirty="0" err="1"/>
              <a:t>Iugulantur</a:t>
            </a:r>
            <a:r>
              <a:rPr lang="en-GB" sz="2400" dirty="0"/>
              <a:t> – 3</a:t>
            </a:r>
            <a:r>
              <a:rPr lang="en-GB" sz="2400" baseline="30000" dirty="0"/>
              <a:t>rd</a:t>
            </a:r>
            <a:r>
              <a:rPr lang="en-GB" sz="2400" dirty="0"/>
              <a:t> person </a:t>
            </a:r>
            <a:r>
              <a:rPr lang="en-GB" sz="2400" dirty="0" err="1"/>
              <a:t>plur</a:t>
            </a:r>
            <a:r>
              <a:rPr lang="en-GB" sz="2400" dirty="0"/>
              <a:t>. pres. passive</a:t>
            </a:r>
          </a:p>
          <a:p>
            <a:pPr marL="0" indent="0">
              <a:buNone/>
            </a:pPr>
            <a:r>
              <a:rPr lang="la-Latn" sz="2400" dirty="0"/>
              <a:t>Ūber</a:t>
            </a:r>
            <a:r>
              <a:rPr lang="en-GB" sz="2400" dirty="0"/>
              <a:t> (-is, n, 3) – breast; fruitfulness</a:t>
            </a:r>
          </a:p>
        </p:txBody>
      </p:sp>
    </p:spTree>
    <p:extLst>
      <p:ext uri="{BB962C8B-B14F-4D97-AF65-F5344CB8AC3E}">
        <p14:creationId xmlns:p14="http://schemas.microsoft.com/office/powerpoint/2010/main" val="3754032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1685B5-549C-B01B-990F-238133FC1927}"/>
              </a:ext>
            </a:extLst>
          </p:cNvPr>
          <p:cNvSpPr>
            <a:spLocks noGrp="1"/>
          </p:cNvSpPr>
          <p:nvPr>
            <p:ph type="title"/>
          </p:nvPr>
        </p:nvSpPr>
        <p:spPr/>
        <p:txBody>
          <a:bodyPr/>
          <a:lstStyle/>
          <a:p>
            <a:pPr algn="ctr"/>
            <a:r>
              <a:rPr lang="en-GB" dirty="0">
                <a:solidFill>
                  <a:srgbClr val="800000"/>
                </a:solidFill>
              </a:rPr>
              <a:t>Verb Forms: All Conjugations</a:t>
            </a:r>
          </a:p>
        </p:txBody>
      </p:sp>
      <p:sp>
        <p:nvSpPr>
          <p:cNvPr id="3" name="Content Placeholder 2">
            <a:extLst>
              <a:ext uri="{FF2B5EF4-FFF2-40B4-BE49-F238E27FC236}">
                <a16:creationId xmlns:a16="http://schemas.microsoft.com/office/drawing/2014/main" id="{27C7E12A-B9C3-DD86-3C43-5F375C62AA67}"/>
              </a:ext>
            </a:extLst>
          </p:cNvPr>
          <p:cNvSpPr>
            <a:spLocks noGrp="1"/>
          </p:cNvSpPr>
          <p:nvPr>
            <p:ph idx="1"/>
          </p:nvPr>
        </p:nvSpPr>
        <p:spPr/>
        <p:txBody>
          <a:bodyPr/>
          <a:lstStyle/>
          <a:p>
            <a:endParaRPr lang="en-GB" dirty="0"/>
          </a:p>
        </p:txBody>
      </p:sp>
      <p:pic>
        <p:nvPicPr>
          <p:cNvPr id="5" name="Picture 4">
            <a:extLst>
              <a:ext uri="{FF2B5EF4-FFF2-40B4-BE49-F238E27FC236}">
                <a16:creationId xmlns:a16="http://schemas.microsoft.com/office/drawing/2014/main" id="{BEAFD638-AC2E-2020-698E-2624B68C5007}"/>
              </a:ext>
            </a:extLst>
          </p:cNvPr>
          <p:cNvPicPr>
            <a:picLocks noChangeAspect="1"/>
          </p:cNvPicPr>
          <p:nvPr/>
        </p:nvPicPr>
        <p:blipFill rotWithShape="1">
          <a:blip r:embed="rId2"/>
          <a:srcRect l="4244" t="10481" r="6101"/>
          <a:stretch/>
        </p:blipFill>
        <p:spPr>
          <a:xfrm>
            <a:off x="838371" y="1370311"/>
            <a:ext cx="6696744" cy="4920504"/>
          </a:xfrm>
          <a:prstGeom prst="rect">
            <a:avLst/>
          </a:prstGeom>
        </p:spPr>
      </p:pic>
      <p:pic>
        <p:nvPicPr>
          <p:cNvPr id="7" name="Picture 6">
            <a:extLst>
              <a:ext uri="{FF2B5EF4-FFF2-40B4-BE49-F238E27FC236}">
                <a16:creationId xmlns:a16="http://schemas.microsoft.com/office/drawing/2014/main" id="{1BE75807-CCF3-28FF-7854-0FCE0E6D4A57}"/>
              </a:ext>
            </a:extLst>
          </p:cNvPr>
          <p:cNvPicPr>
            <a:picLocks noChangeAspect="1"/>
          </p:cNvPicPr>
          <p:nvPr/>
        </p:nvPicPr>
        <p:blipFill rotWithShape="1">
          <a:blip r:embed="rId3"/>
          <a:srcRect r="52037" b="56316"/>
          <a:stretch/>
        </p:blipFill>
        <p:spPr>
          <a:xfrm>
            <a:off x="7655639" y="2539548"/>
            <a:ext cx="3889648" cy="1778903"/>
          </a:xfrm>
          <a:prstGeom prst="rect">
            <a:avLst/>
          </a:prstGeom>
        </p:spPr>
      </p:pic>
      <p:sp>
        <p:nvSpPr>
          <p:cNvPr id="9" name="TextBox 8">
            <a:extLst>
              <a:ext uri="{FF2B5EF4-FFF2-40B4-BE49-F238E27FC236}">
                <a16:creationId xmlns:a16="http://schemas.microsoft.com/office/drawing/2014/main" id="{4D2BAE1A-4B40-805D-01B7-AAB3C930463D}"/>
              </a:ext>
            </a:extLst>
          </p:cNvPr>
          <p:cNvSpPr txBox="1"/>
          <p:nvPr/>
        </p:nvSpPr>
        <p:spPr>
          <a:xfrm>
            <a:off x="1137857" y="2348880"/>
            <a:ext cx="6097772" cy="3539430"/>
          </a:xfrm>
          <a:prstGeom prst="rect">
            <a:avLst/>
          </a:prstGeom>
          <a:noFill/>
        </p:spPr>
        <p:txBody>
          <a:bodyPr wrap="square">
            <a:spAutoFit/>
          </a:bodyPr>
          <a:lstStyle/>
          <a:p>
            <a:pPr marL="0" indent="0">
              <a:buNone/>
            </a:pPr>
            <a:r>
              <a:rPr lang="en-GB" sz="3200" dirty="0"/>
              <a:t>1</a:t>
            </a:r>
          </a:p>
          <a:p>
            <a:pPr marL="0" indent="0">
              <a:buNone/>
            </a:pPr>
            <a:endParaRPr lang="en-GB" sz="3200" dirty="0"/>
          </a:p>
          <a:p>
            <a:pPr marL="0" indent="0">
              <a:buNone/>
            </a:pPr>
            <a:r>
              <a:rPr lang="en-GB" sz="3200" dirty="0"/>
              <a:t>2</a:t>
            </a:r>
          </a:p>
          <a:p>
            <a:pPr marL="0" indent="0">
              <a:buNone/>
            </a:pPr>
            <a:endParaRPr lang="en-GB" sz="3200" dirty="0"/>
          </a:p>
          <a:p>
            <a:pPr marL="0" indent="0">
              <a:buNone/>
            </a:pPr>
            <a:r>
              <a:rPr lang="en-GB" sz="3200" dirty="0"/>
              <a:t>3</a:t>
            </a:r>
          </a:p>
          <a:p>
            <a:pPr marL="0" indent="0">
              <a:buNone/>
            </a:pPr>
            <a:endParaRPr lang="en-GB" sz="3200" dirty="0"/>
          </a:p>
          <a:p>
            <a:pPr marL="0" indent="0">
              <a:buNone/>
            </a:pPr>
            <a:r>
              <a:rPr lang="en-GB" sz="3200" dirty="0"/>
              <a:t>4</a:t>
            </a:r>
          </a:p>
        </p:txBody>
      </p:sp>
    </p:spTree>
    <p:extLst>
      <p:ext uri="{BB962C8B-B14F-4D97-AF65-F5344CB8AC3E}">
        <p14:creationId xmlns:p14="http://schemas.microsoft.com/office/powerpoint/2010/main" val="26758212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2884B5-FF60-3F24-3C6F-918921793F7D}"/>
              </a:ext>
            </a:extLst>
          </p:cNvPr>
          <p:cNvSpPr>
            <a:spLocks noGrp="1"/>
          </p:cNvSpPr>
          <p:nvPr>
            <p:ph type="title"/>
          </p:nvPr>
        </p:nvSpPr>
        <p:spPr>
          <a:xfrm>
            <a:off x="866040" y="0"/>
            <a:ext cx="10515600" cy="1325563"/>
          </a:xfrm>
        </p:spPr>
        <p:txBody>
          <a:bodyPr/>
          <a:lstStyle/>
          <a:p>
            <a:pPr algn="ctr"/>
            <a:r>
              <a:rPr lang="en-GB" dirty="0">
                <a:solidFill>
                  <a:srgbClr val="800000"/>
                </a:solidFill>
              </a:rPr>
              <a:t>Common irregular verbs</a:t>
            </a:r>
          </a:p>
        </p:txBody>
      </p:sp>
      <p:sp>
        <p:nvSpPr>
          <p:cNvPr id="3" name="Content Placeholder 2">
            <a:extLst>
              <a:ext uri="{FF2B5EF4-FFF2-40B4-BE49-F238E27FC236}">
                <a16:creationId xmlns:a16="http://schemas.microsoft.com/office/drawing/2014/main" id="{64CB0916-00AD-3AC8-1C1C-F4ED1F738D4A}"/>
              </a:ext>
            </a:extLst>
          </p:cNvPr>
          <p:cNvSpPr>
            <a:spLocks noGrp="1"/>
          </p:cNvSpPr>
          <p:nvPr>
            <p:ph idx="1"/>
          </p:nvPr>
        </p:nvSpPr>
        <p:spPr/>
        <p:txBody>
          <a:bodyPr/>
          <a:lstStyle/>
          <a:p>
            <a:endParaRPr lang="en-GB"/>
          </a:p>
        </p:txBody>
      </p:sp>
      <p:pic>
        <p:nvPicPr>
          <p:cNvPr id="6146" name="Picture 2">
            <a:extLst>
              <a:ext uri="{FF2B5EF4-FFF2-40B4-BE49-F238E27FC236}">
                <a16:creationId xmlns:a16="http://schemas.microsoft.com/office/drawing/2014/main" id="{57083349-2473-91E2-1C91-7931B79CD17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4782"/>
          <a:stretch/>
        </p:blipFill>
        <p:spPr bwMode="auto">
          <a:xfrm>
            <a:off x="1487488" y="1052736"/>
            <a:ext cx="9433047" cy="56612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57978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619FC0-E7D1-F154-F2FD-1B51228DBA4F}"/>
              </a:ext>
            </a:extLst>
          </p:cNvPr>
          <p:cNvSpPr>
            <a:spLocks noGrp="1"/>
          </p:cNvSpPr>
          <p:nvPr>
            <p:ph type="title"/>
          </p:nvPr>
        </p:nvSpPr>
        <p:spPr>
          <a:xfrm>
            <a:off x="838200" y="223643"/>
            <a:ext cx="10515600" cy="1325563"/>
          </a:xfrm>
        </p:spPr>
        <p:txBody>
          <a:bodyPr/>
          <a:lstStyle/>
          <a:p>
            <a:pPr algn="ctr"/>
            <a:r>
              <a:rPr lang="en-GB" dirty="0">
                <a:solidFill>
                  <a:srgbClr val="800000"/>
                </a:solidFill>
              </a:rPr>
              <a:t>Spot Your Verbs: Tense Indicators</a:t>
            </a:r>
          </a:p>
        </p:txBody>
      </p:sp>
      <p:sp>
        <p:nvSpPr>
          <p:cNvPr id="3" name="Content Placeholder 2">
            <a:extLst>
              <a:ext uri="{FF2B5EF4-FFF2-40B4-BE49-F238E27FC236}">
                <a16:creationId xmlns:a16="http://schemas.microsoft.com/office/drawing/2014/main" id="{17CE66A0-FA8A-8BC9-7BE7-981A3EFEC55B}"/>
              </a:ext>
            </a:extLst>
          </p:cNvPr>
          <p:cNvSpPr>
            <a:spLocks noGrp="1"/>
          </p:cNvSpPr>
          <p:nvPr>
            <p:ph idx="1"/>
          </p:nvPr>
        </p:nvSpPr>
        <p:spPr>
          <a:xfrm>
            <a:off x="695400" y="1556792"/>
            <a:ext cx="10515600" cy="4351338"/>
          </a:xfrm>
        </p:spPr>
        <p:txBody>
          <a:bodyPr>
            <a:noAutofit/>
          </a:bodyPr>
          <a:lstStyle/>
          <a:p>
            <a:pPr algn="l"/>
            <a:r>
              <a:rPr lang="en-GB" sz="2400" b="1" i="0" u="none" strike="noStrike" baseline="0" dirty="0"/>
              <a:t>Indicative:</a:t>
            </a:r>
          </a:p>
          <a:p>
            <a:pPr lvl="1"/>
            <a:r>
              <a:rPr lang="en-GB" b="0" i="0" u="none" strike="noStrike" baseline="0" dirty="0"/>
              <a:t>Imperfect: -</a:t>
            </a:r>
            <a:r>
              <a:rPr lang="en-GB" b="0" i="0" u="none" strike="noStrike" baseline="0" dirty="0" err="1"/>
              <a:t>ba</a:t>
            </a:r>
            <a:r>
              <a:rPr lang="en-GB" b="0" i="0" u="none" strike="noStrike" baseline="0" dirty="0"/>
              <a:t>-</a:t>
            </a:r>
          </a:p>
          <a:p>
            <a:pPr lvl="1"/>
            <a:r>
              <a:rPr lang="en-US" b="0" i="0" u="none" strike="noStrike" baseline="0" dirty="0"/>
              <a:t>Future: -bi- for 1st &amp; 2nd conjugations, -e- for 3rd &amp; 4th conjugations.</a:t>
            </a:r>
          </a:p>
          <a:p>
            <a:pPr lvl="1"/>
            <a:r>
              <a:rPr lang="en-US" b="0" i="0" u="none" strike="noStrike" baseline="0" dirty="0"/>
              <a:t>Perfect: -</a:t>
            </a:r>
            <a:r>
              <a:rPr lang="en-US" b="0" i="0" u="none" strike="noStrike" baseline="0" dirty="0" err="1"/>
              <a:t>i</a:t>
            </a:r>
            <a:r>
              <a:rPr lang="en-US" b="0" i="0" u="none" strike="noStrike" baseline="0" dirty="0"/>
              <a:t>, -</a:t>
            </a:r>
            <a:r>
              <a:rPr lang="en-US" b="0" i="0" u="none" strike="noStrike" baseline="0" dirty="0" err="1"/>
              <a:t>isti</a:t>
            </a:r>
            <a:r>
              <a:rPr lang="en-US" b="0" i="0" u="none" strike="noStrike" baseline="0" dirty="0"/>
              <a:t>, -it, -imus, -</a:t>
            </a:r>
            <a:r>
              <a:rPr lang="en-US" b="0" i="0" u="none" strike="noStrike" baseline="0" dirty="0" err="1"/>
              <a:t>istis</a:t>
            </a:r>
            <a:r>
              <a:rPr lang="en-US" b="0" i="0" u="none" strike="noStrike" baseline="0" dirty="0"/>
              <a:t>, -</a:t>
            </a:r>
            <a:r>
              <a:rPr lang="en-US" b="0" i="0" u="none" strike="noStrike" baseline="0" dirty="0" err="1"/>
              <a:t>erunt</a:t>
            </a:r>
            <a:r>
              <a:rPr lang="en-US" b="0" i="0" u="none" strike="noStrike" baseline="0" dirty="0"/>
              <a:t> (add to perfect stem).</a:t>
            </a:r>
          </a:p>
          <a:p>
            <a:pPr lvl="1"/>
            <a:r>
              <a:rPr lang="pt-BR" b="0" i="0" u="none" strike="noStrike" baseline="0" dirty="0"/>
              <a:t>Pluperfect: -eram, -eras, -erat, -eramus, -eratis, -erant (add to perfect stem).</a:t>
            </a:r>
          </a:p>
          <a:p>
            <a:pPr lvl="1"/>
            <a:r>
              <a:rPr lang="en-US" b="0" i="0" u="none" strike="noStrike" baseline="0" dirty="0"/>
              <a:t>Future Perfect -</a:t>
            </a:r>
            <a:r>
              <a:rPr lang="en-US" b="0" i="0" u="none" strike="noStrike" baseline="0" dirty="0" err="1"/>
              <a:t>ero</a:t>
            </a:r>
            <a:r>
              <a:rPr lang="en-US" b="0" i="0" u="none" strike="noStrike" baseline="0" dirty="0"/>
              <a:t>, -</a:t>
            </a:r>
            <a:r>
              <a:rPr lang="en-US" b="0" i="0" u="none" strike="noStrike" baseline="0" dirty="0" err="1"/>
              <a:t>eris</a:t>
            </a:r>
            <a:r>
              <a:rPr lang="en-US" b="0" i="0" u="none" strike="noStrike" baseline="0" dirty="0"/>
              <a:t>, -</a:t>
            </a:r>
            <a:r>
              <a:rPr lang="en-US" b="0" i="0" u="none" strike="noStrike" baseline="0" dirty="0" err="1"/>
              <a:t>erit</a:t>
            </a:r>
            <a:r>
              <a:rPr lang="en-US" b="0" i="0" u="none" strike="noStrike" baseline="0" dirty="0"/>
              <a:t>, -</a:t>
            </a:r>
            <a:r>
              <a:rPr lang="en-US" b="0" i="0" u="none" strike="noStrike" baseline="0" dirty="0" err="1"/>
              <a:t>erimus</a:t>
            </a:r>
            <a:r>
              <a:rPr lang="en-US" b="0" i="0" u="none" strike="noStrike" baseline="0" dirty="0"/>
              <a:t>, -</a:t>
            </a:r>
            <a:r>
              <a:rPr lang="en-US" b="0" i="0" u="none" strike="noStrike" baseline="0" dirty="0" err="1"/>
              <a:t>eritis</a:t>
            </a:r>
            <a:r>
              <a:rPr lang="en-US" b="0" i="0" u="none" strike="noStrike" baseline="0" dirty="0"/>
              <a:t>, -</a:t>
            </a:r>
            <a:r>
              <a:rPr lang="en-US" b="0" i="0" u="none" strike="noStrike" baseline="0" dirty="0" err="1"/>
              <a:t>erint</a:t>
            </a:r>
            <a:r>
              <a:rPr lang="en-US" b="0" i="0" u="none" strike="noStrike" baseline="0" dirty="0"/>
              <a:t> (add to perfect stem).</a:t>
            </a:r>
          </a:p>
          <a:p>
            <a:pPr algn="l"/>
            <a:r>
              <a:rPr lang="en-GB" sz="2400" b="1" i="0" u="none" strike="noStrike" baseline="0" dirty="0"/>
              <a:t>Subjunctive:</a:t>
            </a:r>
          </a:p>
          <a:p>
            <a:pPr lvl="1"/>
            <a:r>
              <a:rPr lang="en-US" b="0" i="0" u="none" strike="noStrike" baseline="0" dirty="0"/>
              <a:t>Present tense: H</a:t>
            </a:r>
            <a:r>
              <a:rPr lang="en-US" b="1" i="0" u="none" strike="noStrike" baseline="0" dirty="0"/>
              <a:t>e </a:t>
            </a:r>
            <a:r>
              <a:rPr lang="en-US" b="0" i="0" u="none" strike="noStrike" baseline="0" dirty="0"/>
              <a:t>b</a:t>
            </a:r>
            <a:r>
              <a:rPr lang="en-US" b="1" i="0" u="none" strike="noStrike" baseline="0" dirty="0"/>
              <a:t>ea</a:t>
            </a:r>
            <a:r>
              <a:rPr lang="en-US" b="0" i="0" u="none" strike="noStrike" baseline="0" dirty="0"/>
              <a:t>t </a:t>
            </a:r>
            <a:r>
              <a:rPr lang="en-US" b="1" i="0" u="none" strike="noStrike" baseline="0" dirty="0"/>
              <a:t>a </a:t>
            </a:r>
            <a:r>
              <a:rPr lang="en-US" b="0" i="0" u="none" strike="noStrike" baseline="0" dirty="0"/>
              <a:t>fr</a:t>
            </a:r>
            <a:r>
              <a:rPr lang="en-US" b="1" i="0" u="none" strike="noStrike" baseline="0" dirty="0"/>
              <a:t>ia</a:t>
            </a:r>
            <a:r>
              <a:rPr lang="en-US" b="0" i="0" u="none" strike="noStrike" baseline="0" dirty="0"/>
              <a:t>r. (Characteristic vowels for the 4 conjugations).</a:t>
            </a:r>
          </a:p>
          <a:p>
            <a:pPr lvl="1"/>
            <a:r>
              <a:rPr lang="en-US" b="0" i="0" u="none" strike="noStrike" baseline="0" dirty="0"/>
              <a:t>Imperfect: Add personal endings to the infinitive.</a:t>
            </a:r>
          </a:p>
          <a:p>
            <a:pPr lvl="1"/>
            <a:r>
              <a:rPr lang="en-US" b="0" i="0" u="none" strike="noStrike" baseline="0" dirty="0"/>
              <a:t>Pluperfect: -</a:t>
            </a:r>
            <a:r>
              <a:rPr lang="en-US" b="0" i="0" u="none" strike="noStrike" baseline="0" dirty="0" err="1"/>
              <a:t>issem</a:t>
            </a:r>
            <a:r>
              <a:rPr lang="en-US" b="0" i="0" u="none" strike="noStrike" baseline="0" dirty="0"/>
              <a:t>, -</a:t>
            </a:r>
            <a:r>
              <a:rPr lang="en-US" b="0" i="0" u="none" strike="noStrike" baseline="0" dirty="0" err="1"/>
              <a:t>isses</a:t>
            </a:r>
            <a:r>
              <a:rPr lang="en-US" b="0" i="0" u="none" strike="noStrike" baseline="0" dirty="0"/>
              <a:t>, -</a:t>
            </a:r>
            <a:r>
              <a:rPr lang="en-US" b="0" i="0" u="none" strike="noStrike" baseline="0" dirty="0" err="1"/>
              <a:t>isset</a:t>
            </a:r>
            <a:r>
              <a:rPr lang="en-US" b="0" i="0" u="none" strike="noStrike" baseline="0" dirty="0"/>
              <a:t>, -</a:t>
            </a:r>
            <a:r>
              <a:rPr lang="en-US" b="0" i="0" u="none" strike="noStrike" baseline="0" dirty="0" err="1"/>
              <a:t>issemus</a:t>
            </a:r>
            <a:r>
              <a:rPr lang="en-US" b="0" i="0" u="none" strike="noStrike" baseline="0" dirty="0"/>
              <a:t>, -</a:t>
            </a:r>
            <a:r>
              <a:rPr lang="en-US" b="0" i="0" u="none" strike="noStrike" baseline="0" dirty="0" err="1"/>
              <a:t>issetis</a:t>
            </a:r>
            <a:r>
              <a:rPr lang="en-US" b="0" i="0" u="none" strike="noStrike" baseline="0" dirty="0"/>
              <a:t>, -</a:t>
            </a:r>
            <a:r>
              <a:rPr lang="en-US" b="0" i="0" u="none" strike="noStrike" baseline="0" dirty="0" err="1"/>
              <a:t>issent</a:t>
            </a:r>
            <a:r>
              <a:rPr lang="en-US" b="0" i="0" u="none" strike="noStrike" baseline="0" dirty="0"/>
              <a:t> (add to perfect stem).</a:t>
            </a:r>
          </a:p>
          <a:p>
            <a:pPr lvl="1"/>
            <a:r>
              <a:rPr lang="en-GB" b="0" i="0" u="none" strike="noStrike" baseline="0" dirty="0"/>
              <a:t>Perfect: -</a:t>
            </a:r>
            <a:r>
              <a:rPr lang="en-GB" b="0" i="0" u="none" strike="noStrike" baseline="0" dirty="0" err="1"/>
              <a:t>erim</a:t>
            </a:r>
            <a:r>
              <a:rPr lang="en-GB" b="0" i="0" u="none" strike="noStrike" baseline="0" dirty="0"/>
              <a:t>, -</a:t>
            </a:r>
            <a:r>
              <a:rPr lang="en-GB" b="0" i="0" u="none" strike="noStrike" baseline="0" dirty="0" err="1"/>
              <a:t>eris</a:t>
            </a:r>
            <a:r>
              <a:rPr lang="en-GB" b="0" i="0" u="none" strike="noStrike" baseline="0" dirty="0"/>
              <a:t>, -</a:t>
            </a:r>
            <a:r>
              <a:rPr lang="en-GB" b="0" i="0" u="none" strike="noStrike" baseline="0" dirty="0" err="1"/>
              <a:t>erit</a:t>
            </a:r>
            <a:r>
              <a:rPr lang="en-GB" b="0" i="0" u="none" strike="noStrike" baseline="0" dirty="0"/>
              <a:t>, -</a:t>
            </a:r>
            <a:r>
              <a:rPr lang="en-GB" b="0" i="0" u="none" strike="noStrike" baseline="0" dirty="0" err="1"/>
              <a:t>erimus</a:t>
            </a:r>
            <a:r>
              <a:rPr lang="en-GB" b="0" i="0" u="none" strike="noStrike" baseline="0" dirty="0"/>
              <a:t>, -</a:t>
            </a:r>
            <a:r>
              <a:rPr lang="en-GB" b="0" i="0" u="none" strike="noStrike" baseline="0" dirty="0" err="1"/>
              <a:t>eritis</a:t>
            </a:r>
            <a:r>
              <a:rPr lang="en-GB" b="0" i="0" u="none" strike="noStrike" baseline="0" dirty="0"/>
              <a:t>, -</a:t>
            </a:r>
            <a:r>
              <a:rPr lang="en-GB" b="0" i="0" u="none" strike="noStrike" baseline="0" dirty="0" err="1"/>
              <a:t>erint</a:t>
            </a:r>
            <a:r>
              <a:rPr lang="en-GB" b="0" i="0" u="none" strike="noStrike" baseline="0" dirty="0"/>
              <a:t> (add to perfect stem).</a:t>
            </a:r>
            <a:endParaRPr lang="en-GB" dirty="0"/>
          </a:p>
        </p:txBody>
      </p:sp>
    </p:spTree>
    <p:extLst>
      <p:ext uri="{BB962C8B-B14F-4D97-AF65-F5344CB8AC3E}">
        <p14:creationId xmlns:p14="http://schemas.microsoft.com/office/powerpoint/2010/main" val="42298334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6D975F-D1D9-4786-DE42-0938CCAC8381}"/>
              </a:ext>
            </a:extLst>
          </p:cNvPr>
          <p:cNvSpPr>
            <a:spLocks noGrp="1"/>
          </p:cNvSpPr>
          <p:nvPr>
            <p:ph type="title"/>
          </p:nvPr>
        </p:nvSpPr>
        <p:spPr>
          <a:xfrm>
            <a:off x="838200" y="32524"/>
            <a:ext cx="10515600" cy="1325563"/>
          </a:xfrm>
        </p:spPr>
        <p:txBody>
          <a:bodyPr/>
          <a:lstStyle/>
          <a:p>
            <a:pPr algn="ctr"/>
            <a:r>
              <a:rPr lang="en-GB" dirty="0">
                <a:solidFill>
                  <a:srgbClr val="800000"/>
                </a:solidFill>
              </a:rPr>
              <a:t>Final Exercise: Reading</a:t>
            </a:r>
          </a:p>
        </p:txBody>
      </p:sp>
      <p:sp>
        <p:nvSpPr>
          <p:cNvPr id="3" name="Content Placeholder 2">
            <a:extLst>
              <a:ext uri="{FF2B5EF4-FFF2-40B4-BE49-F238E27FC236}">
                <a16:creationId xmlns:a16="http://schemas.microsoft.com/office/drawing/2014/main" id="{C1F00E38-F238-9426-6183-0C2062D6C9FA}"/>
              </a:ext>
            </a:extLst>
          </p:cNvPr>
          <p:cNvSpPr>
            <a:spLocks noGrp="1"/>
          </p:cNvSpPr>
          <p:nvPr>
            <p:ph idx="1"/>
          </p:nvPr>
        </p:nvSpPr>
        <p:spPr>
          <a:xfrm>
            <a:off x="838200" y="1052736"/>
            <a:ext cx="10515600" cy="4536504"/>
          </a:xfrm>
        </p:spPr>
        <p:txBody>
          <a:bodyPr>
            <a:normAutofit/>
          </a:bodyPr>
          <a:lstStyle/>
          <a:p>
            <a:pPr marL="0" indent="0" algn="l">
              <a:buNone/>
            </a:pPr>
            <a:r>
              <a:rPr lang="en-GB" sz="2400" b="0" i="0" dirty="0">
                <a:effectLst/>
              </a:rPr>
              <a:t>In principio </a:t>
            </a:r>
            <a:r>
              <a:rPr lang="en-GB" sz="2400" b="0" i="0" dirty="0" err="1">
                <a:effectLst/>
              </a:rPr>
              <a:t>creavit</a:t>
            </a:r>
            <a:r>
              <a:rPr lang="en-GB" sz="2400" b="0" i="0" dirty="0">
                <a:effectLst/>
              </a:rPr>
              <a:t> Deus </a:t>
            </a:r>
            <a:r>
              <a:rPr lang="en-GB" sz="2400" b="0" i="0" dirty="0" err="1">
                <a:effectLst/>
              </a:rPr>
              <a:t>caelum</a:t>
            </a:r>
            <a:r>
              <a:rPr lang="en-GB" sz="2400" b="0" i="0" dirty="0">
                <a:effectLst/>
              </a:rPr>
              <a:t> et </a:t>
            </a:r>
            <a:r>
              <a:rPr lang="en-GB" sz="2400" b="0" i="0" dirty="0" err="1">
                <a:effectLst/>
              </a:rPr>
              <a:t>terram</a:t>
            </a:r>
            <a:r>
              <a:rPr lang="en-GB" sz="2400" b="0" i="0" dirty="0">
                <a:effectLst/>
              </a:rPr>
              <a:t>. Terra autem </a:t>
            </a:r>
            <a:r>
              <a:rPr lang="en-GB" sz="2400" b="0" i="0" dirty="0" err="1">
                <a:effectLst/>
              </a:rPr>
              <a:t>erat</a:t>
            </a:r>
            <a:r>
              <a:rPr lang="en-GB" sz="2400" b="0" i="0" dirty="0">
                <a:effectLst/>
              </a:rPr>
              <a:t> </a:t>
            </a:r>
            <a:r>
              <a:rPr lang="en-GB" sz="2400" b="0" i="0" dirty="0" err="1">
                <a:effectLst/>
              </a:rPr>
              <a:t>inanis</a:t>
            </a:r>
            <a:r>
              <a:rPr lang="en-GB" sz="2400" b="0" i="0" dirty="0">
                <a:effectLst/>
              </a:rPr>
              <a:t> et </a:t>
            </a:r>
            <a:r>
              <a:rPr lang="en-GB" sz="2400" b="0" i="0" dirty="0" err="1">
                <a:effectLst/>
              </a:rPr>
              <a:t>vacua</a:t>
            </a:r>
            <a:r>
              <a:rPr lang="en-GB" sz="2400" b="0" i="0" dirty="0">
                <a:effectLst/>
              </a:rPr>
              <a:t>, et </a:t>
            </a:r>
            <a:r>
              <a:rPr lang="en-GB" sz="2400" b="0" i="0" dirty="0" err="1">
                <a:effectLst/>
              </a:rPr>
              <a:t>tenebrae</a:t>
            </a:r>
            <a:r>
              <a:rPr lang="en-GB" sz="2400" b="0" i="0" dirty="0">
                <a:effectLst/>
              </a:rPr>
              <a:t> super </a:t>
            </a:r>
            <a:r>
              <a:rPr lang="en-GB" sz="2400" b="0" i="0" dirty="0" err="1">
                <a:effectLst/>
              </a:rPr>
              <a:t>faciem</a:t>
            </a:r>
            <a:r>
              <a:rPr lang="en-GB" sz="2400" b="0" i="0" dirty="0">
                <a:effectLst/>
              </a:rPr>
              <a:t> </a:t>
            </a:r>
            <a:r>
              <a:rPr lang="en-GB" sz="2400" b="0" i="0" dirty="0" err="1">
                <a:effectLst/>
              </a:rPr>
              <a:t>abyssi</a:t>
            </a:r>
            <a:r>
              <a:rPr lang="en-GB" sz="2400" b="0" i="0" dirty="0">
                <a:effectLst/>
              </a:rPr>
              <a:t>, et spiritus Dei </a:t>
            </a:r>
            <a:r>
              <a:rPr lang="en-GB" sz="2400" b="0" i="0" dirty="0" err="1">
                <a:effectLst/>
              </a:rPr>
              <a:t>ferebatur</a:t>
            </a:r>
            <a:r>
              <a:rPr lang="en-GB" sz="2400" b="0" i="0" dirty="0">
                <a:effectLst/>
              </a:rPr>
              <a:t> super aquas. </a:t>
            </a:r>
            <a:r>
              <a:rPr lang="en-GB" sz="2400" b="0" i="0" dirty="0" err="1">
                <a:effectLst/>
              </a:rPr>
              <a:t>Dixitque</a:t>
            </a:r>
            <a:r>
              <a:rPr lang="en-GB" sz="2400" b="0" i="0" dirty="0">
                <a:effectLst/>
              </a:rPr>
              <a:t> Deus: "Fiat lux". Et </a:t>
            </a:r>
            <a:r>
              <a:rPr lang="en-GB" sz="2400" b="0" i="0" dirty="0" err="1">
                <a:effectLst/>
              </a:rPr>
              <a:t>facta</a:t>
            </a:r>
            <a:r>
              <a:rPr lang="en-GB" sz="2400" b="0" i="0" dirty="0">
                <a:effectLst/>
              </a:rPr>
              <a:t> </a:t>
            </a:r>
            <a:r>
              <a:rPr lang="en-GB" sz="2400" b="0" i="0" dirty="0" err="1">
                <a:effectLst/>
              </a:rPr>
              <a:t>est</a:t>
            </a:r>
            <a:r>
              <a:rPr lang="en-GB" sz="2400" b="0" i="0" dirty="0">
                <a:effectLst/>
              </a:rPr>
              <a:t> lux. Et </a:t>
            </a:r>
            <a:r>
              <a:rPr lang="en-GB" sz="2400" b="0" i="0" dirty="0" err="1">
                <a:effectLst/>
              </a:rPr>
              <a:t>vidit</a:t>
            </a:r>
            <a:r>
              <a:rPr lang="en-GB" sz="2400" b="0" i="0" dirty="0">
                <a:effectLst/>
              </a:rPr>
              <a:t> Deus </a:t>
            </a:r>
            <a:r>
              <a:rPr lang="en-GB" sz="2400" b="0" i="0" dirty="0" err="1">
                <a:effectLst/>
              </a:rPr>
              <a:t>lucem</a:t>
            </a:r>
            <a:r>
              <a:rPr lang="en-GB" sz="2400" b="0" i="0" dirty="0">
                <a:effectLst/>
              </a:rPr>
              <a:t> quod </a:t>
            </a:r>
            <a:r>
              <a:rPr lang="en-GB" sz="2400" b="0" i="0" dirty="0" err="1">
                <a:effectLst/>
              </a:rPr>
              <a:t>esset</a:t>
            </a:r>
            <a:r>
              <a:rPr lang="en-GB" sz="2400" b="0" i="0" dirty="0">
                <a:effectLst/>
              </a:rPr>
              <a:t> bona et </a:t>
            </a:r>
            <a:r>
              <a:rPr lang="en-GB" sz="2400" b="0" i="0" dirty="0" err="1">
                <a:effectLst/>
              </a:rPr>
              <a:t>divisit</a:t>
            </a:r>
            <a:r>
              <a:rPr lang="en-GB" sz="2400" b="0" i="0" dirty="0">
                <a:effectLst/>
              </a:rPr>
              <a:t> Deus </a:t>
            </a:r>
            <a:r>
              <a:rPr lang="en-GB" sz="2400" b="0" i="0" dirty="0" err="1">
                <a:effectLst/>
              </a:rPr>
              <a:t>lucem</a:t>
            </a:r>
            <a:r>
              <a:rPr lang="en-GB" sz="2400" b="0" i="0" dirty="0">
                <a:effectLst/>
              </a:rPr>
              <a:t> ac </a:t>
            </a:r>
            <a:r>
              <a:rPr lang="en-GB" sz="2400" b="0" i="0" dirty="0" err="1">
                <a:effectLst/>
              </a:rPr>
              <a:t>tenebras</a:t>
            </a:r>
            <a:r>
              <a:rPr lang="en-GB" sz="2400" b="0" i="0" dirty="0">
                <a:effectLst/>
              </a:rPr>
              <a:t>. </a:t>
            </a:r>
            <a:r>
              <a:rPr lang="en-GB" sz="2400" b="0" i="0" dirty="0" err="1">
                <a:effectLst/>
              </a:rPr>
              <a:t>Appellavitque</a:t>
            </a:r>
            <a:r>
              <a:rPr lang="en-GB" sz="2400" b="0" i="0" dirty="0">
                <a:effectLst/>
              </a:rPr>
              <a:t> Deus </a:t>
            </a:r>
            <a:r>
              <a:rPr lang="en-GB" sz="2400" b="0" i="0" dirty="0" err="1">
                <a:effectLst/>
              </a:rPr>
              <a:t>lucem</a:t>
            </a:r>
            <a:r>
              <a:rPr lang="en-GB" sz="2400" b="0" i="0" dirty="0">
                <a:effectLst/>
              </a:rPr>
              <a:t> Diem et </a:t>
            </a:r>
            <a:r>
              <a:rPr lang="en-GB" sz="2400" b="0" i="0" dirty="0" err="1">
                <a:effectLst/>
              </a:rPr>
              <a:t>tenebras</a:t>
            </a:r>
            <a:r>
              <a:rPr lang="en-GB" sz="2400" b="0" i="0" dirty="0">
                <a:effectLst/>
              </a:rPr>
              <a:t> </a:t>
            </a:r>
            <a:r>
              <a:rPr lang="en-GB" sz="2400" b="0" i="0" dirty="0" err="1">
                <a:effectLst/>
              </a:rPr>
              <a:t>Noctem</a:t>
            </a:r>
            <a:r>
              <a:rPr lang="en-GB" sz="2400" b="0" i="0" dirty="0">
                <a:effectLst/>
              </a:rPr>
              <a:t>. </a:t>
            </a:r>
            <a:r>
              <a:rPr lang="en-GB" sz="2400" b="0" i="0" dirty="0" err="1">
                <a:effectLst/>
              </a:rPr>
              <a:t>Factumque</a:t>
            </a:r>
            <a:r>
              <a:rPr lang="en-GB" sz="2400" b="0" i="0" dirty="0">
                <a:effectLst/>
              </a:rPr>
              <a:t> </a:t>
            </a:r>
            <a:r>
              <a:rPr lang="en-GB" sz="2400" b="0" i="0" dirty="0" err="1">
                <a:effectLst/>
              </a:rPr>
              <a:t>est</a:t>
            </a:r>
            <a:r>
              <a:rPr lang="en-GB" sz="2400" b="0" i="0" dirty="0">
                <a:effectLst/>
              </a:rPr>
              <a:t> </a:t>
            </a:r>
            <a:r>
              <a:rPr lang="en-GB" sz="2400" b="0" i="0" dirty="0" err="1">
                <a:effectLst/>
              </a:rPr>
              <a:t>vespere</a:t>
            </a:r>
            <a:r>
              <a:rPr lang="en-GB" sz="2400" b="0" i="0" dirty="0">
                <a:effectLst/>
              </a:rPr>
              <a:t> et mane, dies </a:t>
            </a:r>
            <a:r>
              <a:rPr lang="en-GB" sz="2400" b="0" i="0" dirty="0" err="1">
                <a:effectLst/>
              </a:rPr>
              <a:t>unus</a:t>
            </a:r>
            <a:r>
              <a:rPr lang="en-GB" sz="2400" b="0" i="0" dirty="0">
                <a:effectLst/>
              </a:rPr>
              <a:t>. Dixit quoque Deus: "Fiat </a:t>
            </a:r>
            <a:r>
              <a:rPr lang="en-GB" sz="2400" b="0" i="0" dirty="0" err="1">
                <a:effectLst/>
              </a:rPr>
              <a:t>firmamentum</a:t>
            </a:r>
            <a:r>
              <a:rPr lang="en-GB" sz="2400" b="0" i="0" dirty="0">
                <a:effectLst/>
              </a:rPr>
              <a:t> in medio </a:t>
            </a:r>
            <a:r>
              <a:rPr lang="en-GB" sz="2400" b="0" i="0" dirty="0" err="1">
                <a:effectLst/>
              </a:rPr>
              <a:t>aquarum</a:t>
            </a:r>
            <a:r>
              <a:rPr lang="en-GB" sz="2400" b="0" i="0" dirty="0">
                <a:effectLst/>
              </a:rPr>
              <a:t> et </a:t>
            </a:r>
            <a:r>
              <a:rPr lang="en-GB" sz="2400" b="0" i="0" dirty="0" err="1">
                <a:effectLst/>
              </a:rPr>
              <a:t>dividat</a:t>
            </a:r>
            <a:r>
              <a:rPr lang="en-GB" sz="2400" b="0" i="0" dirty="0">
                <a:effectLst/>
              </a:rPr>
              <a:t> aquas ab </a:t>
            </a:r>
            <a:r>
              <a:rPr lang="en-GB" sz="2400" b="0" i="0" dirty="0" err="1">
                <a:effectLst/>
              </a:rPr>
              <a:t>aquis</a:t>
            </a:r>
            <a:r>
              <a:rPr lang="en-GB" sz="2400" b="0" i="0" dirty="0">
                <a:effectLst/>
              </a:rPr>
              <a:t>". Et </a:t>
            </a:r>
            <a:r>
              <a:rPr lang="en-GB" sz="2400" b="0" i="0" dirty="0" err="1">
                <a:effectLst/>
              </a:rPr>
              <a:t>fecit</a:t>
            </a:r>
            <a:r>
              <a:rPr lang="en-GB" sz="2400" b="0" i="0" dirty="0">
                <a:effectLst/>
              </a:rPr>
              <a:t> Deus </a:t>
            </a:r>
            <a:r>
              <a:rPr lang="en-GB" sz="2400" b="0" i="0" dirty="0" err="1">
                <a:effectLst/>
              </a:rPr>
              <a:t>firmamentum</a:t>
            </a:r>
            <a:r>
              <a:rPr lang="en-GB" sz="2400" b="0" i="0" dirty="0">
                <a:effectLst/>
              </a:rPr>
              <a:t> </a:t>
            </a:r>
            <a:r>
              <a:rPr lang="en-GB" sz="2400" b="0" i="0" dirty="0" err="1">
                <a:effectLst/>
              </a:rPr>
              <a:t>divisitque</a:t>
            </a:r>
            <a:r>
              <a:rPr lang="en-GB" sz="2400" b="0" i="0" dirty="0">
                <a:effectLst/>
              </a:rPr>
              <a:t> aquas, </a:t>
            </a:r>
            <a:r>
              <a:rPr lang="en-GB" sz="2400" b="0" i="0" dirty="0" err="1">
                <a:effectLst/>
              </a:rPr>
              <a:t>quae</a:t>
            </a:r>
            <a:r>
              <a:rPr lang="en-GB" sz="2400" b="0" i="0" dirty="0">
                <a:effectLst/>
              </a:rPr>
              <a:t> </a:t>
            </a:r>
            <a:r>
              <a:rPr lang="en-GB" sz="2400" b="0" i="0" dirty="0" err="1">
                <a:effectLst/>
              </a:rPr>
              <a:t>erant</a:t>
            </a:r>
            <a:r>
              <a:rPr lang="en-GB" sz="2400" b="0" i="0" dirty="0">
                <a:effectLst/>
              </a:rPr>
              <a:t> sub </a:t>
            </a:r>
            <a:r>
              <a:rPr lang="en-GB" sz="2400" b="0" i="0" dirty="0" err="1">
                <a:effectLst/>
              </a:rPr>
              <a:t>firmamento</a:t>
            </a:r>
            <a:r>
              <a:rPr lang="en-GB" sz="2400" b="0" i="0" dirty="0">
                <a:effectLst/>
              </a:rPr>
              <a:t>, ab his, </a:t>
            </a:r>
            <a:r>
              <a:rPr lang="en-GB" sz="2400" b="0" i="0" dirty="0" err="1">
                <a:effectLst/>
              </a:rPr>
              <a:t>quae</a:t>
            </a:r>
            <a:r>
              <a:rPr lang="en-GB" sz="2400" b="0" i="0" dirty="0">
                <a:effectLst/>
              </a:rPr>
              <a:t> </a:t>
            </a:r>
            <a:r>
              <a:rPr lang="en-GB" sz="2400" b="0" i="0" dirty="0" err="1">
                <a:effectLst/>
              </a:rPr>
              <a:t>erant</a:t>
            </a:r>
            <a:r>
              <a:rPr lang="en-GB" sz="2400" b="0" i="0" dirty="0">
                <a:effectLst/>
              </a:rPr>
              <a:t> super </a:t>
            </a:r>
            <a:r>
              <a:rPr lang="en-GB" sz="2400" b="0" i="0" dirty="0" err="1">
                <a:effectLst/>
              </a:rPr>
              <a:t>firmamentum</a:t>
            </a:r>
            <a:r>
              <a:rPr lang="en-GB" sz="2400" b="0" i="0" dirty="0">
                <a:effectLst/>
              </a:rPr>
              <a:t>. Et factum </a:t>
            </a:r>
            <a:r>
              <a:rPr lang="en-GB" sz="2400" b="0" i="0" dirty="0" err="1">
                <a:effectLst/>
              </a:rPr>
              <a:t>est</a:t>
            </a:r>
            <a:r>
              <a:rPr lang="en-GB" sz="2400" b="0" i="0" dirty="0">
                <a:effectLst/>
              </a:rPr>
              <a:t> </a:t>
            </a:r>
            <a:r>
              <a:rPr lang="en-GB" sz="2400" b="0" i="0" dirty="0" err="1">
                <a:effectLst/>
              </a:rPr>
              <a:t>ita</a:t>
            </a:r>
            <a:r>
              <a:rPr lang="en-GB" sz="2400" b="0" i="0" dirty="0">
                <a:effectLst/>
              </a:rPr>
              <a:t>. </a:t>
            </a:r>
            <a:r>
              <a:rPr lang="en-GB" sz="2400" b="0" i="0" dirty="0" err="1">
                <a:effectLst/>
              </a:rPr>
              <a:t>Vocavitque</a:t>
            </a:r>
            <a:r>
              <a:rPr lang="en-GB" sz="2400" b="0" i="0" dirty="0">
                <a:effectLst/>
              </a:rPr>
              <a:t> Deus </a:t>
            </a:r>
            <a:r>
              <a:rPr lang="en-GB" sz="2400" b="0" i="0" dirty="0" err="1">
                <a:effectLst/>
              </a:rPr>
              <a:t>firmamentum</a:t>
            </a:r>
            <a:r>
              <a:rPr lang="en-GB" sz="2400" b="0" i="0" dirty="0">
                <a:effectLst/>
              </a:rPr>
              <a:t> Caelum. Et factum </a:t>
            </a:r>
            <a:r>
              <a:rPr lang="en-GB" sz="2400" b="0" i="0" dirty="0" err="1">
                <a:effectLst/>
              </a:rPr>
              <a:t>est</a:t>
            </a:r>
            <a:r>
              <a:rPr lang="en-GB" sz="2400" b="0" i="0" dirty="0">
                <a:effectLst/>
              </a:rPr>
              <a:t> </a:t>
            </a:r>
            <a:r>
              <a:rPr lang="en-GB" sz="2400" b="0" i="0" dirty="0" err="1">
                <a:effectLst/>
              </a:rPr>
              <a:t>vespere</a:t>
            </a:r>
            <a:r>
              <a:rPr lang="en-GB" sz="2400" b="0" i="0" dirty="0">
                <a:effectLst/>
              </a:rPr>
              <a:t> et mane, dies </a:t>
            </a:r>
            <a:r>
              <a:rPr lang="en-GB" sz="2400" b="0" i="0" dirty="0" err="1">
                <a:effectLst/>
              </a:rPr>
              <a:t>secundus</a:t>
            </a:r>
            <a:r>
              <a:rPr lang="en-GB" sz="2400" b="0" i="0" dirty="0">
                <a:effectLst/>
              </a:rPr>
              <a:t>. </a:t>
            </a:r>
            <a:endParaRPr lang="en-GB" sz="2400" dirty="0"/>
          </a:p>
        </p:txBody>
      </p:sp>
      <p:sp>
        <p:nvSpPr>
          <p:cNvPr id="5" name="TextBox 4">
            <a:extLst>
              <a:ext uri="{FF2B5EF4-FFF2-40B4-BE49-F238E27FC236}">
                <a16:creationId xmlns:a16="http://schemas.microsoft.com/office/drawing/2014/main" id="{49D16978-84C0-195F-C0BA-3FBB5272F842}"/>
              </a:ext>
            </a:extLst>
          </p:cNvPr>
          <p:cNvSpPr txBox="1"/>
          <p:nvPr/>
        </p:nvSpPr>
        <p:spPr>
          <a:xfrm>
            <a:off x="807502" y="4297718"/>
            <a:ext cx="11161240" cy="2308324"/>
          </a:xfrm>
          <a:prstGeom prst="rect">
            <a:avLst/>
          </a:prstGeom>
          <a:noFill/>
        </p:spPr>
        <p:txBody>
          <a:bodyPr wrap="square">
            <a:spAutoFit/>
          </a:bodyPr>
          <a:lstStyle/>
          <a:p>
            <a:pPr algn="l"/>
            <a:r>
              <a:rPr lang="en-US" b="0" i="1" dirty="0">
                <a:solidFill>
                  <a:schemeClr val="bg1">
                    <a:lumMod val="50000"/>
                  </a:schemeClr>
                </a:solidFill>
                <a:effectLst/>
              </a:rPr>
              <a:t>In the beginning God created the heaven and the earth. And the earth was without form, and void; and darkness was upon the face of the deep. And the Spirit of God moved upon the face of the waters. And God said, Let there be light: and there was light. And God saw the light, that it was good: and God divided the light from the darkness. And God called the light Day, and the darkness he called Night. And the evening and the morning were the first day. And God said, Let there be a firmament in the midst of the waters, and let it divide the waters from the waters. And God made the firmament, and divided the waters which were under the firmament from the waters which were above the firmament: and it was so. And God called the firmament Heaven. And the evening and the morning were the second day. </a:t>
            </a:r>
          </a:p>
        </p:txBody>
      </p:sp>
    </p:spTree>
    <p:extLst>
      <p:ext uri="{BB962C8B-B14F-4D97-AF65-F5344CB8AC3E}">
        <p14:creationId xmlns:p14="http://schemas.microsoft.com/office/powerpoint/2010/main" val="12127924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CA6688-523F-DE7A-A0A6-B0989B42767A}"/>
              </a:ext>
            </a:extLst>
          </p:cNvPr>
          <p:cNvSpPr>
            <a:spLocks noGrp="1"/>
          </p:cNvSpPr>
          <p:nvPr>
            <p:ph type="title"/>
          </p:nvPr>
        </p:nvSpPr>
        <p:spPr/>
        <p:txBody>
          <a:bodyPr/>
          <a:lstStyle/>
          <a:p>
            <a:pPr algn="ctr"/>
            <a:r>
              <a:rPr lang="en-GB" dirty="0">
                <a:solidFill>
                  <a:srgbClr val="800000"/>
                </a:solidFill>
              </a:rPr>
              <a:t>The Paradigm: Declensions and Cases</a:t>
            </a:r>
          </a:p>
        </p:txBody>
      </p:sp>
      <p:graphicFrame>
        <p:nvGraphicFramePr>
          <p:cNvPr id="4" name="Content Placeholder 3">
            <a:extLst>
              <a:ext uri="{FF2B5EF4-FFF2-40B4-BE49-F238E27FC236}">
                <a16:creationId xmlns:a16="http://schemas.microsoft.com/office/drawing/2014/main" id="{86BF66C2-613B-639F-9410-5718F3447515}"/>
              </a:ext>
            </a:extLst>
          </p:cNvPr>
          <p:cNvGraphicFramePr>
            <a:graphicFrameLocks noGrp="1"/>
          </p:cNvGraphicFramePr>
          <p:nvPr>
            <p:ph idx="1"/>
            <p:extLst>
              <p:ext uri="{D42A27DB-BD31-4B8C-83A1-F6EECF244321}">
                <p14:modId xmlns:p14="http://schemas.microsoft.com/office/powerpoint/2010/main" val="2794605690"/>
              </p:ext>
            </p:extLst>
          </p:nvPr>
        </p:nvGraphicFramePr>
        <p:xfrm>
          <a:off x="1108147" y="1697985"/>
          <a:ext cx="10515601" cy="4248150"/>
        </p:xfrm>
        <a:graphic>
          <a:graphicData uri="http://schemas.openxmlformats.org/drawingml/2006/table">
            <a:tbl>
              <a:tblPr firstRow="1" bandRow="1">
                <a:tableStyleId>{5940675A-B579-460E-94D1-54222C63F5DA}</a:tableStyleId>
              </a:tblPr>
              <a:tblGrid>
                <a:gridCol w="841744">
                  <a:extLst>
                    <a:ext uri="{9D8B030D-6E8A-4147-A177-3AD203B41FA5}">
                      <a16:colId xmlns:a16="http://schemas.microsoft.com/office/drawing/2014/main" val="3063241171"/>
                    </a:ext>
                  </a:extLst>
                </a:gridCol>
                <a:gridCol w="1148316">
                  <a:extLst>
                    <a:ext uri="{9D8B030D-6E8A-4147-A177-3AD203B41FA5}">
                      <a16:colId xmlns:a16="http://schemas.microsoft.com/office/drawing/2014/main" val="1804898282"/>
                    </a:ext>
                  </a:extLst>
                </a:gridCol>
                <a:gridCol w="999461">
                  <a:extLst>
                    <a:ext uri="{9D8B030D-6E8A-4147-A177-3AD203B41FA5}">
                      <a16:colId xmlns:a16="http://schemas.microsoft.com/office/drawing/2014/main" val="2276123182"/>
                    </a:ext>
                  </a:extLst>
                </a:gridCol>
                <a:gridCol w="1212112">
                  <a:extLst>
                    <a:ext uri="{9D8B030D-6E8A-4147-A177-3AD203B41FA5}">
                      <a16:colId xmlns:a16="http://schemas.microsoft.com/office/drawing/2014/main" val="4044550894"/>
                    </a:ext>
                  </a:extLst>
                </a:gridCol>
                <a:gridCol w="1010093">
                  <a:extLst>
                    <a:ext uri="{9D8B030D-6E8A-4147-A177-3AD203B41FA5}">
                      <a16:colId xmlns:a16="http://schemas.microsoft.com/office/drawing/2014/main" val="4029296550"/>
                    </a:ext>
                  </a:extLst>
                </a:gridCol>
                <a:gridCol w="1105786">
                  <a:extLst>
                    <a:ext uri="{9D8B030D-6E8A-4147-A177-3AD203B41FA5}">
                      <a16:colId xmlns:a16="http://schemas.microsoft.com/office/drawing/2014/main" val="4123936177"/>
                    </a:ext>
                  </a:extLst>
                </a:gridCol>
                <a:gridCol w="1148316">
                  <a:extLst>
                    <a:ext uri="{9D8B030D-6E8A-4147-A177-3AD203B41FA5}">
                      <a16:colId xmlns:a16="http://schemas.microsoft.com/office/drawing/2014/main" val="820870874"/>
                    </a:ext>
                  </a:extLst>
                </a:gridCol>
                <a:gridCol w="1010093">
                  <a:extLst>
                    <a:ext uri="{9D8B030D-6E8A-4147-A177-3AD203B41FA5}">
                      <a16:colId xmlns:a16="http://schemas.microsoft.com/office/drawing/2014/main" val="1761716050"/>
                    </a:ext>
                  </a:extLst>
                </a:gridCol>
                <a:gridCol w="871280">
                  <a:extLst>
                    <a:ext uri="{9D8B030D-6E8A-4147-A177-3AD203B41FA5}">
                      <a16:colId xmlns:a16="http://schemas.microsoft.com/office/drawing/2014/main" val="3464008570"/>
                    </a:ext>
                  </a:extLst>
                </a:gridCol>
                <a:gridCol w="1168400">
                  <a:extLst>
                    <a:ext uri="{9D8B030D-6E8A-4147-A177-3AD203B41FA5}">
                      <a16:colId xmlns:a16="http://schemas.microsoft.com/office/drawing/2014/main" val="1281022525"/>
                    </a:ext>
                  </a:extLst>
                </a:gridCol>
              </a:tblGrid>
              <a:tr h="666750">
                <a:tc gridSpan="2">
                  <a:txBody>
                    <a:bodyPr/>
                    <a:lstStyle/>
                    <a:p>
                      <a:pPr algn="ctr"/>
                      <a:r>
                        <a:rPr lang="en-GB" dirty="0">
                          <a:solidFill>
                            <a:schemeClr val="tx1"/>
                          </a:solidFill>
                        </a:rPr>
                        <a:t>1</a:t>
                      </a:r>
                      <a:r>
                        <a:rPr lang="en-GB" baseline="30000" dirty="0">
                          <a:solidFill>
                            <a:schemeClr val="tx1"/>
                          </a:solidFill>
                        </a:rPr>
                        <a:t>st</a:t>
                      </a:r>
                      <a:r>
                        <a:rPr lang="en-GB" dirty="0">
                          <a:solidFill>
                            <a:schemeClr val="tx1"/>
                          </a:solidFill>
                        </a:rPr>
                        <a:t> Declension</a:t>
                      </a:r>
                    </a:p>
                    <a:p>
                      <a:pPr algn="ctr"/>
                      <a:r>
                        <a:rPr lang="en-GB" sz="1800" b="1" u="none" strike="noStrike" kern="1200" baseline="0" dirty="0">
                          <a:solidFill>
                            <a:srgbClr val="800000"/>
                          </a:solidFill>
                        </a:rPr>
                        <a:t>(-a)</a:t>
                      </a:r>
                      <a:endParaRPr lang="en-GB" dirty="0">
                        <a:solidFill>
                          <a:srgbClr val="800000"/>
                        </a:solidFill>
                      </a:endParaRPr>
                    </a:p>
                  </a:txBody>
                  <a:tcPr anchor="ctr"/>
                </a:tc>
                <a:tc hMerge="1">
                  <a:txBody>
                    <a:bodyPr/>
                    <a:lstStyle/>
                    <a:p>
                      <a:endParaRPr lang="en-GB" dirty="0"/>
                    </a:p>
                  </a:txBody>
                  <a:tcPr/>
                </a:tc>
                <a:tc gridSpan="2">
                  <a:txBody>
                    <a:bodyPr/>
                    <a:lstStyle/>
                    <a:p>
                      <a:pPr algn="ctr"/>
                      <a:r>
                        <a:rPr lang="en-GB" dirty="0">
                          <a:solidFill>
                            <a:schemeClr val="tx1"/>
                          </a:solidFill>
                        </a:rPr>
                        <a:t>2</a:t>
                      </a:r>
                      <a:r>
                        <a:rPr lang="en-GB" baseline="30000" dirty="0">
                          <a:solidFill>
                            <a:schemeClr val="tx1"/>
                          </a:solidFill>
                        </a:rPr>
                        <a:t>nd</a:t>
                      </a:r>
                      <a:r>
                        <a:rPr lang="en-GB" dirty="0">
                          <a:solidFill>
                            <a:schemeClr val="tx1"/>
                          </a:solidFill>
                        </a:rPr>
                        <a:t> Declension</a:t>
                      </a:r>
                    </a:p>
                    <a:p>
                      <a:pPr algn="ctr"/>
                      <a:r>
                        <a:rPr lang="en-GB" sz="1800" b="1" u="none" strike="noStrike" kern="1200" baseline="0" dirty="0">
                          <a:solidFill>
                            <a:srgbClr val="800000"/>
                          </a:solidFill>
                        </a:rPr>
                        <a:t>(-us, -er, -</a:t>
                      </a:r>
                      <a:r>
                        <a:rPr lang="en-GB" sz="1800" b="1" u="none" strike="noStrike" kern="1200" baseline="0" dirty="0" err="1">
                          <a:solidFill>
                            <a:srgbClr val="800000"/>
                          </a:solidFill>
                        </a:rPr>
                        <a:t>ir</a:t>
                      </a:r>
                      <a:r>
                        <a:rPr lang="en-GB" sz="1800" b="1" u="none" strike="noStrike" kern="1200" baseline="0" dirty="0">
                          <a:solidFill>
                            <a:srgbClr val="800000"/>
                          </a:solidFill>
                        </a:rPr>
                        <a:t>; -um)</a:t>
                      </a:r>
                      <a:endParaRPr lang="en-GB" dirty="0">
                        <a:solidFill>
                          <a:srgbClr val="800000"/>
                        </a:solidFill>
                      </a:endParaRPr>
                    </a:p>
                  </a:txBody>
                  <a:tcPr anchor="ctr"/>
                </a:tc>
                <a:tc hMerge="1">
                  <a:txBody>
                    <a:bodyPr/>
                    <a:lstStyle/>
                    <a:p>
                      <a:endParaRPr lang="en-GB" dirty="0"/>
                    </a:p>
                  </a:txBody>
                  <a:tcPr/>
                </a:tc>
                <a:tc gridSpan="2">
                  <a:txBody>
                    <a:bodyPr/>
                    <a:lstStyle/>
                    <a:p>
                      <a:pPr algn="ctr"/>
                      <a:r>
                        <a:rPr lang="en-GB" dirty="0">
                          <a:solidFill>
                            <a:schemeClr val="tx1"/>
                          </a:solidFill>
                        </a:rPr>
                        <a:t>3</a:t>
                      </a:r>
                      <a:r>
                        <a:rPr lang="en-GB" baseline="30000" dirty="0">
                          <a:solidFill>
                            <a:schemeClr val="tx1"/>
                          </a:solidFill>
                        </a:rPr>
                        <a:t>rd</a:t>
                      </a:r>
                      <a:r>
                        <a:rPr lang="en-GB" dirty="0">
                          <a:solidFill>
                            <a:schemeClr val="tx1"/>
                          </a:solidFill>
                        </a:rPr>
                        <a:t> Declension</a:t>
                      </a:r>
                    </a:p>
                    <a:p>
                      <a:pPr algn="ctr"/>
                      <a:r>
                        <a:rPr lang="en-US" sz="1800" b="0" u="none" strike="noStrike" kern="1200" baseline="0" dirty="0">
                          <a:solidFill>
                            <a:srgbClr val="800000"/>
                          </a:solidFill>
                        </a:rPr>
                        <a:t>Gen. sing. always ends in –is</a:t>
                      </a:r>
                      <a:endParaRPr lang="en-GB" dirty="0">
                        <a:solidFill>
                          <a:srgbClr val="800000"/>
                        </a:solidFill>
                      </a:endParaRPr>
                    </a:p>
                  </a:txBody>
                  <a:tcPr anchor="ctr"/>
                </a:tc>
                <a:tc hMerge="1">
                  <a:txBody>
                    <a:bodyPr/>
                    <a:lstStyle/>
                    <a:p>
                      <a:endParaRPr lang="en-GB" dirty="0"/>
                    </a:p>
                  </a:txBody>
                  <a:tcPr/>
                </a:tc>
                <a:tc gridSpan="2">
                  <a:txBody>
                    <a:bodyPr/>
                    <a:lstStyle/>
                    <a:p>
                      <a:pPr algn="ctr"/>
                      <a:r>
                        <a:rPr lang="en-GB" dirty="0">
                          <a:solidFill>
                            <a:schemeClr val="tx1"/>
                          </a:solidFill>
                        </a:rPr>
                        <a:t>4</a:t>
                      </a:r>
                      <a:r>
                        <a:rPr lang="en-GB" baseline="30000" dirty="0">
                          <a:solidFill>
                            <a:schemeClr val="tx1"/>
                          </a:solidFill>
                        </a:rPr>
                        <a:t>th</a:t>
                      </a:r>
                      <a:r>
                        <a:rPr lang="en-GB" dirty="0">
                          <a:solidFill>
                            <a:schemeClr val="tx1"/>
                          </a:solidFill>
                        </a:rPr>
                        <a:t> Declension</a:t>
                      </a:r>
                    </a:p>
                    <a:p>
                      <a:pPr algn="ctr"/>
                      <a:r>
                        <a:rPr lang="en-GB" sz="1800" b="0" i="0" u="none" strike="noStrike" kern="1200" baseline="0" dirty="0">
                          <a:solidFill>
                            <a:schemeClr val="tx1"/>
                          </a:solidFill>
                          <a:latin typeface="+mn-lt"/>
                          <a:ea typeface="+mn-ea"/>
                          <a:cs typeface="+mn-cs"/>
                        </a:rPr>
                        <a:t>A characteristic </a:t>
                      </a:r>
                      <a:r>
                        <a:rPr lang="en-GB" sz="1800" b="1" i="0" u="none" strike="noStrike" kern="1200" baseline="0" dirty="0">
                          <a:solidFill>
                            <a:srgbClr val="800000"/>
                          </a:solidFill>
                          <a:latin typeface="+mn-lt"/>
                          <a:ea typeface="+mn-ea"/>
                          <a:cs typeface="+mn-cs"/>
                        </a:rPr>
                        <a:t>-u-; </a:t>
                      </a:r>
                      <a:r>
                        <a:rPr lang="en-US" sz="1800" b="1" i="0" u="none" strike="noStrike" kern="1200" baseline="0" dirty="0">
                          <a:solidFill>
                            <a:srgbClr val="800000"/>
                          </a:solidFill>
                          <a:latin typeface="+mn-lt"/>
                          <a:ea typeface="+mn-ea"/>
                          <a:cs typeface="+mn-cs"/>
                        </a:rPr>
                        <a:t>-</a:t>
                      </a:r>
                      <a:r>
                        <a:rPr lang="en-US" sz="1800" b="1" i="0" u="none" strike="noStrike" kern="1200" baseline="0" dirty="0" err="1">
                          <a:solidFill>
                            <a:srgbClr val="800000"/>
                          </a:solidFill>
                          <a:latin typeface="+mn-lt"/>
                          <a:ea typeface="+mn-ea"/>
                          <a:cs typeface="+mn-cs"/>
                        </a:rPr>
                        <a:t>ūs</a:t>
                      </a:r>
                      <a:r>
                        <a:rPr lang="en-US" sz="1800" b="1" i="0" u="none" strike="noStrike" kern="1200" baseline="0" dirty="0">
                          <a:solidFill>
                            <a:srgbClr val="800000"/>
                          </a:solidFill>
                          <a:latin typeface="+mn-lt"/>
                          <a:ea typeface="+mn-ea"/>
                          <a:cs typeface="+mn-cs"/>
                        </a:rPr>
                        <a:t> </a:t>
                      </a:r>
                      <a:r>
                        <a:rPr lang="en-US" sz="1800" b="0" i="0" u="none" strike="noStrike" kern="1200" baseline="0" dirty="0">
                          <a:solidFill>
                            <a:srgbClr val="800000"/>
                          </a:solidFill>
                          <a:latin typeface="+mn-lt"/>
                          <a:ea typeface="+mn-ea"/>
                          <a:cs typeface="+mn-cs"/>
                        </a:rPr>
                        <a:t>in the gen. sing.</a:t>
                      </a:r>
                      <a:endParaRPr lang="en-GB" dirty="0">
                        <a:solidFill>
                          <a:srgbClr val="800000"/>
                        </a:solidFill>
                      </a:endParaRPr>
                    </a:p>
                  </a:txBody>
                  <a:tcPr anchor="ctr"/>
                </a:tc>
                <a:tc hMerge="1">
                  <a:txBody>
                    <a:bodyPr/>
                    <a:lstStyle/>
                    <a:p>
                      <a:endParaRPr lang="en-GB" dirty="0"/>
                    </a:p>
                  </a:txBody>
                  <a:tcPr/>
                </a:tc>
                <a:tc gridSpan="2">
                  <a:txBody>
                    <a:bodyPr/>
                    <a:lstStyle/>
                    <a:p>
                      <a:pPr algn="ctr"/>
                      <a:r>
                        <a:rPr lang="en-GB" dirty="0">
                          <a:solidFill>
                            <a:schemeClr val="tx1"/>
                          </a:solidFill>
                        </a:rPr>
                        <a:t>5</a:t>
                      </a:r>
                      <a:r>
                        <a:rPr lang="en-GB" baseline="30000" dirty="0">
                          <a:solidFill>
                            <a:schemeClr val="tx1"/>
                          </a:solidFill>
                        </a:rPr>
                        <a:t>th</a:t>
                      </a:r>
                      <a:r>
                        <a:rPr lang="en-GB" dirty="0">
                          <a:solidFill>
                            <a:schemeClr val="tx1"/>
                          </a:solidFill>
                        </a:rPr>
                        <a:t> Declension</a:t>
                      </a:r>
                    </a:p>
                    <a:p>
                      <a:pPr algn="ctr"/>
                      <a:r>
                        <a:rPr lang="en-US" sz="1800" b="0" i="0" u="none" strike="noStrike" kern="1200" baseline="0" dirty="0">
                          <a:solidFill>
                            <a:schemeClr val="tx1"/>
                          </a:solidFill>
                          <a:latin typeface="+mn-lt"/>
                          <a:ea typeface="+mn-ea"/>
                          <a:cs typeface="+mn-cs"/>
                        </a:rPr>
                        <a:t>A characteristic </a:t>
                      </a:r>
                      <a:r>
                        <a:rPr lang="en-US" sz="1800" b="1" i="0" u="none" strike="noStrike" kern="1200" baseline="0" dirty="0">
                          <a:solidFill>
                            <a:srgbClr val="800000"/>
                          </a:solidFill>
                          <a:latin typeface="+mn-lt"/>
                          <a:ea typeface="+mn-ea"/>
                          <a:cs typeface="+mn-cs"/>
                        </a:rPr>
                        <a:t>-e-; -</a:t>
                      </a:r>
                      <a:r>
                        <a:rPr lang="en-US" sz="1800" b="1" i="0" u="none" strike="noStrike" kern="1200" baseline="0" dirty="0" err="1">
                          <a:solidFill>
                            <a:srgbClr val="800000"/>
                          </a:solidFill>
                          <a:latin typeface="+mn-lt"/>
                          <a:ea typeface="+mn-ea"/>
                          <a:cs typeface="+mn-cs"/>
                        </a:rPr>
                        <a:t>eī</a:t>
                      </a:r>
                      <a:r>
                        <a:rPr lang="en-US" sz="1800" b="1" i="0" u="none" strike="noStrike" kern="1200" baseline="0" dirty="0">
                          <a:solidFill>
                            <a:srgbClr val="800000"/>
                          </a:solidFill>
                          <a:latin typeface="+mn-lt"/>
                          <a:ea typeface="+mn-ea"/>
                          <a:cs typeface="+mn-cs"/>
                        </a:rPr>
                        <a:t> </a:t>
                      </a:r>
                      <a:r>
                        <a:rPr lang="en-US" sz="1800" b="0" i="0" u="none" strike="noStrike" kern="1200" baseline="0" dirty="0">
                          <a:solidFill>
                            <a:srgbClr val="800000"/>
                          </a:solidFill>
                          <a:latin typeface="+mn-lt"/>
                          <a:ea typeface="+mn-ea"/>
                          <a:cs typeface="+mn-cs"/>
                        </a:rPr>
                        <a:t>in the gen. sing.</a:t>
                      </a:r>
                      <a:endParaRPr lang="en-GB" dirty="0">
                        <a:solidFill>
                          <a:srgbClr val="800000"/>
                        </a:solidFill>
                      </a:endParaRPr>
                    </a:p>
                  </a:txBody>
                  <a:tcPr anchor="ctr"/>
                </a:tc>
                <a:tc hMerge="1">
                  <a:txBody>
                    <a:bodyPr/>
                    <a:lstStyle/>
                    <a:p>
                      <a:endParaRPr lang="en-GB" dirty="0"/>
                    </a:p>
                  </a:txBody>
                  <a:tcPr/>
                </a:tc>
                <a:extLst>
                  <a:ext uri="{0D108BD9-81ED-4DB2-BD59-A6C34878D82A}">
                    <a16:rowId xmlns:a16="http://schemas.microsoft.com/office/drawing/2014/main" val="745753843"/>
                  </a:ext>
                </a:extLst>
              </a:tr>
              <a:tr h="666750">
                <a:tc>
                  <a:txBody>
                    <a:bodyPr/>
                    <a:lstStyle/>
                    <a:p>
                      <a:pPr algn="ctr"/>
                      <a:r>
                        <a:rPr lang="en-GB" sz="1800" b="0" u="none" strike="noStrike" kern="1200" baseline="0" dirty="0">
                          <a:solidFill>
                            <a:schemeClr val="tx1"/>
                          </a:solidFill>
                        </a:rPr>
                        <a:t>silv</a:t>
                      </a:r>
                      <a:r>
                        <a:rPr lang="en-GB" sz="1800" b="1" u="none" strike="noStrike" kern="1200" baseline="0" dirty="0">
                          <a:solidFill>
                            <a:srgbClr val="800000"/>
                          </a:solidFill>
                        </a:rPr>
                        <a:t>a</a:t>
                      </a:r>
                      <a:endParaRPr lang="en-GB" b="1" dirty="0">
                        <a:solidFill>
                          <a:srgbClr val="800000"/>
                        </a:solidFill>
                      </a:endParaRPr>
                    </a:p>
                  </a:txBody>
                  <a:tcPr anchor="ctr"/>
                </a:tc>
                <a:tc>
                  <a:txBody>
                    <a:bodyPr/>
                    <a:lstStyle/>
                    <a:p>
                      <a:pPr algn="ctr"/>
                      <a:r>
                        <a:rPr lang="en-GB" sz="1800" b="0" u="none" strike="noStrike" kern="1200" baseline="0" dirty="0" err="1">
                          <a:solidFill>
                            <a:schemeClr val="tx1"/>
                          </a:solidFill>
                        </a:rPr>
                        <a:t>silv</a:t>
                      </a:r>
                      <a:r>
                        <a:rPr lang="en-GB" sz="1800" b="1" u="none" strike="noStrike" kern="1200" baseline="0" dirty="0" err="1">
                          <a:solidFill>
                            <a:srgbClr val="800000"/>
                          </a:solidFill>
                        </a:rPr>
                        <a:t>ae</a:t>
                      </a:r>
                      <a:endParaRPr lang="en-GB" b="1" dirty="0">
                        <a:solidFill>
                          <a:srgbClr val="800000"/>
                        </a:solidFill>
                      </a:endParaRPr>
                    </a:p>
                  </a:txBody>
                  <a:tcPr anchor="ctr">
                    <a:solidFill>
                      <a:srgbClr val="D4B0B0"/>
                    </a:solidFill>
                  </a:tcPr>
                </a:tc>
                <a:tc>
                  <a:txBody>
                    <a:bodyPr/>
                    <a:lstStyle/>
                    <a:p>
                      <a:pPr algn="ctr"/>
                      <a:r>
                        <a:rPr lang="en-GB" sz="1800" b="0" u="none" strike="noStrike" kern="1200" baseline="0" dirty="0" err="1">
                          <a:solidFill>
                            <a:schemeClr val="tx1"/>
                          </a:solidFill>
                        </a:rPr>
                        <a:t>vir</a:t>
                      </a:r>
                      <a:endParaRPr lang="en-GB" dirty="0">
                        <a:solidFill>
                          <a:schemeClr val="tx1"/>
                        </a:solidFill>
                      </a:endParaRPr>
                    </a:p>
                  </a:txBody>
                  <a:tcPr anchor="ctr"/>
                </a:tc>
                <a:tc>
                  <a:txBody>
                    <a:bodyPr/>
                    <a:lstStyle/>
                    <a:p>
                      <a:pPr algn="ctr"/>
                      <a:r>
                        <a:rPr lang="en-GB" sz="1800" b="0" u="none" strike="noStrike" kern="1200" baseline="0" dirty="0" err="1">
                          <a:solidFill>
                            <a:schemeClr val="tx1"/>
                          </a:solidFill>
                        </a:rPr>
                        <a:t>vir</a:t>
                      </a:r>
                      <a:r>
                        <a:rPr lang="en-GB" sz="1800" b="1" u="none" strike="noStrike" kern="1200" baseline="0" dirty="0" err="1">
                          <a:solidFill>
                            <a:srgbClr val="800000"/>
                          </a:solidFill>
                        </a:rPr>
                        <a:t>i</a:t>
                      </a:r>
                      <a:endParaRPr lang="en-GB" dirty="0">
                        <a:solidFill>
                          <a:srgbClr val="800000"/>
                        </a:solidFill>
                      </a:endParaRPr>
                    </a:p>
                  </a:txBody>
                  <a:tcPr anchor="ctr">
                    <a:solidFill>
                      <a:srgbClr val="D4B0B0"/>
                    </a:solidFill>
                  </a:tcPr>
                </a:tc>
                <a:tc>
                  <a:txBody>
                    <a:bodyPr/>
                    <a:lstStyle/>
                    <a:p>
                      <a:pPr algn="ctr"/>
                      <a:r>
                        <a:rPr lang="en-GB" sz="1800" b="0" u="none" strike="noStrike" kern="1200" baseline="0" dirty="0">
                          <a:solidFill>
                            <a:schemeClr val="tx1"/>
                          </a:solidFill>
                        </a:rPr>
                        <a:t>pater</a:t>
                      </a:r>
                      <a:endParaRPr lang="en-GB" dirty="0">
                        <a:solidFill>
                          <a:schemeClr val="tx1"/>
                        </a:solidFill>
                      </a:endParaRPr>
                    </a:p>
                  </a:txBody>
                  <a:tcPr anchor="ctr"/>
                </a:tc>
                <a:tc>
                  <a:txBody>
                    <a:bodyPr/>
                    <a:lstStyle/>
                    <a:p>
                      <a:pPr algn="ctr"/>
                      <a:r>
                        <a:rPr lang="en-GB" sz="1800" b="0" u="none" strike="noStrike" kern="1200" baseline="0" dirty="0" err="1">
                          <a:solidFill>
                            <a:schemeClr val="tx1"/>
                          </a:solidFill>
                        </a:rPr>
                        <a:t>patr</a:t>
                      </a:r>
                      <a:r>
                        <a:rPr lang="en-GB" sz="1800" b="1" u="none" strike="noStrike" kern="1200" baseline="0" dirty="0" err="1">
                          <a:solidFill>
                            <a:srgbClr val="800000"/>
                          </a:solidFill>
                        </a:rPr>
                        <a:t>ēs</a:t>
                      </a:r>
                      <a:endParaRPr lang="en-GB" b="1" dirty="0">
                        <a:solidFill>
                          <a:srgbClr val="800000"/>
                        </a:solidFill>
                      </a:endParaRPr>
                    </a:p>
                  </a:txBody>
                  <a:tcPr anchor="ctr">
                    <a:solidFill>
                      <a:srgbClr val="D4B0B0"/>
                    </a:solidFill>
                  </a:tcPr>
                </a:tc>
                <a:tc>
                  <a:txBody>
                    <a:bodyPr/>
                    <a:lstStyle/>
                    <a:p>
                      <a:pPr algn="ctr"/>
                      <a:r>
                        <a:rPr lang="en-GB" sz="1800" b="0" u="none" strike="noStrike" kern="1200" baseline="0" dirty="0">
                          <a:solidFill>
                            <a:schemeClr val="tx1"/>
                          </a:solidFill>
                        </a:rPr>
                        <a:t>curs</a:t>
                      </a:r>
                      <a:r>
                        <a:rPr lang="en-GB" sz="1800" b="1" u="none" strike="noStrike" kern="1200" baseline="0" dirty="0">
                          <a:solidFill>
                            <a:srgbClr val="800000"/>
                          </a:solidFill>
                        </a:rPr>
                        <a:t>us</a:t>
                      </a:r>
                      <a:endParaRPr lang="en-GB" b="1" dirty="0">
                        <a:solidFill>
                          <a:srgbClr val="800000"/>
                        </a:solidFill>
                      </a:endParaRPr>
                    </a:p>
                  </a:txBody>
                  <a:tcPr anchor="ctr"/>
                </a:tc>
                <a:tc>
                  <a:txBody>
                    <a:bodyPr/>
                    <a:lstStyle/>
                    <a:p>
                      <a:pPr algn="ctr"/>
                      <a:r>
                        <a:rPr lang="en-GB" sz="1800" b="0" u="none" strike="noStrike" kern="1200" baseline="0" dirty="0" err="1">
                          <a:solidFill>
                            <a:schemeClr val="tx1"/>
                          </a:solidFill>
                        </a:rPr>
                        <a:t>curs</a:t>
                      </a:r>
                      <a:r>
                        <a:rPr lang="en-GB" sz="1800" b="1" u="none" strike="noStrike" kern="1200" baseline="0" dirty="0" err="1">
                          <a:solidFill>
                            <a:srgbClr val="800000"/>
                          </a:solidFill>
                        </a:rPr>
                        <a:t>ūs</a:t>
                      </a:r>
                      <a:endParaRPr lang="en-GB" b="1" dirty="0">
                        <a:solidFill>
                          <a:srgbClr val="800000"/>
                        </a:solidFill>
                      </a:endParaRPr>
                    </a:p>
                  </a:txBody>
                  <a:tcPr anchor="ctr">
                    <a:solidFill>
                      <a:srgbClr val="D4B0B0"/>
                    </a:solidFill>
                  </a:tcPr>
                </a:tc>
                <a:tc>
                  <a:txBody>
                    <a:bodyPr/>
                    <a:lstStyle/>
                    <a:p>
                      <a:pPr algn="ctr"/>
                      <a:r>
                        <a:rPr lang="en-GB" sz="1800" b="0" u="none" strike="noStrike" kern="1200" baseline="0" dirty="0" err="1">
                          <a:solidFill>
                            <a:schemeClr val="tx1"/>
                          </a:solidFill>
                        </a:rPr>
                        <a:t>rēs</a:t>
                      </a:r>
                      <a:endParaRPr lang="en-GB" dirty="0">
                        <a:solidFill>
                          <a:schemeClr val="tx1"/>
                        </a:solidFill>
                      </a:endParaRPr>
                    </a:p>
                  </a:txBody>
                  <a:tcPr anchor="ctr"/>
                </a:tc>
                <a:tc>
                  <a:txBody>
                    <a:bodyPr/>
                    <a:lstStyle/>
                    <a:p>
                      <a:pPr algn="ctr"/>
                      <a:r>
                        <a:rPr lang="en-GB" sz="1800" b="0" u="none" strike="noStrike" kern="1200" baseline="0" dirty="0" err="1">
                          <a:solidFill>
                            <a:schemeClr val="tx1"/>
                          </a:solidFill>
                        </a:rPr>
                        <a:t>rēs</a:t>
                      </a:r>
                      <a:endParaRPr lang="en-GB" dirty="0">
                        <a:solidFill>
                          <a:schemeClr val="tx1"/>
                        </a:solidFill>
                      </a:endParaRPr>
                    </a:p>
                  </a:txBody>
                  <a:tcPr anchor="ctr">
                    <a:solidFill>
                      <a:srgbClr val="D4B0B0"/>
                    </a:solidFill>
                  </a:tcPr>
                </a:tc>
                <a:extLst>
                  <a:ext uri="{0D108BD9-81ED-4DB2-BD59-A6C34878D82A}">
                    <a16:rowId xmlns:a16="http://schemas.microsoft.com/office/drawing/2014/main" val="1079353691"/>
                  </a:ext>
                </a:extLst>
              </a:tr>
              <a:tr h="666750">
                <a:tc>
                  <a:txBody>
                    <a:bodyPr/>
                    <a:lstStyle/>
                    <a:p>
                      <a:pPr algn="ctr"/>
                      <a:r>
                        <a:rPr lang="en-GB" sz="1800" b="0" u="none" strike="noStrike" kern="1200" baseline="0" dirty="0" err="1">
                          <a:solidFill>
                            <a:schemeClr val="tx1"/>
                          </a:solidFill>
                        </a:rPr>
                        <a:t>silv</a:t>
                      </a:r>
                      <a:r>
                        <a:rPr lang="en-GB" sz="1800" b="1" u="none" strike="noStrike" kern="1200" baseline="0" dirty="0" err="1">
                          <a:solidFill>
                            <a:srgbClr val="800000"/>
                          </a:solidFill>
                        </a:rPr>
                        <a:t>ae</a:t>
                      </a:r>
                      <a:endParaRPr lang="en-GB" b="1" dirty="0">
                        <a:solidFill>
                          <a:srgbClr val="800000"/>
                        </a:solidFill>
                      </a:endParaRPr>
                    </a:p>
                  </a:txBody>
                  <a:tcPr anchor="ctr"/>
                </a:tc>
                <a:tc>
                  <a:txBody>
                    <a:bodyPr/>
                    <a:lstStyle/>
                    <a:p>
                      <a:pPr algn="ctr"/>
                      <a:r>
                        <a:rPr lang="en-GB" sz="1800" b="0" u="none" strike="noStrike" kern="1200" baseline="0" dirty="0" err="1">
                          <a:solidFill>
                            <a:schemeClr val="tx1"/>
                          </a:solidFill>
                        </a:rPr>
                        <a:t>silv</a:t>
                      </a:r>
                      <a:r>
                        <a:rPr lang="en-GB" sz="1800" b="1" u="none" strike="noStrike" kern="1200" baseline="0" dirty="0" err="1">
                          <a:solidFill>
                            <a:srgbClr val="800000"/>
                          </a:solidFill>
                        </a:rPr>
                        <a:t>ārum</a:t>
                      </a:r>
                      <a:endParaRPr lang="en-GB" b="1" dirty="0">
                        <a:solidFill>
                          <a:srgbClr val="800000"/>
                        </a:solidFill>
                      </a:endParaRPr>
                    </a:p>
                  </a:txBody>
                  <a:tcPr anchor="ctr">
                    <a:solidFill>
                      <a:srgbClr val="D4B0B0"/>
                    </a:solidFill>
                  </a:tcPr>
                </a:tc>
                <a:tc>
                  <a:txBody>
                    <a:bodyPr/>
                    <a:lstStyle/>
                    <a:p>
                      <a:pPr algn="ctr"/>
                      <a:r>
                        <a:rPr lang="en-GB" sz="1800" b="0" u="none" strike="noStrike" kern="1200" baseline="0" dirty="0" err="1">
                          <a:solidFill>
                            <a:schemeClr val="tx1"/>
                          </a:solidFill>
                        </a:rPr>
                        <a:t>vir</a:t>
                      </a:r>
                      <a:r>
                        <a:rPr lang="en-GB" sz="1800" b="1" u="none" strike="noStrike" kern="1200" baseline="0" dirty="0" err="1">
                          <a:solidFill>
                            <a:srgbClr val="800000"/>
                          </a:solidFill>
                        </a:rPr>
                        <a:t>i</a:t>
                      </a:r>
                      <a:endParaRPr lang="en-GB" dirty="0">
                        <a:solidFill>
                          <a:srgbClr val="800000"/>
                        </a:solidFill>
                      </a:endParaRPr>
                    </a:p>
                  </a:txBody>
                  <a:tcPr anchor="ctr"/>
                </a:tc>
                <a:tc>
                  <a:txBody>
                    <a:bodyPr/>
                    <a:lstStyle/>
                    <a:p>
                      <a:pPr algn="ctr"/>
                      <a:r>
                        <a:rPr lang="en-GB" sz="1800" b="0" u="none" strike="noStrike" kern="1200" baseline="0" dirty="0" err="1">
                          <a:solidFill>
                            <a:schemeClr val="tx1"/>
                          </a:solidFill>
                        </a:rPr>
                        <a:t>vir</a:t>
                      </a:r>
                      <a:r>
                        <a:rPr lang="en-GB" sz="1800" b="1" u="none" strike="noStrike" kern="1200" baseline="0" dirty="0" err="1">
                          <a:solidFill>
                            <a:srgbClr val="800000"/>
                          </a:solidFill>
                        </a:rPr>
                        <a:t>orum</a:t>
                      </a:r>
                      <a:endParaRPr lang="en-GB" dirty="0">
                        <a:solidFill>
                          <a:srgbClr val="800000"/>
                        </a:solidFill>
                      </a:endParaRPr>
                    </a:p>
                  </a:txBody>
                  <a:tcPr anchor="ctr">
                    <a:solidFill>
                      <a:srgbClr val="D4B0B0"/>
                    </a:solidFill>
                  </a:tcPr>
                </a:tc>
                <a:tc>
                  <a:txBody>
                    <a:bodyPr/>
                    <a:lstStyle/>
                    <a:p>
                      <a:pPr algn="ctr"/>
                      <a:r>
                        <a:rPr lang="en-GB" sz="1800" b="0" u="none" strike="noStrike" kern="1200" baseline="0" dirty="0" err="1">
                          <a:solidFill>
                            <a:schemeClr val="tx1"/>
                          </a:solidFill>
                        </a:rPr>
                        <a:t>patr</a:t>
                      </a:r>
                      <a:r>
                        <a:rPr lang="en-GB" sz="1800" b="1" u="none" strike="noStrike" kern="1200" baseline="0" dirty="0" err="1">
                          <a:solidFill>
                            <a:srgbClr val="800000"/>
                          </a:solidFill>
                        </a:rPr>
                        <a:t>is</a:t>
                      </a:r>
                      <a:endParaRPr lang="en-GB" b="1" dirty="0">
                        <a:solidFill>
                          <a:srgbClr val="800000"/>
                        </a:solidFill>
                      </a:endParaRPr>
                    </a:p>
                  </a:txBody>
                  <a:tcPr anchor="ctr"/>
                </a:tc>
                <a:tc>
                  <a:txBody>
                    <a:bodyPr/>
                    <a:lstStyle/>
                    <a:p>
                      <a:pPr algn="ctr"/>
                      <a:r>
                        <a:rPr lang="en-GB" sz="1800" b="0" u="none" strike="noStrike" kern="1200" baseline="0" dirty="0" err="1">
                          <a:solidFill>
                            <a:schemeClr val="tx1"/>
                          </a:solidFill>
                        </a:rPr>
                        <a:t>patr</a:t>
                      </a:r>
                      <a:r>
                        <a:rPr lang="en-GB" sz="1800" b="1" u="none" strike="noStrike" kern="1200" baseline="0" dirty="0" err="1">
                          <a:solidFill>
                            <a:srgbClr val="800000"/>
                          </a:solidFill>
                        </a:rPr>
                        <a:t>um</a:t>
                      </a:r>
                      <a:endParaRPr lang="en-GB" b="1" dirty="0">
                        <a:solidFill>
                          <a:srgbClr val="800000"/>
                        </a:solidFill>
                      </a:endParaRPr>
                    </a:p>
                  </a:txBody>
                  <a:tcPr anchor="ctr">
                    <a:solidFill>
                      <a:srgbClr val="D4B0B0"/>
                    </a:solidFill>
                  </a:tcPr>
                </a:tc>
                <a:tc>
                  <a:txBody>
                    <a:bodyPr/>
                    <a:lstStyle/>
                    <a:p>
                      <a:pPr algn="ctr"/>
                      <a:r>
                        <a:rPr lang="en-GB" sz="1800" b="0" u="none" strike="noStrike" kern="1200" baseline="0" dirty="0" err="1">
                          <a:solidFill>
                            <a:schemeClr val="tx1"/>
                          </a:solidFill>
                        </a:rPr>
                        <a:t>curs</a:t>
                      </a:r>
                      <a:r>
                        <a:rPr lang="en-GB" sz="1800" b="1" u="none" strike="noStrike" kern="1200" baseline="0" dirty="0" err="1">
                          <a:solidFill>
                            <a:srgbClr val="800000"/>
                          </a:solidFill>
                        </a:rPr>
                        <a:t>ūs</a:t>
                      </a:r>
                      <a:endParaRPr lang="en-GB" b="1" dirty="0">
                        <a:solidFill>
                          <a:srgbClr val="800000"/>
                        </a:solidFill>
                      </a:endParaRPr>
                    </a:p>
                  </a:txBody>
                  <a:tcPr anchor="ctr"/>
                </a:tc>
                <a:tc>
                  <a:txBody>
                    <a:bodyPr/>
                    <a:lstStyle/>
                    <a:p>
                      <a:pPr algn="ctr"/>
                      <a:r>
                        <a:rPr lang="en-GB" sz="1800" b="0" u="none" strike="noStrike" kern="1200" baseline="0" dirty="0" err="1">
                          <a:solidFill>
                            <a:schemeClr val="tx1"/>
                          </a:solidFill>
                        </a:rPr>
                        <a:t>cursu</a:t>
                      </a:r>
                      <a:r>
                        <a:rPr lang="en-GB" sz="1800" b="1" u="none" strike="noStrike" kern="1200" baseline="0" dirty="0" err="1">
                          <a:solidFill>
                            <a:srgbClr val="800000"/>
                          </a:solidFill>
                        </a:rPr>
                        <a:t>um</a:t>
                      </a:r>
                      <a:endParaRPr lang="en-GB" b="1" dirty="0">
                        <a:solidFill>
                          <a:srgbClr val="800000"/>
                        </a:solidFill>
                      </a:endParaRPr>
                    </a:p>
                  </a:txBody>
                  <a:tcPr anchor="ctr">
                    <a:solidFill>
                      <a:srgbClr val="D4B0B0"/>
                    </a:solidFill>
                  </a:tcPr>
                </a:tc>
                <a:tc>
                  <a:txBody>
                    <a:bodyPr/>
                    <a:lstStyle/>
                    <a:p>
                      <a:pPr algn="ctr"/>
                      <a:r>
                        <a:rPr lang="en-GB" sz="1800" b="0" u="none" strike="noStrike" kern="1200" baseline="0" dirty="0" err="1">
                          <a:solidFill>
                            <a:schemeClr val="tx1"/>
                          </a:solidFill>
                        </a:rPr>
                        <a:t>re</a:t>
                      </a:r>
                      <a:r>
                        <a:rPr lang="en-GB" sz="1800" b="1" u="none" strike="noStrike" kern="1200" baseline="0" dirty="0" err="1">
                          <a:solidFill>
                            <a:srgbClr val="800000"/>
                          </a:solidFill>
                        </a:rPr>
                        <a:t>ī</a:t>
                      </a:r>
                      <a:endParaRPr lang="en-GB" b="1" dirty="0">
                        <a:solidFill>
                          <a:srgbClr val="800000"/>
                        </a:solidFill>
                      </a:endParaRPr>
                    </a:p>
                  </a:txBody>
                  <a:tcPr anchor="ctr"/>
                </a:tc>
                <a:tc>
                  <a:txBody>
                    <a:bodyPr/>
                    <a:lstStyle/>
                    <a:p>
                      <a:pPr algn="ctr"/>
                      <a:r>
                        <a:rPr lang="en-GB" sz="1800" b="0" u="none" strike="noStrike" kern="1200" baseline="0" dirty="0" err="1">
                          <a:solidFill>
                            <a:schemeClr val="tx1"/>
                          </a:solidFill>
                        </a:rPr>
                        <a:t>rē</a:t>
                      </a:r>
                      <a:r>
                        <a:rPr lang="en-GB" sz="1800" b="1" u="none" strike="noStrike" kern="1200" baseline="0" dirty="0" err="1">
                          <a:solidFill>
                            <a:srgbClr val="800000"/>
                          </a:solidFill>
                        </a:rPr>
                        <a:t>rum</a:t>
                      </a:r>
                      <a:endParaRPr lang="en-GB" b="1" dirty="0">
                        <a:solidFill>
                          <a:srgbClr val="800000"/>
                        </a:solidFill>
                      </a:endParaRPr>
                    </a:p>
                  </a:txBody>
                  <a:tcPr anchor="ctr">
                    <a:solidFill>
                      <a:srgbClr val="D4B0B0"/>
                    </a:solidFill>
                  </a:tcPr>
                </a:tc>
                <a:extLst>
                  <a:ext uri="{0D108BD9-81ED-4DB2-BD59-A6C34878D82A}">
                    <a16:rowId xmlns:a16="http://schemas.microsoft.com/office/drawing/2014/main" val="3886253961"/>
                  </a:ext>
                </a:extLst>
              </a:tr>
              <a:tr h="666750">
                <a:tc>
                  <a:txBody>
                    <a:bodyPr/>
                    <a:lstStyle/>
                    <a:p>
                      <a:pPr algn="ctr"/>
                      <a:r>
                        <a:rPr lang="en-GB" sz="1800" b="0" u="none" strike="noStrike" kern="1200" baseline="0" dirty="0" err="1">
                          <a:solidFill>
                            <a:schemeClr val="tx1"/>
                          </a:solidFill>
                        </a:rPr>
                        <a:t>silv</a:t>
                      </a:r>
                      <a:r>
                        <a:rPr lang="en-GB" sz="1800" b="1" u="none" strike="noStrike" kern="1200" baseline="0" dirty="0" err="1">
                          <a:solidFill>
                            <a:srgbClr val="800000"/>
                          </a:solidFill>
                        </a:rPr>
                        <a:t>ae</a:t>
                      </a:r>
                      <a:endParaRPr lang="en-GB" b="1" dirty="0">
                        <a:solidFill>
                          <a:srgbClr val="800000"/>
                        </a:solidFill>
                      </a:endParaRPr>
                    </a:p>
                  </a:txBody>
                  <a:tcPr anchor="ctr"/>
                </a:tc>
                <a:tc>
                  <a:txBody>
                    <a:bodyPr/>
                    <a:lstStyle/>
                    <a:p>
                      <a:pPr algn="ctr"/>
                      <a:r>
                        <a:rPr lang="en-GB" sz="1800" b="0" u="none" strike="noStrike" kern="1200" baseline="0" dirty="0" err="1">
                          <a:solidFill>
                            <a:schemeClr val="tx1"/>
                          </a:solidFill>
                        </a:rPr>
                        <a:t>silv</a:t>
                      </a:r>
                      <a:r>
                        <a:rPr lang="en-GB" sz="1800" b="1" u="none" strike="noStrike" kern="1200" baseline="0" dirty="0" err="1">
                          <a:solidFill>
                            <a:srgbClr val="800000"/>
                          </a:solidFill>
                        </a:rPr>
                        <a:t>īs</a:t>
                      </a:r>
                      <a:endParaRPr lang="en-GB" b="1" dirty="0">
                        <a:solidFill>
                          <a:srgbClr val="800000"/>
                        </a:solidFill>
                      </a:endParaRPr>
                    </a:p>
                  </a:txBody>
                  <a:tcPr anchor="ctr">
                    <a:solidFill>
                      <a:srgbClr val="D4B0B0"/>
                    </a:solidFill>
                  </a:tcPr>
                </a:tc>
                <a:tc>
                  <a:txBody>
                    <a:bodyPr/>
                    <a:lstStyle/>
                    <a:p>
                      <a:pPr algn="ctr"/>
                      <a:r>
                        <a:rPr lang="en-GB" sz="1800" b="0" u="none" strike="noStrike" kern="1200" baseline="0" dirty="0" err="1">
                          <a:solidFill>
                            <a:schemeClr val="tx1"/>
                          </a:solidFill>
                        </a:rPr>
                        <a:t>vir</a:t>
                      </a:r>
                      <a:r>
                        <a:rPr lang="en-GB" sz="1800" b="1" u="none" strike="noStrike" kern="1200" baseline="0" dirty="0" err="1">
                          <a:solidFill>
                            <a:srgbClr val="800000"/>
                          </a:solidFill>
                        </a:rPr>
                        <a:t>o</a:t>
                      </a:r>
                      <a:endParaRPr lang="en-GB" dirty="0">
                        <a:solidFill>
                          <a:srgbClr val="800000"/>
                        </a:solidFill>
                      </a:endParaRPr>
                    </a:p>
                  </a:txBody>
                  <a:tcPr anchor="ctr"/>
                </a:tc>
                <a:tc>
                  <a:txBody>
                    <a:bodyPr/>
                    <a:lstStyle/>
                    <a:p>
                      <a:pPr algn="ctr"/>
                      <a:r>
                        <a:rPr lang="en-GB" sz="1800" b="0" u="none" strike="noStrike" kern="1200" baseline="0" dirty="0" err="1">
                          <a:solidFill>
                            <a:schemeClr val="tx1"/>
                          </a:solidFill>
                        </a:rPr>
                        <a:t>vir</a:t>
                      </a:r>
                      <a:r>
                        <a:rPr lang="en-GB" sz="1800" b="1" u="none" strike="noStrike" kern="1200" baseline="0" dirty="0" err="1">
                          <a:solidFill>
                            <a:srgbClr val="800000"/>
                          </a:solidFill>
                        </a:rPr>
                        <a:t>is</a:t>
                      </a:r>
                      <a:endParaRPr lang="en-GB" dirty="0">
                        <a:solidFill>
                          <a:srgbClr val="800000"/>
                        </a:solidFill>
                      </a:endParaRPr>
                    </a:p>
                  </a:txBody>
                  <a:tcPr anchor="ctr">
                    <a:solidFill>
                      <a:srgbClr val="D4B0B0"/>
                    </a:solidFill>
                  </a:tcPr>
                </a:tc>
                <a:tc>
                  <a:txBody>
                    <a:bodyPr/>
                    <a:lstStyle/>
                    <a:p>
                      <a:pPr algn="ctr"/>
                      <a:r>
                        <a:rPr lang="en-GB" sz="1800" b="0" u="none" strike="noStrike" kern="1200" baseline="0" dirty="0" err="1">
                          <a:solidFill>
                            <a:schemeClr val="tx1"/>
                          </a:solidFill>
                        </a:rPr>
                        <a:t>patr</a:t>
                      </a:r>
                      <a:r>
                        <a:rPr lang="en-GB" sz="1800" b="1" u="none" strike="noStrike" kern="1200" baseline="0" dirty="0" err="1">
                          <a:solidFill>
                            <a:srgbClr val="800000"/>
                          </a:solidFill>
                        </a:rPr>
                        <a:t>ī</a:t>
                      </a:r>
                      <a:endParaRPr lang="en-GB" b="1" dirty="0">
                        <a:solidFill>
                          <a:srgbClr val="800000"/>
                        </a:solidFill>
                      </a:endParaRPr>
                    </a:p>
                  </a:txBody>
                  <a:tcPr anchor="ctr"/>
                </a:tc>
                <a:tc>
                  <a:txBody>
                    <a:bodyPr/>
                    <a:lstStyle/>
                    <a:p>
                      <a:pPr algn="ctr"/>
                      <a:r>
                        <a:rPr lang="en-GB" sz="1800" b="0" u="none" strike="noStrike" kern="1200" baseline="0" dirty="0" err="1">
                          <a:solidFill>
                            <a:schemeClr val="tx1"/>
                          </a:solidFill>
                        </a:rPr>
                        <a:t>patr</a:t>
                      </a:r>
                      <a:r>
                        <a:rPr lang="en-GB" sz="1800" b="1" u="none" strike="noStrike" kern="1200" baseline="0" dirty="0" err="1">
                          <a:solidFill>
                            <a:srgbClr val="800000"/>
                          </a:solidFill>
                        </a:rPr>
                        <a:t>ibus</a:t>
                      </a:r>
                      <a:endParaRPr lang="en-GB" b="1" dirty="0">
                        <a:solidFill>
                          <a:srgbClr val="800000"/>
                        </a:solidFill>
                      </a:endParaRPr>
                    </a:p>
                  </a:txBody>
                  <a:tcPr anchor="ctr">
                    <a:solidFill>
                      <a:srgbClr val="D4B0B0"/>
                    </a:solidFill>
                  </a:tcPr>
                </a:tc>
                <a:tc>
                  <a:txBody>
                    <a:bodyPr/>
                    <a:lstStyle/>
                    <a:p>
                      <a:pPr algn="ctr"/>
                      <a:r>
                        <a:rPr lang="en-GB" sz="1800" b="0" u="none" strike="noStrike" kern="1200" baseline="0" dirty="0" err="1">
                          <a:solidFill>
                            <a:schemeClr val="tx1"/>
                          </a:solidFill>
                        </a:rPr>
                        <a:t>curs</a:t>
                      </a:r>
                      <a:r>
                        <a:rPr lang="en-GB" sz="1800" b="1" u="none" strike="noStrike" kern="1200" baseline="0" dirty="0" err="1">
                          <a:solidFill>
                            <a:srgbClr val="800000"/>
                          </a:solidFill>
                        </a:rPr>
                        <a:t>uī</a:t>
                      </a:r>
                      <a:r>
                        <a:rPr lang="en-GB" sz="1800" b="0" u="none" strike="noStrike" kern="1200" baseline="0" dirty="0">
                          <a:solidFill>
                            <a:schemeClr val="tx1"/>
                          </a:solidFill>
                        </a:rPr>
                        <a:t> (</a:t>
                      </a:r>
                      <a:r>
                        <a:rPr lang="en-GB" sz="1800" b="1" u="none" strike="noStrike" kern="1200" baseline="0" dirty="0">
                          <a:solidFill>
                            <a:srgbClr val="800000"/>
                          </a:solidFill>
                        </a:rPr>
                        <a:t>ū</a:t>
                      </a:r>
                      <a:r>
                        <a:rPr lang="en-GB" sz="1800" b="0" u="none" strike="noStrike" kern="1200" baseline="0" dirty="0">
                          <a:solidFill>
                            <a:schemeClr val="tx1"/>
                          </a:solidFill>
                        </a:rPr>
                        <a:t>)</a:t>
                      </a:r>
                      <a:endParaRPr lang="en-GB" dirty="0">
                        <a:solidFill>
                          <a:schemeClr val="tx1"/>
                        </a:solidFill>
                      </a:endParaRPr>
                    </a:p>
                  </a:txBody>
                  <a:tcPr anchor="ctr"/>
                </a:tc>
                <a:tc>
                  <a:txBody>
                    <a:bodyPr/>
                    <a:lstStyle/>
                    <a:p>
                      <a:pPr algn="ctr"/>
                      <a:r>
                        <a:rPr lang="en-GB" sz="1800" b="0" u="none" strike="noStrike" kern="1200" baseline="0" dirty="0" err="1">
                          <a:solidFill>
                            <a:schemeClr val="tx1"/>
                          </a:solidFill>
                        </a:rPr>
                        <a:t>curs</a:t>
                      </a:r>
                      <a:r>
                        <a:rPr lang="en-GB" sz="1800" b="1" u="none" strike="noStrike" kern="1200" baseline="0" dirty="0" err="1">
                          <a:solidFill>
                            <a:srgbClr val="800000"/>
                          </a:solidFill>
                        </a:rPr>
                        <a:t>ibus</a:t>
                      </a:r>
                      <a:endParaRPr lang="en-GB" b="1" dirty="0">
                        <a:solidFill>
                          <a:srgbClr val="800000"/>
                        </a:solidFill>
                      </a:endParaRPr>
                    </a:p>
                  </a:txBody>
                  <a:tcPr anchor="ctr">
                    <a:solidFill>
                      <a:srgbClr val="D4B0B0"/>
                    </a:solidFill>
                  </a:tcPr>
                </a:tc>
                <a:tc>
                  <a:txBody>
                    <a:bodyPr/>
                    <a:lstStyle/>
                    <a:p>
                      <a:pPr algn="ctr"/>
                      <a:r>
                        <a:rPr lang="en-GB" sz="1800" b="0" u="none" strike="noStrike" kern="1200" baseline="0" dirty="0" err="1">
                          <a:solidFill>
                            <a:schemeClr val="tx1"/>
                          </a:solidFill>
                        </a:rPr>
                        <a:t>re</a:t>
                      </a:r>
                      <a:r>
                        <a:rPr lang="en-GB" sz="1800" b="1" u="none" strike="noStrike" kern="1200" baseline="0" dirty="0" err="1">
                          <a:solidFill>
                            <a:srgbClr val="800000"/>
                          </a:solidFill>
                        </a:rPr>
                        <a:t>ī</a:t>
                      </a:r>
                      <a:endParaRPr lang="en-GB" b="1" dirty="0">
                        <a:solidFill>
                          <a:srgbClr val="800000"/>
                        </a:solidFill>
                      </a:endParaRPr>
                    </a:p>
                  </a:txBody>
                  <a:tcPr anchor="ctr"/>
                </a:tc>
                <a:tc>
                  <a:txBody>
                    <a:bodyPr/>
                    <a:lstStyle/>
                    <a:p>
                      <a:pPr algn="ctr"/>
                      <a:r>
                        <a:rPr lang="en-GB" sz="1800" b="0" u="none" strike="noStrike" kern="1200" baseline="0" dirty="0" err="1">
                          <a:solidFill>
                            <a:schemeClr val="tx1"/>
                          </a:solidFill>
                        </a:rPr>
                        <a:t>rē</a:t>
                      </a:r>
                      <a:r>
                        <a:rPr lang="en-GB" sz="1800" b="1" u="none" strike="noStrike" kern="1200" baseline="0" dirty="0" err="1">
                          <a:solidFill>
                            <a:srgbClr val="800000"/>
                          </a:solidFill>
                        </a:rPr>
                        <a:t>bus</a:t>
                      </a:r>
                      <a:endParaRPr lang="en-GB" b="1" dirty="0">
                        <a:solidFill>
                          <a:srgbClr val="800000"/>
                        </a:solidFill>
                      </a:endParaRPr>
                    </a:p>
                  </a:txBody>
                  <a:tcPr anchor="ctr">
                    <a:solidFill>
                      <a:srgbClr val="D4B0B0"/>
                    </a:solidFill>
                  </a:tcPr>
                </a:tc>
                <a:extLst>
                  <a:ext uri="{0D108BD9-81ED-4DB2-BD59-A6C34878D82A}">
                    <a16:rowId xmlns:a16="http://schemas.microsoft.com/office/drawing/2014/main" val="3197186196"/>
                  </a:ext>
                </a:extLst>
              </a:tr>
              <a:tr h="666750">
                <a:tc>
                  <a:txBody>
                    <a:bodyPr/>
                    <a:lstStyle/>
                    <a:p>
                      <a:pPr algn="ctr"/>
                      <a:r>
                        <a:rPr lang="en-GB" sz="1800" b="0" u="none" strike="noStrike" kern="1200" baseline="0" dirty="0" err="1">
                          <a:solidFill>
                            <a:schemeClr val="tx1"/>
                          </a:solidFill>
                        </a:rPr>
                        <a:t>silv</a:t>
                      </a:r>
                      <a:r>
                        <a:rPr lang="en-GB" sz="1800" b="1" u="none" strike="noStrike" kern="1200" baseline="0" dirty="0" err="1">
                          <a:solidFill>
                            <a:srgbClr val="800000"/>
                          </a:solidFill>
                        </a:rPr>
                        <a:t>am</a:t>
                      </a:r>
                      <a:endParaRPr lang="en-GB" b="1" dirty="0">
                        <a:solidFill>
                          <a:srgbClr val="800000"/>
                        </a:solidFill>
                      </a:endParaRPr>
                    </a:p>
                  </a:txBody>
                  <a:tcPr anchor="ctr"/>
                </a:tc>
                <a:tc>
                  <a:txBody>
                    <a:bodyPr/>
                    <a:lstStyle/>
                    <a:p>
                      <a:pPr algn="ctr"/>
                      <a:r>
                        <a:rPr lang="en-GB" sz="1800" b="0" u="none" strike="noStrike" kern="1200" baseline="0" dirty="0" err="1">
                          <a:solidFill>
                            <a:schemeClr val="tx1"/>
                          </a:solidFill>
                        </a:rPr>
                        <a:t>silv</a:t>
                      </a:r>
                      <a:r>
                        <a:rPr lang="en-GB" sz="1800" b="1" u="none" strike="noStrike" kern="1200" baseline="0" dirty="0" err="1">
                          <a:solidFill>
                            <a:srgbClr val="800000"/>
                          </a:solidFill>
                        </a:rPr>
                        <a:t>ās</a:t>
                      </a:r>
                      <a:endParaRPr lang="en-GB" b="1" dirty="0">
                        <a:solidFill>
                          <a:srgbClr val="800000"/>
                        </a:solidFill>
                      </a:endParaRPr>
                    </a:p>
                  </a:txBody>
                  <a:tcPr anchor="ctr">
                    <a:solidFill>
                      <a:srgbClr val="D4B0B0"/>
                    </a:solidFill>
                  </a:tcPr>
                </a:tc>
                <a:tc>
                  <a:txBody>
                    <a:bodyPr/>
                    <a:lstStyle/>
                    <a:p>
                      <a:pPr algn="ctr"/>
                      <a:r>
                        <a:rPr lang="en-GB" sz="1800" b="0" u="none" strike="noStrike" kern="1200" baseline="0" dirty="0" err="1">
                          <a:solidFill>
                            <a:schemeClr val="tx1"/>
                          </a:solidFill>
                        </a:rPr>
                        <a:t>vir</a:t>
                      </a:r>
                      <a:r>
                        <a:rPr lang="en-GB" sz="1800" b="1" u="none" strike="noStrike" kern="1200" baseline="0" dirty="0" err="1">
                          <a:solidFill>
                            <a:srgbClr val="800000"/>
                          </a:solidFill>
                        </a:rPr>
                        <a:t>um</a:t>
                      </a:r>
                      <a:endParaRPr lang="en-GB" dirty="0">
                        <a:solidFill>
                          <a:srgbClr val="800000"/>
                        </a:solidFill>
                      </a:endParaRPr>
                    </a:p>
                  </a:txBody>
                  <a:tcPr anchor="ctr"/>
                </a:tc>
                <a:tc>
                  <a:txBody>
                    <a:bodyPr/>
                    <a:lstStyle/>
                    <a:p>
                      <a:pPr algn="ctr"/>
                      <a:r>
                        <a:rPr lang="en-GB" sz="1800" b="0" u="none" strike="noStrike" kern="1200" baseline="0" dirty="0" err="1">
                          <a:solidFill>
                            <a:schemeClr val="tx1"/>
                          </a:solidFill>
                        </a:rPr>
                        <a:t>vir</a:t>
                      </a:r>
                      <a:r>
                        <a:rPr lang="en-GB" sz="1800" b="1" u="none" strike="noStrike" kern="1200" baseline="0" dirty="0" err="1">
                          <a:solidFill>
                            <a:srgbClr val="800000"/>
                          </a:solidFill>
                        </a:rPr>
                        <a:t>os</a:t>
                      </a:r>
                      <a:endParaRPr lang="en-GB" dirty="0">
                        <a:solidFill>
                          <a:srgbClr val="800000"/>
                        </a:solidFill>
                      </a:endParaRPr>
                    </a:p>
                  </a:txBody>
                  <a:tcPr anchor="ctr">
                    <a:solidFill>
                      <a:srgbClr val="D4B0B0"/>
                    </a:solidFill>
                  </a:tcPr>
                </a:tc>
                <a:tc>
                  <a:txBody>
                    <a:bodyPr/>
                    <a:lstStyle/>
                    <a:p>
                      <a:pPr algn="ctr"/>
                      <a:r>
                        <a:rPr lang="en-GB" sz="1800" b="0" u="none" strike="noStrike" kern="1200" baseline="0" dirty="0" err="1">
                          <a:solidFill>
                            <a:schemeClr val="tx1"/>
                          </a:solidFill>
                        </a:rPr>
                        <a:t>patr</a:t>
                      </a:r>
                      <a:r>
                        <a:rPr lang="en-GB" sz="1800" b="1" u="none" strike="noStrike" kern="1200" baseline="0" dirty="0" err="1">
                          <a:solidFill>
                            <a:srgbClr val="800000"/>
                          </a:solidFill>
                        </a:rPr>
                        <a:t>em</a:t>
                      </a:r>
                      <a:endParaRPr lang="en-GB" b="1" dirty="0">
                        <a:solidFill>
                          <a:srgbClr val="800000"/>
                        </a:solidFill>
                      </a:endParaRPr>
                    </a:p>
                  </a:txBody>
                  <a:tcPr anchor="ctr"/>
                </a:tc>
                <a:tc>
                  <a:txBody>
                    <a:bodyPr/>
                    <a:lstStyle/>
                    <a:p>
                      <a:pPr algn="ctr"/>
                      <a:r>
                        <a:rPr lang="en-GB" sz="1800" b="0" u="none" strike="noStrike" kern="1200" baseline="0" dirty="0" err="1">
                          <a:solidFill>
                            <a:schemeClr val="tx1"/>
                          </a:solidFill>
                        </a:rPr>
                        <a:t>patr</a:t>
                      </a:r>
                      <a:r>
                        <a:rPr lang="en-GB" sz="1800" b="1" u="none" strike="noStrike" kern="1200" baseline="0" dirty="0" err="1">
                          <a:solidFill>
                            <a:srgbClr val="800000"/>
                          </a:solidFill>
                        </a:rPr>
                        <a:t>ēs</a:t>
                      </a:r>
                      <a:endParaRPr lang="en-GB" b="1" dirty="0">
                        <a:solidFill>
                          <a:srgbClr val="800000"/>
                        </a:solidFill>
                      </a:endParaRPr>
                    </a:p>
                  </a:txBody>
                  <a:tcPr anchor="ctr">
                    <a:solidFill>
                      <a:srgbClr val="D4B0B0"/>
                    </a:solidFill>
                  </a:tcPr>
                </a:tc>
                <a:tc>
                  <a:txBody>
                    <a:bodyPr/>
                    <a:lstStyle/>
                    <a:p>
                      <a:pPr algn="ctr"/>
                      <a:r>
                        <a:rPr lang="en-GB" sz="1800" b="0" u="none" strike="noStrike" kern="1200" baseline="0" dirty="0" err="1">
                          <a:solidFill>
                            <a:schemeClr val="tx1"/>
                          </a:solidFill>
                        </a:rPr>
                        <a:t>curs</a:t>
                      </a:r>
                      <a:r>
                        <a:rPr lang="en-GB" sz="1800" b="1" u="none" strike="noStrike" kern="1200" baseline="0" dirty="0" err="1">
                          <a:solidFill>
                            <a:srgbClr val="800000"/>
                          </a:solidFill>
                        </a:rPr>
                        <a:t>um</a:t>
                      </a:r>
                      <a:endParaRPr lang="en-GB" b="1" dirty="0">
                        <a:solidFill>
                          <a:srgbClr val="800000"/>
                        </a:solidFill>
                      </a:endParaRPr>
                    </a:p>
                  </a:txBody>
                  <a:tcPr anchor="ctr"/>
                </a:tc>
                <a:tc>
                  <a:txBody>
                    <a:bodyPr/>
                    <a:lstStyle/>
                    <a:p>
                      <a:pPr algn="ctr"/>
                      <a:r>
                        <a:rPr lang="en-GB" sz="1800" b="0" u="none" strike="noStrike" kern="1200" baseline="0" dirty="0" err="1">
                          <a:solidFill>
                            <a:schemeClr val="tx1"/>
                          </a:solidFill>
                        </a:rPr>
                        <a:t>curs</a:t>
                      </a:r>
                      <a:r>
                        <a:rPr lang="en-GB" sz="1800" b="1" u="none" strike="noStrike" kern="1200" baseline="0" dirty="0" err="1">
                          <a:solidFill>
                            <a:srgbClr val="800000"/>
                          </a:solidFill>
                        </a:rPr>
                        <a:t>ūs</a:t>
                      </a:r>
                      <a:endParaRPr lang="en-GB" b="1" dirty="0">
                        <a:solidFill>
                          <a:srgbClr val="800000"/>
                        </a:solidFill>
                      </a:endParaRPr>
                    </a:p>
                  </a:txBody>
                  <a:tcPr anchor="ctr">
                    <a:solidFill>
                      <a:srgbClr val="D4B0B0"/>
                    </a:solidFill>
                  </a:tcPr>
                </a:tc>
                <a:tc>
                  <a:txBody>
                    <a:bodyPr/>
                    <a:lstStyle/>
                    <a:p>
                      <a:pPr algn="ctr"/>
                      <a:r>
                        <a:rPr lang="en-GB" sz="1800" b="0" u="none" strike="noStrike" kern="1200" baseline="0" dirty="0">
                          <a:solidFill>
                            <a:schemeClr val="tx1"/>
                          </a:solidFill>
                        </a:rPr>
                        <a:t>re</a:t>
                      </a:r>
                      <a:r>
                        <a:rPr lang="en-GB" sz="1800" b="1" u="none" strike="noStrike" kern="1200" baseline="0" dirty="0">
                          <a:solidFill>
                            <a:srgbClr val="800000"/>
                          </a:solidFill>
                        </a:rPr>
                        <a:t>m</a:t>
                      </a:r>
                      <a:endParaRPr lang="en-GB" b="1" dirty="0">
                        <a:solidFill>
                          <a:srgbClr val="800000"/>
                        </a:solidFill>
                      </a:endParaRPr>
                    </a:p>
                  </a:txBody>
                  <a:tcPr anchor="ctr"/>
                </a:tc>
                <a:tc>
                  <a:txBody>
                    <a:bodyPr/>
                    <a:lstStyle/>
                    <a:p>
                      <a:pPr algn="ctr"/>
                      <a:r>
                        <a:rPr lang="en-GB" sz="1800" b="0" u="none" strike="noStrike" kern="1200" baseline="0" dirty="0" err="1">
                          <a:solidFill>
                            <a:schemeClr val="tx1"/>
                          </a:solidFill>
                        </a:rPr>
                        <a:t>rēs</a:t>
                      </a:r>
                      <a:endParaRPr lang="en-GB" dirty="0">
                        <a:solidFill>
                          <a:schemeClr val="tx1"/>
                        </a:solidFill>
                      </a:endParaRPr>
                    </a:p>
                  </a:txBody>
                  <a:tcPr anchor="ctr">
                    <a:solidFill>
                      <a:srgbClr val="D4B0B0"/>
                    </a:solidFill>
                  </a:tcPr>
                </a:tc>
                <a:extLst>
                  <a:ext uri="{0D108BD9-81ED-4DB2-BD59-A6C34878D82A}">
                    <a16:rowId xmlns:a16="http://schemas.microsoft.com/office/drawing/2014/main" val="2240287836"/>
                  </a:ext>
                </a:extLst>
              </a:tr>
              <a:tr h="666750">
                <a:tc>
                  <a:txBody>
                    <a:bodyPr/>
                    <a:lstStyle/>
                    <a:p>
                      <a:pPr algn="ctr"/>
                      <a:r>
                        <a:rPr lang="en-GB" sz="1800" b="0" u="none" strike="noStrike" kern="1200" baseline="0" dirty="0" err="1">
                          <a:solidFill>
                            <a:schemeClr val="tx1"/>
                          </a:solidFill>
                        </a:rPr>
                        <a:t>silv</a:t>
                      </a:r>
                      <a:r>
                        <a:rPr lang="en-GB" sz="1800" b="1" u="none" strike="noStrike" kern="1200" baseline="0" dirty="0" err="1">
                          <a:solidFill>
                            <a:srgbClr val="800000"/>
                          </a:solidFill>
                        </a:rPr>
                        <a:t>ā</a:t>
                      </a:r>
                      <a:endParaRPr lang="en-GB" b="1" dirty="0">
                        <a:solidFill>
                          <a:srgbClr val="800000"/>
                        </a:solidFill>
                      </a:endParaRPr>
                    </a:p>
                  </a:txBody>
                  <a:tcPr anchor="ctr"/>
                </a:tc>
                <a:tc>
                  <a:txBody>
                    <a:bodyPr/>
                    <a:lstStyle/>
                    <a:p>
                      <a:pPr algn="ctr"/>
                      <a:r>
                        <a:rPr lang="en-GB" sz="1800" b="0" u="none" strike="noStrike" kern="1200" baseline="0" dirty="0" err="1">
                          <a:solidFill>
                            <a:schemeClr val="tx1"/>
                          </a:solidFill>
                        </a:rPr>
                        <a:t>silv</a:t>
                      </a:r>
                      <a:r>
                        <a:rPr lang="en-GB" sz="1800" b="1" u="none" strike="noStrike" kern="1200" baseline="0" dirty="0" err="1">
                          <a:solidFill>
                            <a:srgbClr val="800000"/>
                          </a:solidFill>
                        </a:rPr>
                        <a:t>īs</a:t>
                      </a:r>
                      <a:endParaRPr lang="en-GB" b="1" dirty="0">
                        <a:solidFill>
                          <a:srgbClr val="800000"/>
                        </a:solidFill>
                      </a:endParaRPr>
                    </a:p>
                  </a:txBody>
                  <a:tcPr anchor="ctr">
                    <a:solidFill>
                      <a:srgbClr val="D4B0B0"/>
                    </a:solidFill>
                  </a:tcPr>
                </a:tc>
                <a:tc>
                  <a:txBody>
                    <a:bodyPr/>
                    <a:lstStyle/>
                    <a:p>
                      <a:pPr algn="ctr"/>
                      <a:r>
                        <a:rPr lang="en-GB" sz="1800" b="0" u="none" strike="noStrike" kern="1200" baseline="0" dirty="0" err="1">
                          <a:solidFill>
                            <a:schemeClr val="tx1"/>
                          </a:solidFill>
                        </a:rPr>
                        <a:t>vi</a:t>
                      </a:r>
                      <a:r>
                        <a:rPr lang="en-GB" sz="1800" b="0" u="none" strike="noStrike" kern="1200" baseline="0" dirty="0" err="1">
                          <a:solidFill>
                            <a:srgbClr val="800000"/>
                          </a:solidFill>
                        </a:rPr>
                        <a:t>r</a:t>
                      </a:r>
                      <a:r>
                        <a:rPr lang="en-GB" sz="1800" b="1" u="none" strike="noStrike" kern="1200" baseline="0" dirty="0" err="1">
                          <a:solidFill>
                            <a:srgbClr val="800000"/>
                          </a:solidFill>
                        </a:rPr>
                        <a:t>o</a:t>
                      </a:r>
                      <a:endParaRPr lang="en-GB" dirty="0">
                        <a:solidFill>
                          <a:srgbClr val="800000"/>
                        </a:solidFill>
                      </a:endParaRPr>
                    </a:p>
                  </a:txBody>
                  <a:tcPr anchor="ctr"/>
                </a:tc>
                <a:tc>
                  <a:txBody>
                    <a:bodyPr/>
                    <a:lstStyle/>
                    <a:p>
                      <a:pPr algn="ctr"/>
                      <a:r>
                        <a:rPr lang="en-GB" sz="1800" b="0" u="none" strike="noStrike" kern="1200" baseline="0" dirty="0" err="1">
                          <a:solidFill>
                            <a:schemeClr val="tx1"/>
                          </a:solidFill>
                        </a:rPr>
                        <a:t>vir</a:t>
                      </a:r>
                      <a:r>
                        <a:rPr lang="en-GB" sz="1800" b="1" u="none" strike="noStrike" kern="1200" baseline="0" dirty="0" err="1">
                          <a:solidFill>
                            <a:srgbClr val="800000"/>
                          </a:solidFill>
                        </a:rPr>
                        <a:t>is</a:t>
                      </a:r>
                      <a:endParaRPr lang="en-GB" dirty="0">
                        <a:solidFill>
                          <a:srgbClr val="800000"/>
                        </a:solidFill>
                      </a:endParaRPr>
                    </a:p>
                  </a:txBody>
                  <a:tcPr anchor="ctr">
                    <a:solidFill>
                      <a:srgbClr val="D4B0B0"/>
                    </a:solidFill>
                  </a:tcPr>
                </a:tc>
                <a:tc>
                  <a:txBody>
                    <a:bodyPr/>
                    <a:lstStyle/>
                    <a:p>
                      <a:pPr algn="ctr"/>
                      <a:r>
                        <a:rPr lang="en-GB" sz="1800" b="0" u="none" strike="noStrike" kern="1200" baseline="0" dirty="0" err="1">
                          <a:solidFill>
                            <a:schemeClr val="tx1"/>
                          </a:solidFill>
                        </a:rPr>
                        <a:t>patr</a:t>
                      </a:r>
                      <a:r>
                        <a:rPr lang="en-GB" sz="1800" b="1" u="none" strike="noStrike" kern="1200" baseline="0" dirty="0" err="1">
                          <a:solidFill>
                            <a:srgbClr val="800000"/>
                          </a:solidFill>
                        </a:rPr>
                        <a:t>e</a:t>
                      </a:r>
                      <a:endParaRPr lang="en-GB" b="1" dirty="0">
                        <a:solidFill>
                          <a:srgbClr val="800000"/>
                        </a:solidFill>
                      </a:endParaRPr>
                    </a:p>
                  </a:txBody>
                  <a:tcPr anchor="ctr"/>
                </a:tc>
                <a:tc>
                  <a:txBody>
                    <a:bodyPr/>
                    <a:lstStyle/>
                    <a:p>
                      <a:pPr algn="ctr"/>
                      <a:r>
                        <a:rPr lang="en-GB" sz="1800" b="0" u="none" strike="noStrike" kern="1200" baseline="0" dirty="0" err="1">
                          <a:solidFill>
                            <a:schemeClr val="tx1"/>
                          </a:solidFill>
                        </a:rPr>
                        <a:t>patr</a:t>
                      </a:r>
                      <a:r>
                        <a:rPr lang="en-GB" sz="1800" b="1" u="none" strike="noStrike" kern="1200" baseline="0" dirty="0" err="1">
                          <a:solidFill>
                            <a:srgbClr val="800000"/>
                          </a:solidFill>
                        </a:rPr>
                        <a:t>ibus</a:t>
                      </a:r>
                      <a:endParaRPr lang="en-GB" b="1" dirty="0">
                        <a:solidFill>
                          <a:srgbClr val="800000"/>
                        </a:solidFill>
                      </a:endParaRPr>
                    </a:p>
                  </a:txBody>
                  <a:tcPr anchor="ctr">
                    <a:solidFill>
                      <a:srgbClr val="D4B0B0"/>
                    </a:solidFill>
                  </a:tcPr>
                </a:tc>
                <a:tc>
                  <a:txBody>
                    <a:bodyPr/>
                    <a:lstStyle/>
                    <a:p>
                      <a:pPr algn="ctr"/>
                      <a:r>
                        <a:rPr lang="en-GB" sz="1800" b="0" u="none" strike="noStrike" kern="1200" baseline="0" dirty="0" err="1">
                          <a:solidFill>
                            <a:schemeClr val="tx1"/>
                          </a:solidFill>
                        </a:rPr>
                        <a:t>curs</a:t>
                      </a:r>
                      <a:r>
                        <a:rPr lang="en-GB" sz="1800" b="1" u="none" strike="noStrike" kern="1200" baseline="0" dirty="0" err="1">
                          <a:solidFill>
                            <a:srgbClr val="800000"/>
                          </a:solidFill>
                        </a:rPr>
                        <a:t>ū</a:t>
                      </a:r>
                      <a:endParaRPr lang="en-GB" b="1" dirty="0">
                        <a:solidFill>
                          <a:srgbClr val="800000"/>
                        </a:solidFill>
                      </a:endParaRPr>
                    </a:p>
                  </a:txBody>
                  <a:tcPr anchor="ctr"/>
                </a:tc>
                <a:tc>
                  <a:txBody>
                    <a:bodyPr/>
                    <a:lstStyle/>
                    <a:p>
                      <a:pPr algn="ctr"/>
                      <a:r>
                        <a:rPr lang="en-GB" sz="1800" b="0" u="none" strike="noStrike" kern="1200" baseline="0" dirty="0" err="1">
                          <a:solidFill>
                            <a:schemeClr val="tx1"/>
                          </a:solidFill>
                        </a:rPr>
                        <a:t>curs</a:t>
                      </a:r>
                      <a:r>
                        <a:rPr lang="en-GB" sz="1800" b="1" u="none" strike="noStrike" kern="1200" baseline="0" dirty="0" err="1">
                          <a:solidFill>
                            <a:srgbClr val="800000"/>
                          </a:solidFill>
                        </a:rPr>
                        <a:t>ibus</a:t>
                      </a:r>
                      <a:endParaRPr lang="en-GB" b="1" dirty="0">
                        <a:solidFill>
                          <a:srgbClr val="800000"/>
                        </a:solidFill>
                      </a:endParaRPr>
                    </a:p>
                  </a:txBody>
                  <a:tcPr anchor="ctr">
                    <a:solidFill>
                      <a:srgbClr val="D4B0B0"/>
                    </a:solidFill>
                  </a:tcPr>
                </a:tc>
                <a:tc>
                  <a:txBody>
                    <a:bodyPr/>
                    <a:lstStyle/>
                    <a:p>
                      <a:pPr algn="ctr"/>
                      <a:r>
                        <a:rPr lang="en-GB" sz="1800" b="0" u="none" strike="noStrike" kern="1200" baseline="0" dirty="0" err="1">
                          <a:solidFill>
                            <a:schemeClr val="tx1"/>
                          </a:solidFill>
                        </a:rPr>
                        <a:t>rē</a:t>
                      </a:r>
                      <a:endParaRPr lang="en-GB" dirty="0">
                        <a:solidFill>
                          <a:schemeClr val="tx1"/>
                        </a:solidFill>
                      </a:endParaRPr>
                    </a:p>
                  </a:txBody>
                  <a:tcPr anchor="ctr"/>
                </a:tc>
                <a:tc>
                  <a:txBody>
                    <a:bodyPr/>
                    <a:lstStyle/>
                    <a:p>
                      <a:pPr algn="ctr"/>
                      <a:r>
                        <a:rPr lang="en-GB" sz="1800" b="0" u="none" strike="noStrike" kern="1200" baseline="0" dirty="0" err="1">
                          <a:solidFill>
                            <a:schemeClr val="tx1"/>
                          </a:solidFill>
                        </a:rPr>
                        <a:t>rē</a:t>
                      </a:r>
                      <a:r>
                        <a:rPr lang="en-GB" sz="1800" b="1" u="none" strike="noStrike" kern="1200" baseline="0" dirty="0" err="1">
                          <a:solidFill>
                            <a:srgbClr val="800000"/>
                          </a:solidFill>
                        </a:rPr>
                        <a:t>bus</a:t>
                      </a:r>
                      <a:endParaRPr lang="en-GB" b="1" dirty="0">
                        <a:solidFill>
                          <a:srgbClr val="800000"/>
                        </a:solidFill>
                      </a:endParaRPr>
                    </a:p>
                  </a:txBody>
                  <a:tcPr anchor="ctr">
                    <a:solidFill>
                      <a:srgbClr val="D4B0B0"/>
                    </a:solidFill>
                  </a:tcPr>
                </a:tc>
                <a:extLst>
                  <a:ext uri="{0D108BD9-81ED-4DB2-BD59-A6C34878D82A}">
                    <a16:rowId xmlns:a16="http://schemas.microsoft.com/office/drawing/2014/main" val="3121377193"/>
                  </a:ext>
                </a:extLst>
              </a:tr>
            </a:tbl>
          </a:graphicData>
        </a:graphic>
      </p:graphicFrame>
      <p:sp>
        <p:nvSpPr>
          <p:cNvPr id="6" name="TextBox 5">
            <a:extLst>
              <a:ext uri="{FF2B5EF4-FFF2-40B4-BE49-F238E27FC236}">
                <a16:creationId xmlns:a16="http://schemas.microsoft.com/office/drawing/2014/main" id="{7AF66663-1ECF-7AB3-A1EF-80CE91F3A919}"/>
              </a:ext>
            </a:extLst>
          </p:cNvPr>
          <p:cNvSpPr txBox="1"/>
          <p:nvPr/>
        </p:nvSpPr>
        <p:spPr>
          <a:xfrm>
            <a:off x="204233" y="2522518"/>
            <a:ext cx="878515" cy="3416320"/>
          </a:xfrm>
          <a:prstGeom prst="rect">
            <a:avLst/>
          </a:prstGeom>
          <a:noFill/>
        </p:spPr>
        <p:txBody>
          <a:bodyPr wrap="square">
            <a:spAutoFit/>
          </a:bodyPr>
          <a:lstStyle/>
          <a:p>
            <a:pPr marL="0" indent="0" algn="just">
              <a:buNone/>
            </a:pPr>
            <a:r>
              <a:rPr lang="en-GB" sz="2400" dirty="0"/>
              <a:t>Nom</a:t>
            </a:r>
          </a:p>
          <a:p>
            <a:pPr marL="0" indent="0" algn="just">
              <a:buNone/>
            </a:pPr>
            <a:endParaRPr lang="en-GB" sz="2400" dirty="0"/>
          </a:p>
          <a:p>
            <a:pPr marL="0" indent="0" algn="just">
              <a:buNone/>
            </a:pPr>
            <a:r>
              <a:rPr lang="en-GB" sz="2400" dirty="0"/>
              <a:t>Gen</a:t>
            </a:r>
          </a:p>
          <a:p>
            <a:pPr marL="0" indent="0" algn="just">
              <a:buNone/>
            </a:pPr>
            <a:endParaRPr lang="en-GB" sz="2400" dirty="0"/>
          </a:p>
          <a:p>
            <a:pPr marL="0" indent="0" algn="just">
              <a:buNone/>
            </a:pPr>
            <a:r>
              <a:rPr lang="en-GB" sz="2400" dirty="0"/>
              <a:t>Dat</a:t>
            </a:r>
          </a:p>
          <a:p>
            <a:pPr marL="0" indent="0" algn="just">
              <a:buNone/>
            </a:pPr>
            <a:endParaRPr lang="en-GB" sz="2400" dirty="0"/>
          </a:p>
          <a:p>
            <a:pPr marL="0" indent="0" algn="just">
              <a:buNone/>
            </a:pPr>
            <a:r>
              <a:rPr lang="en-GB" sz="2400" dirty="0" err="1"/>
              <a:t>Acc</a:t>
            </a:r>
            <a:endParaRPr lang="en-GB" sz="2400" dirty="0"/>
          </a:p>
          <a:p>
            <a:pPr marL="0" indent="0" algn="just">
              <a:buNone/>
            </a:pPr>
            <a:endParaRPr lang="en-GB" sz="2400" dirty="0"/>
          </a:p>
          <a:p>
            <a:pPr marL="0" indent="0" algn="just">
              <a:buNone/>
            </a:pPr>
            <a:r>
              <a:rPr lang="en-GB" sz="2400" dirty="0" err="1"/>
              <a:t>Abl</a:t>
            </a:r>
            <a:endParaRPr lang="en-GB" sz="2400" dirty="0"/>
          </a:p>
        </p:txBody>
      </p:sp>
    </p:spTree>
    <p:extLst>
      <p:ext uri="{BB962C8B-B14F-4D97-AF65-F5344CB8AC3E}">
        <p14:creationId xmlns:p14="http://schemas.microsoft.com/office/powerpoint/2010/main" val="35097511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4C0696-32FB-5AB7-1151-D431877C8283}"/>
              </a:ext>
            </a:extLst>
          </p:cNvPr>
          <p:cNvSpPr>
            <a:spLocks noGrp="1"/>
          </p:cNvSpPr>
          <p:nvPr>
            <p:ph type="title"/>
          </p:nvPr>
        </p:nvSpPr>
        <p:spPr>
          <a:xfrm>
            <a:off x="838200" y="137168"/>
            <a:ext cx="10515600" cy="1325563"/>
          </a:xfrm>
        </p:spPr>
        <p:txBody>
          <a:bodyPr/>
          <a:lstStyle/>
          <a:p>
            <a:pPr algn="ctr"/>
            <a:r>
              <a:rPr lang="en-GB" dirty="0">
                <a:solidFill>
                  <a:srgbClr val="800000"/>
                </a:solidFill>
              </a:rPr>
              <a:t>Spotting your Nouns: 1</a:t>
            </a:r>
            <a:r>
              <a:rPr lang="en-GB" baseline="30000" dirty="0">
                <a:solidFill>
                  <a:srgbClr val="800000"/>
                </a:solidFill>
              </a:rPr>
              <a:t>st</a:t>
            </a:r>
            <a:r>
              <a:rPr lang="en-GB" dirty="0">
                <a:solidFill>
                  <a:srgbClr val="800000"/>
                </a:solidFill>
              </a:rPr>
              <a:t> Declension</a:t>
            </a:r>
          </a:p>
        </p:txBody>
      </p:sp>
      <p:sp>
        <p:nvSpPr>
          <p:cNvPr id="3" name="Content Placeholder 2">
            <a:extLst>
              <a:ext uri="{FF2B5EF4-FFF2-40B4-BE49-F238E27FC236}">
                <a16:creationId xmlns:a16="http://schemas.microsoft.com/office/drawing/2014/main" id="{DF9F14B1-A546-34CA-154D-4D44D6B976DB}"/>
              </a:ext>
            </a:extLst>
          </p:cNvPr>
          <p:cNvSpPr>
            <a:spLocks noGrp="1"/>
          </p:cNvSpPr>
          <p:nvPr>
            <p:ph idx="1"/>
          </p:nvPr>
        </p:nvSpPr>
        <p:spPr>
          <a:xfrm>
            <a:off x="695400" y="1381373"/>
            <a:ext cx="7850088" cy="4351338"/>
          </a:xfrm>
        </p:spPr>
        <p:txBody>
          <a:bodyPr>
            <a:noAutofit/>
          </a:bodyPr>
          <a:lstStyle/>
          <a:p>
            <a:pPr algn="l"/>
            <a:r>
              <a:rPr lang="en-US" sz="2200" b="0" i="0" u="none" strike="noStrike" baseline="0" dirty="0"/>
              <a:t>Nouns of the first declension are overwhelmingly </a:t>
            </a:r>
            <a:r>
              <a:rPr lang="en-US" sz="2200" b="1" i="0" u="none" strike="noStrike" baseline="0" dirty="0"/>
              <a:t>feminine</a:t>
            </a:r>
            <a:r>
              <a:rPr lang="en-US" sz="2200" b="0" i="0" u="none" strike="noStrike" baseline="0" dirty="0"/>
              <a:t>.</a:t>
            </a:r>
          </a:p>
          <a:p>
            <a:pPr algn="l"/>
            <a:r>
              <a:rPr lang="en-US" sz="2200" b="0" i="0" u="none" strike="noStrike" baseline="0" dirty="0"/>
              <a:t>A very few nouns in the first declension are masculine:</a:t>
            </a:r>
          </a:p>
          <a:p>
            <a:pPr lvl="1"/>
            <a:r>
              <a:rPr lang="en-GB" sz="2200" b="0" i="0" u="none" strike="noStrike" baseline="0" dirty="0"/>
              <a:t>Some natural genders such as </a:t>
            </a:r>
            <a:r>
              <a:rPr lang="en-GB" sz="2200" b="0" i="1" u="none" strike="noStrike" baseline="0" dirty="0" err="1"/>
              <a:t>agricola</a:t>
            </a:r>
            <a:r>
              <a:rPr lang="en-GB" sz="2200" b="0" i="1" u="none" strike="noStrike" baseline="0" dirty="0"/>
              <a:t> </a:t>
            </a:r>
            <a:r>
              <a:rPr lang="en-GB" sz="2200" b="0" i="0" u="none" strike="noStrike" baseline="0" dirty="0"/>
              <a:t>(farmer), </a:t>
            </a:r>
            <a:r>
              <a:rPr lang="en-GB" sz="2200" b="0" i="1" u="none" strike="noStrike" baseline="0" dirty="0" err="1"/>
              <a:t>nauta</a:t>
            </a:r>
            <a:r>
              <a:rPr lang="en-GB" sz="2200" b="0" i="1" u="none" strike="noStrike" baseline="0" dirty="0"/>
              <a:t> </a:t>
            </a:r>
            <a:r>
              <a:rPr lang="en-GB" sz="2200" b="0" i="0" u="none" strike="noStrike" baseline="0" dirty="0"/>
              <a:t>(sailor), </a:t>
            </a:r>
            <a:r>
              <a:rPr lang="en-GB" sz="2200" b="0" i="1" u="none" strike="noStrike" baseline="0" dirty="0" err="1"/>
              <a:t>pīrāta</a:t>
            </a:r>
            <a:r>
              <a:rPr lang="en-GB" sz="2200" b="0" i="1" u="none" strike="noStrike" baseline="0" dirty="0"/>
              <a:t> </a:t>
            </a:r>
            <a:r>
              <a:rPr lang="en-GB" sz="2200" b="0" i="0" u="none" strike="noStrike" baseline="0" dirty="0"/>
              <a:t>(pirate),</a:t>
            </a:r>
            <a:r>
              <a:rPr lang="en-US" sz="2200" b="0" i="1" u="none" strike="noStrike" baseline="0" dirty="0" err="1"/>
              <a:t>poēta</a:t>
            </a:r>
            <a:r>
              <a:rPr lang="en-US" sz="2200" b="0" i="1" u="none" strike="noStrike" baseline="0" dirty="0"/>
              <a:t> </a:t>
            </a:r>
            <a:r>
              <a:rPr lang="en-US" sz="2200" b="0" i="0" u="none" strike="noStrike" baseline="0" dirty="0"/>
              <a:t>(poet), </a:t>
            </a:r>
            <a:r>
              <a:rPr lang="en-US" sz="2200" b="0" i="1" u="none" strike="noStrike" baseline="0" dirty="0" err="1"/>
              <a:t>scrība</a:t>
            </a:r>
            <a:r>
              <a:rPr lang="en-US" sz="2200" b="0" i="1" u="none" strike="noStrike" baseline="0" dirty="0"/>
              <a:t> </a:t>
            </a:r>
            <a:r>
              <a:rPr lang="en-US" sz="2200" b="0" i="0" u="none" strike="noStrike" baseline="0" dirty="0"/>
              <a:t>(scribe or clerk).</a:t>
            </a:r>
          </a:p>
          <a:p>
            <a:pPr lvl="1"/>
            <a:r>
              <a:rPr lang="en-US" sz="2200" b="0" i="0" u="none" strike="noStrike" baseline="0" dirty="0"/>
              <a:t>Some personal or family names: </a:t>
            </a:r>
            <a:r>
              <a:rPr lang="en-US" sz="2200" b="0" i="1" u="none" strike="noStrike" baseline="0" dirty="0" err="1"/>
              <a:t>Catilīna</a:t>
            </a:r>
            <a:r>
              <a:rPr lang="en-US" sz="2200" b="0" i="0" u="none" strike="noStrike" baseline="0" dirty="0"/>
              <a:t>, </a:t>
            </a:r>
            <a:r>
              <a:rPr lang="en-US" sz="2200" b="0" i="1" u="none" strike="noStrike" baseline="0" dirty="0" err="1"/>
              <a:t>Mūrēna</a:t>
            </a:r>
            <a:r>
              <a:rPr lang="en-US" sz="2200" b="0" i="0" u="none" strike="noStrike" baseline="0" dirty="0"/>
              <a:t>, </a:t>
            </a:r>
            <a:r>
              <a:rPr lang="en-US" sz="2200" b="0" i="1" u="none" strike="noStrike" baseline="0" dirty="0" err="1"/>
              <a:t>Dolābella</a:t>
            </a:r>
            <a:r>
              <a:rPr lang="en-US" sz="2200" b="0" i="1" u="none" strike="noStrike" baseline="0" dirty="0"/>
              <a:t>, Scaevola</a:t>
            </a:r>
            <a:r>
              <a:rPr lang="en-US" sz="2200" b="0" i="0" u="none" strike="noStrike" baseline="0" dirty="0"/>
              <a:t>.</a:t>
            </a:r>
          </a:p>
          <a:p>
            <a:pPr lvl="1"/>
            <a:r>
              <a:rPr lang="en-US" sz="2200" b="0" i="1" u="none" strike="noStrike" baseline="0" dirty="0" err="1"/>
              <a:t>Hadria</a:t>
            </a:r>
            <a:r>
              <a:rPr lang="en-US" sz="2200" b="0" i="1" u="none" strike="noStrike" baseline="0" dirty="0"/>
              <a:t> </a:t>
            </a:r>
            <a:r>
              <a:rPr lang="en-US" sz="2200" b="0" i="0" u="none" strike="noStrike" baseline="0" dirty="0"/>
              <a:t>(the Adriatic).</a:t>
            </a:r>
          </a:p>
          <a:p>
            <a:pPr algn="l"/>
            <a:r>
              <a:rPr lang="en-US" sz="2200" b="0" i="0" u="none" strike="noStrike" baseline="0" dirty="0"/>
              <a:t>Even fewer nouns are of common gender: </a:t>
            </a:r>
            <a:r>
              <a:rPr lang="en-US" sz="2200" b="0" i="1" u="none" strike="noStrike" baseline="0" dirty="0" err="1"/>
              <a:t>incola</a:t>
            </a:r>
            <a:r>
              <a:rPr lang="en-US" sz="2200" b="0" i="1" u="none" strike="noStrike" baseline="0" dirty="0"/>
              <a:t> </a:t>
            </a:r>
            <a:r>
              <a:rPr lang="en-US" sz="2200" b="0" i="0" u="none" strike="noStrike" baseline="0" dirty="0"/>
              <a:t>(inhabitant) and </a:t>
            </a:r>
            <a:r>
              <a:rPr lang="en-US" sz="2200" b="0" i="1" u="none" strike="noStrike" baseline="0" dirty="0" err="1"/>
              <a:t>advena</a:t>
            </a:r>
            <a:r>
              <a:rPr lang="en-US" sz="2200" b="0" i="1" u="none" strike="noStrike" baseline="0" dirty="0"/>
              <a:t> </a:t>
            </a:r>
            <a:r>
              <a:rPr lang="en-US" sz="2200" b="0" i="0" u="none" strike="noStrike" baseline="0" dirty="0"/>
              <a:t>(stranger).</a:t>
            </a:r>
          </a:p>
          <a:p>
            <a:pPr algn="l"/>
            <a:r>
              <a:rPr lang="en-US" sz="2200" b="0" i="0" u="none" strike="noStrike" baseline="0" dirty="0"/>
              <a:t>Adjectives will always agree with gender: </a:t>
            </a:r>
            <a:r>
              <a:rPr lang="en-US" sz="2200" b="0" i="1" u="none" strike="noStrike" baseline="0" dirty="0" err="1"/>
              <a:t>pīrāta</a:t>
            </a:r>
            <a:r>
              <a:rPr lang="en-US" sz="2200" b="0" i="1" u="none" strike="noStrike" baseline="0" dirty="0"/>
              <a:t> malus </a:t>
            </a:r>
            <a:r>
              <a:rPr lang="en-US" sz="2200" b="0" i="0" u="none" strike="noStrike" baseline="0" dirty="0"/>
              <a:t>(evil pirate), </a:t>
            </a:r>
            <a:r>
              <a:rPr lang="en-GB" sz="2200" b="0" i="1" u="none" strike="noStrike" baseline="0" dirty="0" err="1"/>
              <a:t>poēta</a:t>
            </a:r>
            <a:r>
              <a:rPr lang="en-GB" sz="2200" b="0" i="1" u="none" strike="noStrike" baseline="0" dirty="0"/>
              <a:t> </a:t>
            </a:r>
            <a:r>
              <a:rPr lang="en-GB" sz="2200" b="0" i="1" u="none" strike="noStrike" baseline="0" dirty="0" err="1"/>
              <a:t>clārus</a:t>
            </a:r>
            <a:r>
              <a:rPr lang="en-GB" sz="2200" b="0" i="1" u="none" strike="noStrike" baseline="0" dirty="0"/>
              <a:t> </a:t>
            </a:r>
            <a:r>
              <a:rPr lang="en-GB" sz="2200" b="0" i="0" u="none" strike="noStrike" baseline="0" dirty="0"/>
              <a:t>(famous poet</a:t>
            </a:r>
            <a:r>
              <a:rPr lang="en-GB" sz="2200" b="0" i="0" u="none" strike="noStrike" baseline="0" dirty="0">
                <a:latin typeface="TimesNewRomanPSMT"/>
              </a:rPr>
              <a:t>).</a:t>
            </a:r>
            <a:endParaRPr lang="en-US" sz="2200" b="0" i="0" u="none" strike="noStrike" baseline="0" dirty="0">
              <a:latin typeface="TimesNewRomanPSMT"/>
            </a:endParaRPr>
          </a:p>
        </p:txBody>
      </p:sp>
      <p:graphicFrame>
        <p:nvGraphicFramePr>
          <p:cNvPr id="4" name="Table 3">
            <a:extLst>
              <a:ext uri="{FF2B5EF4-FFF2-40B4-BE49-F238E27FC236}">
                <a16:creationId xmlns:a16="http://schemas.microsoft.com/office/drawing/2014/main" id="{7C0CBBA2-EE5D-CD87-7895-FBA5334AAE62}"/>
              </a:ext>
            </a:extLst>
          </p:cNvPr>
          <p:cNvGraphicFramePr>
            <a:graphicFrameLocks noGrp="1"/>
          </p:cNvGraphicFramePr>
          <p:nvPr>
            <p:extLst>
              <p:ext uri="{D42A27DB-BD31-4B8C-83A1-F6EECF244321}">
                <p14:modId xmlns:p14="http://schemas.microsoft.com/office/powerpoint/2010/main" val="2674373429"/>
              </p:ext>
            </p:extLst>
          </p:nvPr>
        </p:nvGraphicFramePr>
        <p:xfrm>
          <a:off x="8976320" y="1556792"/>
          <a:ext cx="1990060" cy="4000500"/>
        </p:xfrm>
        <a:graphic>
          <a:graphicData uri="http://schemas.openxmlformats.org/drawingml/2006/table">
            <a:tbl>
              <a:tblPr firstRow="1" bandRow="1">
                <a:tableStyleId>{5940675A-B579-460E-94D1-54222C63F5DA}</a:tableStyleId>
              </a:tblPr>
              <a:tblGrid>
                <a:gridCol w="841744">
                  <a:extLst>
                    <a:ext uri="{9D8B030D-6E8A-4147-A177-3AD203B41FA5}">
                      <a16:colId xmlns:a16="http://schemas.microsoft.com/office/drawing/2014/main" val="396306116"/>
                    </a:ext>
                  </a:extLst>
                </a:gridCol>
                <a:gridCol w="1148316">
                  <a:extLst>
                    <a:ext uri="{9D8B030D-6E8A-4147-A177-3AD203B41FA5}">
                      <a16:colId xmlns:a16="http://schemas.microsoft.com/office/drawing/2014/main" val="2492918275"/>
                    </a:ext>
                  </a:extLst>
                </a:gridCol>
              </a:tblGrid>
              <a:tr h="666750">
                <a:tc gridSpan="2">
                  <a:txBody>
                    <a:bodyPr/>
                    <a:lstStyle/>
                    <a:p>
                      <a:pPr algn="ctr"/>
                      <a:r>
                        <a:rPr lang="en-GB" dirty="0">
                          <a:solidFill>
                            <a:schemeClr val="tx1"/>
                          </a:solidFill>
                        </a:rPr>
                        <a:t>1</a:t>
                      </a:r>
                      <a:r>
                        <a:rPr lang="en-GB" baseline="30000" dirty="0">
                          <a:solidFill>
                            <a:schemeClr val="tx1"/>
                          </a:solidFill>
                        </a:rPr>
                        <a:t>st</a:t>
                      </a:r>
                      <a:r>
                        <a:rPr lang="en-GB" dirty="0">
                          <a:solidFill>
                            <a:schemeClr val="tx1"/>
                          </a:solidFill>
                        </a:rPr>
                        <a:t> Declension</a:t>
                      </a:r>
                    </a:p>
                    <a:p>
                      <a:pPr algn="ctr"/>
                      <a:r>
                        <a:rPr lang="en-GB" sz="1800" b="1" u="none" strike="noStrike" kern="1200" baseline="0" dirty="0">
                          <a:solidFill>
                            <a:srgbClr val="800000"/>
                          </a:solidFill>
                        </a:rPr>
                        <a:t>(-a)</a:t>
                      </a:r>
                      <a:endParaRPr lang="en-GB" dirty="0">
                        <a:solidFill>
                          <a:srgbClr val="800000"/>
                        </a:solidFill>
                      </a:endParaRPr>
                    </a:p>
                  </a:txBody>
                  <a:tcPr anchor="ctr"/>
                </a:tc>
                <a:tc hMerge="1">
                  <a:txBody>
                    <a:bodyPr/>
                    <a:lstStyle/>
                    <a:p>
                      <a:endParaRPr lang="en-GB" dirty="0"/>
                    </a:p>
                  </a:txBody>
                  <a:tcPr/>
                </a:tc>
                <a:extLst>
                  <a:ext uri="{0D108BD9-81ED-4DB2-BD59-A6C34878D82A}">
                    <a16:rowId xmlns:a16="http://schemas.microsoft.com/office/drawing/2014/main" val="3070413861"/>
                  </a:ext>
                </a:extLst>
              </a:tr>
              <a:tr h="666750">
                <a:tc>
                  <a:txBody>
                    <a:bodyPr/>
                    <a:lstStyle/>
                    <a:p>
                      <a:pPr algn="ctr"/>
                      <a:r>
                        <a:rPr lang="en-GB" sz="1800" b="0" u="none" strike="noStrike" kern="1200" baseline="0" dirty="0">
                          <a:solidFill>
                            <a:schemeClr val="tx1"/>
                          </a:solidFill>
                        </a:rPr>
                        <a:t>silv</a:t>
                      </a:r>
                      <a:r>
                        <a:rPr lang="en-GB" sz="1800" b="1" u="none" strike="noStrike" kern="1200" baseline="0" dirty="0">
                          <a:solidFill>
                            <a:srgbClr val="800000"/>
                          </a:solidFill>
                        </a:rPr>
                        <a:t>a</a:t>
                      </a:r>
                      <a:endParaRPr lang="en-GB" b="1" dirty="0">
                        <a:solidFill>
                          <a:srgbClr val="800000"/>
                        </a:solidFill>
                      </a:endParaRPr>
                    </a:p>
                  </a:txBody>
                  <a:tcPr anchor="ctr"/>
                </a:tc>
                <a:tc>
                  <a:txBody>
                    <a:bodyPr/>
                    <a:lstStyle/>
                    <a:p>
                      <a:pPr algn="ctr"/>
                      <a:r>
                        <a:rPr lang="en-GB" sz="1800" b="0" u="none" strike="noStrike" kern="1200" baseline="0" dirty="0" err="1">
                          <a:solidFill>
                            <a:schemeClr val="tx1"/>
                          </a:solidFill>
                        </a:rPr>
                        <a:t>silv</a:t>
                      </a:r>
                      <a:r>
                        <a:rPr lang="en-GB" sz="1800" b="1" u="none" strike="noStrike" kern="1200" baseline="0" dirty="0" err="1">
                          <a:solidFill>
                            <a:srgbClr val="800000"/>
                          </a:solidFill>
                        </a:rPr>
                        <a:t>ae</a:t>
                      </a:r>
                      <a:endParaRPr lang="en-GB" b="1" dirty="0">
                        <a:solidFill>
                          <a:srgbClr val="800000"/>
                        </a:solidFill>
                      </a:endParaRPr>
                    </a:p>
                  </a:txBody>
                  <a:tcPr anchor="ctr">
                    <a:solidFill>
                      <a:srgbClr val="D4B0B0"/>
                    </a:solidFill>
                  </a:tcPr>
                </a:tc>
                <a:extLst>
                  <a:ext uri="{0D108BD9-81ED-4DB2-BD59-A6C34878D82A}">
                    <a16:rowId xmlns:a16="http://schemas.microsoft.com/office/drawing/2014/main" val="3851699969"/>
                  </a:ext>
                </a:extLst>
              </a:tr>
              <a:tr h="666750">
                <a:tc>
                  <a:txBody>
                    <a:bodyPr/>
                    <a:lstStyle/>
                    <a:p>
                      <a:pPr algn="ctr"/>
                      <a:r>
                        <a:rPr lang="en-GB" sz="1800" b="0" u="none" strike="noStrike" kern="1200" baseline="0" dirty="0" err="1">
                          <a:solidFill>
                            <a:schemeClr val="tx1"/>
                          </a:solidFill>
                        </a:rPr>
                        <a:t>silv</a:t>
                      </a:r>
                      <a:r>
                        <a:rPr lang="en-GB" sz="1800" b="1" u="none" strike="noStrike" kern="1200" baseline="0" dirty="0" err="1">
                          <a:solidFill>
                            <a:srgbClr val="800000"/>
                          </a:solidFill>
                        </a:rPr>
                        <a:t>ae</a:t>
                      </a:r>
                      <a:endParaRPr lang="en-GB" b="1" dirty="0">
                        <a:solidFill>
                          <a:srgbClr val="800000"/>
                        </a:solidFill>
                      </a:endParaRPr>
                    </a:p>
                  </a:txBody>
                  <a:tcPr anchor="ctr"/>
                </a:tc>
                <a:tc>
                  <a:txBody>
                    <a:bodyPr/>
                    <a:lstStyle/>
                    <a:p>
                      <a:pPr algn="ctr"/>
                      <a:r>
                        <a:rPr lang="en-GB" sz="1800" b="0" u="none" strike="noStrike" kern="1200" baseline="0" dirty="0" err="1">
                          <a:solidFill>
                            <a:schemeClr val="tx1"/>
                          </a:solidFill>
                        </a:rPr>
                        <a:t>silv</a:t>
                      </a:r>
                      <a:r>
                        <a:rPr lang="en-GB" sz="1800" b="1" u="none" strike="noStrike" kern="1200" baseline="0" dirty="0" err="1">
                          <a:solidFill>
                            <a:srgbClr val="800000"/>
                          </a:solidFill>
                        </a:rPr>
                        <a:t>ārum</a:t>
                      </a:r>
                      <a:endParaRPr lang="en-GB" b="1" dirty="0">
                        <a:solidFill>
                          <a:srgbClr val="800000"/>
                        </a:solidFill>
                      </a:endParaRPr>
                    </a:p>
                  </a:txBody>
                  <a:tcPr anchor="ctr">
                    <a:solidFill>
                      <a:srgbClr val="D4B0B0"/>
                    </a:solidFill>
                  </a:tcPr>
                </a:tc>
                <a:extLst>
                  <a:ext uri="{0D108BD9-81ED-4DB2-BD59-A6C34878D82A}">
                    <a16:rowId xmlns:a16="http://schemas.microsoft.com/office/drawing/2014/main" val="3875587778"/>
                  </a:ext>
                </a:extLst>
              </a:tr>
              <a:tr h="666750">
                <a:tc>
                  <a:txBody>
                    <a:bodyPr/>
                    <a:lstStyle/>
                    <a:p>
                      <a:pPr algn="ctr"/>
                      <a:r>
                        <a:rPr lang="en-GB" sz="1800" b="0" u="none" strike="noStrike" kern="1200" baseline="0" dirty="0" err="1">
                          <a:solidFill>
                            <a:schemeClr val="tx1"/>
                          </a:solidFill>
                        </a:rPr>
                        <a:t>silv</a:t>
                      </a:r>
                      <a:r>
                        <a:rPr lang="en-GB" sz="1800" b="1" u="none" strike="noStrike" kern="1200" baseline="0" dirty="0" err="1">
                          <a:solidFill>
                            <a:srgbClr val="800000"/>
                          </a:solidFill>
                        </a:rPr>
                        <a:t>ae</a:t>
                      </a:r>
                      <a:endParaRPr lang="en-GB" b="1" dirty="0">
                        <a:solidFill>
                          <a:srgbClr val="800000"/>
                        </a:solidFill>
                      </a:endParaRPr>
                    </a:p>
                  </a:txBody>
                  <a:tcPr anchor="ctr"/>
                </a:tc>
                <a:tc>
                  <a:txBody>
                    <a:bodyPr/>
                    <a:lstStyle/>
                    <a:p>
                      <a:pPr algn="ctr"/>
                      <a:r>
                        <a:rPr lang="en-GB" sz="1800" b="0" u="none" strike="noStrike" kern="1200" baseline="0" dirty="0" err="1">
                          <a:solidFill>
                            <a:schemeClr val="tx1"/>
                          </a:solidFill>
                        </a:rPr>
                        <a:t>silv</a:t>
                      </a:r>
                      <a:r>
                        <a:rPr lang="en-GB" sz="1800" b="1" u="none" strike="noStrike" kern="1200" baseline="0" dirty="0" err="1">
                          <a:solidFill>
                            <a:srgbClr val="800000"/>
                          </a:solidFill>
                        </a:rPr>
                        <a:t>īs</a:t>
                      </a:r>
                      <a:endParaRPr lang="en-GB" b="1" dirty="0">
                        <a:solidFill>
                          <a:srgbClr val="800000"/>
                        </a:solidFill>
                      </a:endParaRPr>
                    </a:p>
                  </a:txBody>
                  <a:tcPr anchor="ctr">
                    <a:solidFill>
                      <a:srgbClr val="D4B0B0"/>
                    </a:solidFill>
                  </a:tcPr>
                </a:tc>
                <a:extLst>
                  <a:ext uri="{0D108BD9-81ED-4DB2-BD59-A6C34878D82A}">
                    <a16:rowId xmlns:a16="http://schemas.microsoft.com/office/drawing/2014/main" val="3387825725"/>
                  </a:ext>
                </a:extLst>
              </a:tr>
              <a:tr h="666750">
                <a:tc>
                  <a:txBody>
                    <a:bodyPr/>
                    <a:lstStyle/>
                    <a:p>
                      <a:pPr algn="ctr"/>
                      <a:r>
                        <a:rPr lang="en-GB" sz="1800" b="0" u="none" strike="noStrike" kern="1200" baseline="0" dirty="0" err="1">
                          <a:solidFill>
                            <a:schemeClr val="tx1"/>
                          </a:solidFill>
                        </a:rPr>
                        <a:t>silv</a:t>
                      </a:r>
                      <a:r>
                        <a:rPr lang="en-GB" sz="1800" b="1" u="none" strike="noStrike" kern="1200" baseline="0" dirty="0" err="1">
                          <a:solidFill>
                            <a:srgbClr val="800000"/>
                          </a:solidFill>
                        </a:rPr>
                        <a:t>am</a:t>
                      </a:r>
                      <a:endParaRPr lang="en-GB" b="1" dirty="0">
                        <a:solidFill>
                          <a:srgbClr val="800000"/>
                        </a:solidFill>
                      </a:endParaRPr>
                    </a:p>
                  </a:txBody>
                  <a:tcPr anchor="ctr"/>
                </a:tc>
                <a:tc>
                  <a:txBody>
                    <a:bodyPr/>
                    <a:lstStyle/>
                    <a:p>
                      <a:pPr algn="ctr"/>
                      <a:r>
                        <a:rPr lang="en-GB" sz="1800" b="0" u="none" strike="noStrike" kern="1200" baseline="0" dirty="0" err="1">
                          <a:solidFill>
                            <a:schemeClr val="tx1"/>
                          </a:solidFill>
                        </a:rPr>
                        <a:t>silv</a:t>
                      </a:r>
                      <a:r>
                        <a:rPr lang="en-GB" sz="1800" b="1" u="none" strike="noStrike" kern="1200" baseline="0" dirty="0" err="1">
                          <a:solidFill>
                            <a:srgbClr val="800000"/>
                          </a:solidFill>
                        </a:rPr>
                        <a:t>ās</a:t>
                      </a:r>
                      <a:endParaRPr lang="en-GB" b="1" dirty="0">
                        <a:solidFill>
                          <a:srgbClr val="800000"/>
                        </a:solidFill>
                      </a:endParaRPr>
                    </a:p>
                  </a:txBody>
                  <a:tcPr anchor="ctr">
                    <a:solidFill>
                      <a:srgbClr val="D4B0B0"/>
                    </a:solidFill>
                  </a:tcPr>
                </a:tc>
                <a:extLst>
                  <a:ext uri="{0D108BD9-81ED-4DB2-BD59-A6C34878D82A}">
                    <a16:rowId xmlns:a16="http://schemas.microsoft.com/office/drawing/2014/main" val="1418786505"/>
                  </a:ext>
                </a:extLst>
              </a:tr>
              <a:tr h="666750">
                <a:tc>
                  <a:txBody>
                    <a:bodyPr/>
                    <a:lstStyle/>
                    <a:p>
                      <a:pPr algn="ctr"/>
                      <a:r>
                        <a:rPr lang="en-GB" sz="1800" b="0" u="none" strike="noStrike" kern="1200" baseline="0" dirty="0" err="1">
                          <a:solidFill>
                            <a:schemeClr val="tx1"/>
                          </a:solidFill>
                        </a:rPr>
                        <a:t>silv</a:t>
                      </a:r>
                      <a:r>
                        <a:rPr lang="en-GB" sz="1800" b="1" u="none" strike="noStrike" kern="1200" baseline="0" dirty="0" err="1">
                          <a:solidFill>
                            <a:schemeClr val="tx1"/>
                          </a:solidFill>
                        </a:rPr>
                        <a:t>ā</a:t>
                      </a:r>
                      <a:endParaRPr lang="en-GB" b="1" dirty="0">
                        <a:solidFill>
                          <a:schemeClr val="tx1"/>
                        </a:solidFill>
                      </a:endParaRPr>
                    </a:p>
                  </a:txBody>
                  <a:tcPr anchor="ctr"/>
                </a:tc>
                <a:tc>
                  <a:txBody>
                    <a:bodyPr/>
                    <a:lstStyle/>
                    <a:p>
                      <a:pPr algn="ctr"/>
                      <a:r>
                        <a:rPr lang="en-GB" sz="1800" b="0" u="none" strike="noStrike" kern="1200" baseline="0" dirty="0" err="1">
                          <a:solidFill>
                            <a:schemeClr val="tx1"/>
                          </a:solidFill>
                        </a:rPr>
                        <a:t>silv</a:t>
                      </a:r>
                      <a:r>
                        <a:rPr lang="en-GB" sz="1800" b="1" u="none" strike="noStrike" kern="1200" baseline="0" dirty="0" err="1">
                          <a:solidFill>
                            <a:srgbClr val="800000"/>
                          </a:solidFill>
                        </a:rPr>
                        <a:t>īs</a:t>
                      </a:r>
                      <a:endParaRPr lang="en-GB" b="1" dirty="0">
                        <a:solidFill>
                          <a:srgbClr val="800000"/>
                        </a:solidFill>
                      </a:endParaRPr>
                    </a:p>
                  </a:txBody>
                  <a:tcPr anchor="ctr">
                    <a:solidFill>
                      <a:srgbClr val="D4B0B0"/>
                    </a:solidFill>
                  </a:tcPr>
                </a:tc>
                <a:extLst>
                  <a:ext uri="{0D108BD9-81ED-4DB2-BD59-A6C34878D82A}">
                    <a16:rowId xmlns:a16="http://schemas.microsoft.com/office/drawing/2014/main" val="3312107317"/>
                  </a:ext>
                </a:extLst>
              </a:tr>
            </a:tbl>
          </a:graphicData>
        </a:graphic>
      </p:graphicFrame>
      <p:sp>
        <p:nvSpPr>
          <p:cNvPr id="6" name="TextBox 5">
            <a:extLst>
              <a:ext uri="{FF2B5EF4-FFF2-40B4-BE49-F238E27FC236}">
                <a16:creationId xmlns:a16="http://schemas.microsoft.com/office/drawing/2014/main" id="{67CD3A8C-A0A4-FF29-1A4A-1B887AF93D93}"/>
              </a:ext>
            </a:extLst>
          </p:cNvPr>
          <p:cNvSpPr txBox="1"/>
          <p:nvPr/>
        </p:nvSpPr>
        <p:spPr>
          <a:xfrm>
            <a:off x="407368" y="5626552"/>
            <a:ext cx="11671507" cy="923330"/>
          </a:xfrm>
          <a:prstGeom prst="rect">
            <a:avLst/>
          </a:prstGeom>
          <a:noFill/>
        </p:spPr>
        <p:txBody>
          <a:bodyPr wrap="square">
            <a:spAutoFit/>
          </a:bodyPr>
          <a:lstStyle/>
          <a:p>
            <a:pPr algn="l"/>
            <a:r>
              <a:rPr lang="en-US" b="1" i="0" u="none" strike="noStrike" baseline="0" dirty="0" err="1"/>
              <a:t>Dea</a:t>
            </a:r>
            <a:r>
              <a:rPr lang="en-US" b="1" i="0" u="none" strike="noStrike" baseline="0" dirty="0"/>
              <a:t> and </a:t>
            </a:r>
            <a:r>
              <a:rPr lang="en-US" b="1" i="0" u="none" strike="noStrike" baseline="0" dirty="0" err="1"/>
              <a:t>Fīlia</a:t>
            </a:r>
            <a:r>
              <a:rPr lang="en-US" b="1" i="0" u="none" strike="noStrike" baseline="0" dirty="0"/>
              <a:t>: </a:t>
            </a:r>
            <a:r>
              <a:rPr lang="en-US" b="0" i="0" u="none" strike="noStrike" baseline="0" dirty="0"/>
              <a:t>For the dative and ablative plural of </a:t>
            </a:r>
            <a:r>
              <a:rPr lang="en-US" b="0" i="1" u="none" strike="noStrike" baseline="0" dirty="0" err="1"/>
              <a:t>dea</a:t>
            </a:r>
            <a:r>
              <a:rPr lang="en-US" b="0" i="1" u="none" strike="noStrike" baseline="0" dirty="0"/>
              <a:t> </a:t>
            </a:r>
            <a:r>
              <a:rPr lang="en-US" b="0" i="0" u="none" strike="noStrike" baseline="0" dirty="0"/>
              <a:t>and </a:t>
            </a:r>
            <a:r>
              <a:rPr lang="en-US" b="0" i="1" u="none" strike="noStrike" baseline="0" dirty="0" err="1"/>
              <a:t>fīlia</a:t>
            </a:r>
            <a:r>
              <a:rPr lang="en-US" b="0" i="0" u="none" strike="noStrike" baseline="0" dirty="0"/>
              <a:t> the endings -</a:t>
            </a:r>
            <a:r>
              <a:rPr lang="en-US" b="0" i="1" u="none" strike="noStrike" baseline="0" dirty="0" err="1"/>
              <a:t>ābus</a:t>
            </a:r>
            <a:r>
              <a:rPr lang="en-US" b="0" i="1" u="none" strike="noStrike" baseline="0" dirty="0"/>
              <a:t> </a:t>
            </a:r>
            <a:r>
              <a:rPr lang="en-US" b="0" i="0" u="none" strike="noStrike" baseline="0" dirty="0"/>
              <a:t>(</a:t>
            </a:r>
            <a:r>
              <a:rPr lang="en-US" b="0" i="1" u="none" strike="noStrike" baseline="0" dirty="0" err="1"/>
              <a:t>deābus</a:t>
            </a:r>
            <a:r>
              <a:rPr lang="en-US" b="0" i="1" u="none" strike="noStrike" baseline="0" dirty="0"/>
              <a:t> </a:t>
            </a:r>
            <a:r>
              <a:rPr lang="en-US" b="0" i="0" u="none" strike="noStrike" baseline="0" dirty="0"/>
              <a:t>and </a:t>
            </a:r>
            <a:r>
              <a:rPr lang="en-US" b="0" i="1" u="none" strike="noStrike" baseline="0" dirty="0" err="1"/>
              <a:t>fīliābus</a:t>
            </a:r>
            <a:r>
              <a:rPr lang="en-US" b="0" i="0" u="none" strike="noStrike" baseline="0" dirty="0"/>
              <a:t>) are used</a:t>
            </a:r>
          </a:p>
          <a:p>
            <a:pPr algn="l"/>
            <a:r>
              <a:rPr lang="en-US" b="1" i="0" u="none" strike="noStrike" baseline="0" dirty="0" err="1"/>
              <a:t>Familiās</a:t>
            </a:r>
            <a:r>
              <a:rPr lang="en-US" b="1" i="0" u="none" strike="noStrike" baseline="0" dirty="0"/>
              <a:t>: </a:t>
            </a:r>
            <a:r>
              <a:rPr lang="en-US" b="0" i="0" u="none" strike="noStrike" baseline="0" dirty="0"/>
              <a:t>An old genitive in -</a:t>
            </a:r>
            <a:r>
              <a:rPr lang="en-US" b="0" i="1" u="none" strike="noStrike" baseline="0" dirty="0" err="1"/>
              <a:t>ās</a:t>
            </a:r>
            <a:r>
              <a:rPr lang="en-US" b="0" i="1" u="none" strike="noStrike" baseline="0" dirty="0"/>
              <a:t> </a:t>
            </a:r>
            <a:r>
              <a:rPr lang="en-US" b="0" i="0" u="none" strike="noStrike" baseline="0" dirty="0"/>
              <a:t>is preserved in the word </a:t>
            </a:r>
            <a:r>
              <a:rPr lang="en-US" b="0" i="1" u="none" strike="noStrike" baseline="0" dirty="0" err="1"/>
              <a:t>familiās</a:t>
            </a:r>
            <a:r>
              <a:rPr lang="en-US" b="0" i="1" u="none" strike="noStrike" baseline="0" dirty="0"/>
              <a:t> </a:t>
            </a:r>
            <a:r>
              <a:rPr lang="en-US" b="0" i="0" u="none" strike="noStrike" baseline="0" dirty="0"/>
              <a:t>(of the family), often with </a:t>
            </a:r>
            <a:r>
              <a:rPr lang="en-US" b="0" i="1" u="none" strike="noStrike" baseline="0" dirty="0"/>
              <a:t>pater</a:t>
            </a:r>
            <a:r>
              <a:rPr lang="en-US" b="0" i="0" u="none" strike="noStrike" baseline="0" dirty="0"/>
              <a:t>, </a:t>
            </a:r>
            <a:r>
              <a:rPr lang="en-US" b="0" i="1" u="none" strike="noStrike" baseline="0" dirty="0"/>
              <a:t>mater</a:t>
            </a:r>
            <a:r>
              <a:rPr lang="en-US" b="0" i="0" u="none" strike="noStrike" baseline="0" dirty="0"/>
              <a:t>, </a:t>
            </a:r>
            <a:r>
              <a:rPr lang="en-US" b="0" i="1" u="none" strike="noStrike" baseline="0" dirty="0" err="1"/>
              <a:t>fīlius</a:t>
            </a:r>
            <a:r>
              <a:rPr lang="en-US" b="0" i="0" u="none" strike="noStrike" baseline="0" dirty="0"/>
              <a:t>, or </a:t>
            </a:r>
            <a:r>
              <a:rPr lang="en-US" b="0" i="1" u="none" strike="noStrike" baseline="0" dirty="0" err="1"/>
              <a:t>fīlia</a:t>
            </a:r>
            <a:r>
              <a:rPr lang="en-US" b="0" i="0" u="none" strike="noStrike" baseline="0" dirty="0"/>
              <a:t>. Thus, </a:t>
            </a:r>
            <a:r>
              <a:rPr lang="en-US" b="0" i="1" u="none" strike="noStrike" baseline="0" dirty="0"/>
              <a:t>pater </a:t>
            </a:r>
            <a:r>
              <a:rPr lang="en-US" b="0" i="1" u="none" strike="noStrike" baseline="0" dirty="0" err="1"/>
              <a:t>familiās</a:t>
            </a:r>
            <a:r>
              <a:rPr lang="en-US" b="0" i="1" u="none" strike="noStrike" baseline="0" dirty="0"/>
              <a:t> </a:t>
            </a:r>
            <a:r>
              <a:rPr lang="en-US" b="0" i="0" u="none" strike="noStrike" baseline="0" dirty="0"/>
              <a:t>(father of the family = head of the household).</a:t>
            </a:r>
            <a:endParaRPr lang="en-GB" dirty="0"/>
          </a:p>
        </p:txBody>
      </p:sp>
    </p:spTree>
    <p:extLst>
      <p:ext uri="{BB962C8B-B14F-4D97-AF65-F5344CB8AC3E}">
        <p14:creationId xmlns:p14="http://schemas.microsoft.com/office/powerpoint/2010/main" val="33325595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6E7F90-A375-3F18-124C-B66C0129B281}"/>
              </a:ext>
            </a:extLst>
          </p:cNvPr>
          <p:cNvSpPr>
            <a:spLocks noGrp="1"/>
          </p:cNvSpPr>
          <p:nvPr>
            <p:ph type="title"/>
          </p:nvPr>
        </p:nvSpPr>
        <p:spPr>
          <a:xfrm>
            <a:off x="838200" y="0"/>
            <a:ext cx="10515600" cy="1325563"/>
          </a:xfrm>
        </p:spPr>
        <p:txBody>
          <a:bodyPr/>
          <a:lstStyle/>
          <a:p>
            <a:pPr algn="ctr"/>
            <a:r>
              <a:rPr lang="en-GB" dirty="0">
                <a:solidFill>
                  <a:srgbClr val="800000"/>
                </a:solidFill>
              </a:rPr>
              <a:t>Spotting your Nouns: </a:t>
            </a:r>
            <a:r>
              <a:rPr lang="ru-RU" dirty="0">
                <a:solidFill>
                  <a:srgbClr val="800000"/>
                </a:solidFill>
              </a:rPr>
              <a:t>2</a:t>
            </a:r>
            <a:r>
              <a:rPr lang="en-GB" baseline="30000" dirty="0" err="1">
                <a:solidFill>
                  <a:srgbClr val="800000"/>
                </a:solidFill>
              </a:rPr>
              <a:t>nd</a:t>
            </a:r>
            <a:r>
              <a:rPr lang="en-GB" dirty="0">
                <a:solidFill>
                  <a:srgbClr val="800000"/>
                </a:solidFill>
              </a:rPr>
              <a:t> Declension</a:t>
            </a:r>
            <a:endParaRPr lang="en-GB" dirty="0"/>
          </a:p>
        </p:txBody>
      </p:sp>
      <p:sp>
        <p:nvSpPr>
          <p:cNvPr id="3" name="Content Placeholder 2">
            <a:extLst>
              <a:ext uri="{FF2B5EF4-FFF2-40B4-BE49-F238E27FC236}">
                <a16:creationId xmlns:a16="http://schemas.microsoft.com/office/drawing/2014/main" id="{915BC0B3-ABD9-CAC6-6513-9E079CE0C1A9}"/>
              </a:ext>
            </a:extLst>
          </p:cNvPr>
          <p:cNvSpPr>
            <a:spLocks noGrp="1"/>
          </p:cNvSpPr>
          <p:nvPr>
            <p:ph idx="1"/>
          </p:nvPr>
        </p:nvSpPr>
        <p:spPr>
          <a:xfrm>
            <a:off x="335359" y="1253330"/>
            <a:ext cx="8806867" cy="4695949"/>
          </a:xfrm>
        </p:spPr>
        <p:txBody>
          <a:bodyPr>
            <a:noAutofit/>
          </a:bodyPr>
          <a:lstStyle/>
          <a:p>
            <a:pPr algn="l"/>
            <a:r>
              <a:rPr lang="en-US" sz="2000" b="0" i="0" u="none" strike="noStrike" baseline="0" dirty="0"/>
              <a:t>Nouns of the Second Declension are regularly </a:t>
            </a:r>
            <a:r>
              <a:rPr lang="en-US" sz="2000" b="1" i="0" u="none" strike="noStrike" baseline="0" dirty="0">
                <a:solidFill>
                  <a:srgbClr val="800000"/>
                </a:solidFill>
              </a:rPr>
              <a:t>masculine</a:t>
            </a:r>
            <a:r>
              <a:rPr lang="en-US" sz="2000" b="1" i="0" u="none" strike="noStrike" baseline="0" dirty="0"/>
              <a:t> </a:t>
            </a:r>
            <a:r>
              <a:rPr lang="en-US" sz="2000" b="0" i="0" u="none" strike="noStrike" baseline="0" dirty="0"/>
              <a:t>or </a:t>
            </a:r>
            <a:r>
              <a:rPr lang="en-US" sz="2000" b="1" i="0" u="none" strike="noStrike" baseline="0" dirty="0">
                <a:solidFill>
                  <a:srgbClr val="800000"/>
                </a:solidFill>
              </a:rPr>
              <a:t>neuter</a:t>
            </a:r>
            <a:r>
              <a:rPr lang="en-US" sz="2000" b="0" i="0" u="none" strike="noStrike" baseline="0" dirty="0"/>
              <a:t>. Nouns ending in </a:t>
            </a:r>
            <a:r>
              <a:rPr lang="en-US" sz="2000" b="0" i="1" u="none" strike="noStrike" baseline="0" dirty="0"/>
              <a:t>-us</a:t>
            </a:r>
            <a:r>
              <a:rPr lang="en-US" sz="2000" b="0" i="0" u="none" strike="noStrike" baseline="0" dirty="0"/>
              <a:t>, </a:t>
            </a:r>
            <a:r>
              <a:rPr lang="en-US" sz="2000" b="0" i="1" u="none" strike="noStrike" baseline="0" dirty="0"/>
              <a:t>-er</a:t>
            </a:r>
            <a:r>
              <a:rPr lang="en-US" sz="2000" b="0" i="0" u="none" strike="noStrike" baseline="0" dirty="0"/>
              <a:t>, and </a:t>
            </a:r>
            <a:r>
              <a:rPr lang="en-US" sz="2000" b="0" i="1" u="none" strike="noStrike" baseline="0" dirty="0"/>
              <a:t>-</a:t>
            </a:r>
            <a:r>
              <a:rPr lang="en-US" sz="2000" b="0" i="1" u="none" strike="noStrike" baseline="0" dirty="0" err="1"/>
              <a:t>ir</a:t>
            </a:r>
            <a:r>
              <a:rPr lang="en-US" sz="2000" b="0" i="1" u="none" strike="noStrike" baseline="0" dirty="0"/>
              <a:t> </a:t>
            </a:r>
            <a:r>
              <a:rPr lang="en-US" sz="2000" b="0" i="0" u="none" strike="noStrike" baseline="0" dirty="0"/>
              <a:t>are masculine; those </a:t>
            </a:r>
            <a:r>
              <a:rPr lang="de-DE" sz="2000" b="0" i="0" u="none" strike="noStrike" baseline="0" dirty="0" err="1"/>
              <a:t>ending</a:t>
            </a:r>
            <a:r>
              <a:rPr lang="de-DE" sz="2000" b="0" i="0" u="none" strike="noStrike" baseline="0" dirty="0"/>
              <a:t> in </a:t>
            </a:r>
            <a:r>
              <a:rPr lang="de-DE" sz="2000" b="0" i="1" u="none" strike="noStrike" baseline="0" dirty="0"/>
              <a:t>-um </a:t>
            </a:r>
            <a:r>
              <a:rPr lang="de-DE" sz="2000" b="0" i="0" u="none" strike="noStrike" baseline="0" dirty="0" err="1"/>
              <a:t>are</a:t>
            </a:r>
            <a:r>
              <a:rPr lang="de-DE" sz="2000" b="0" i="0" u="none" strike="noStrike" baseline="0" dirty="0"/>
              <a:t> </a:t>
            </a:r>
            <a:r>
              <a:rPr lang="de-DE" sz="2000" b="0" i="0" u="none" strike="noStrike" baseline="0" dirty="0" err="1"/>
              <a:t>neuter</a:t>
            </a:r>
            <a:r>
              <a:rPr lang="de-DE" sz="2000" b="0" i="0" u="none" strike="noStrike" baseline="0" dirty="0"/>
              <a:t>.</a:t>
            </a:r>
          </a:p>
          <a:p>
            <a:pPr>
              <a:lnSpc>
                <a:spcPct val="107000"/>
              </a:lnSpc>
              <a:spcAft>
                <a:spcPts val="800"/>
              </a:spcAft>
            </a:pPr>
            <a:r>
              <a:rPr lang="en-GB" sz="2000" kern="0" dirty="0">
                <a:effectLst/>
                <a:ea typeface="Calibri" panose="020F0502020204030204" pitchFamily="34" charset="0"/>
                <a:cs typeface="Times New Roman" panose="02020603050405020304" pitchFamily="18" charset="0"/>
              </a:rPr>
              <a:t>The following nouns of the second declension are </a:t>
            </a:r>
            <a:r>
              <a:rPr lang="en-GB" sz="2000" i="1" kern="0" dirty="0">
                <a:solidFill>
                  <a:srgbClr val="800000"/>
                </a:solidFill>
                <a:effectLst/>
                <a:ea typeface="Calibri" panose="020F0502020204030204" pitchFamily="34" charset="0"/>
                <a:cs typeface="Times New Roman" panose="02020603050405020304" pitchFamily="18" charset="0"/>
              </a:rPr>
              <a:t>feminine</a:t>
            </a:r>
            <a:r>
              <a:rPr lang="en-GB" sz="2000" kern="0" dirty="0">
                <a:effectLst/>
                <a:ea typeface="Calibri" panose="020F0502020204030204" pitchFamily="34" charset="0"/>
                <a:cs typeface="Times New Roman" panose="02020603050405020304" pitchFamily="18" charset="0"/>
              </a:rPr>
              <a:t>:</a:t>
            </a:r>
            <a:endParaRPr lang="en-GB" sz="2000" kern="100" dirty="0">
              <a:effectLst/>
              <a:ea typeface="Calibri" panose="020F0502020204030204" pitchFamily="34" charset="0"/>
              <a:cs typeface="Times New Roman" panose="02020603050405020304" pitchFamily="18" charset="0"/>
            </a:endParaRPr>
          </a:p>
          <a:p>
            <a:pPr lvl="1">
              <a:lnSpc>
                <a:spcPct val="107000"/>
              </a:lnSpc>
              <a:spcAft>
                <a:spcPts val="800"/>
              </a:spcAft>
            </a:pPr>
            <a:r>
              <a:rPr lang="en-GB" sz="1800" kern="0" dirty="0">
                <a:effectLst/>
                <a:ea typeface="Calibri" panose="020F0502020204030204" pitchFamily="34" charset="0"/>
                <a:cs typeface="Times New Roman" panose="02020603050405020304" pitchFamily="18" charset="0"/>
              </a:rPr>
              <a:t>Most cities, countries, and islands: </a:t>
            </a:r>
            <a:r>
              <a:rPr lang="en-GB" sz="1800" kern="0" dirty="0" err="1">
                <a:effectLst/>
                <a:ea typeface="Calibri" panose="020F0502020204030204" pitchFamily="34" charset="0"/>
                <a:cs typeface="Times New Roman" panose="02020603050405020304" pitchFamily="18" charset="0"/>
              </a:rPr>
              <a:t>Corinthus</a:t>
            </a:r>
            <a:r>
              <a:rPr lang="en-GB" sz="1800" kern="0" dirty="0">
                <a:effectLst/>
                <a:ea typeface="Calibri" panose="020F0502020204030204" pitchFamily="34" charset="0"/>
                <a:cs typeface="Times New Roman" panose="02020603050405020304" pitchFamily="18" charset="0"/>
              </a:rPr>
              <a:t>, Aegyptus, </a:t>
            </a:r>
            <a:r>
              <a:rPr lang="en-GB" sz="1800" kern="0" dirty="0" err="1">
                <a:effectLst/>
                <a:ea typeface="Calibri" panose="020F0502020204030204" pitchFamily="34" charset="0"/>
                <a:cs typeface="Times New Roman" panose="02020603050405020304" pitchFamily="18" charset="0"/>
              </a:rPr>
              <a:t>Rhodus</a:t>
            </a:r>
            <a:r>
              <a:rPr lang="en-GB" sz="1800" kern="0" dirty="0">
                <a:effectLst/>
                <a:ea typeface="Calibri" panose="020F0502020204030204" pitchFamily="34" charset="0"/>
                <a:cs typeface="Times New Roman" panose="02020603050405020304" pitchFamily="18" charset="0"/>
              </a:rPr>
              <a:t>, etc.</a:t>
            </a:r>
            <a:endParaRPr lang="en-GB" sz="1800" kern="100" dirty="0">
              <a:effectLst/>
              <a:ea typeface="Calibri" panose="020F0502020204030204" pitchFamily="34" charset="0"/>
              <a:cs typeface="Times New Roman" panose="02020603050405020304" pitchFamily="18" charset="0"/>
            </a:endParaRPr>
          </a:p>
          <a:p>
            <a:pPr lvl="1">
              <a:lnSpc>
                <a:spcPct val="107000"/>
              </a:lnSpc>
              <a:spcAft>
                <a:spcPts val="800"/>
              </a:spcAft>
            </a:pPr>
            <a:r>
              <a:rPr lang="en-GB" sz="1800" kern="0" dirty="0">
                <a:effectLst/>
                <a:ea typeface="Calibri" panose="020F0502020204030204" pitchFamily="34" charset="0"/>
                <a:cs typeface="Times New Roman" panose="02020603050405020304" pitchFamily="18" charset="0"/>
              </a:rPr>
              <a:t>Most trees and plants: </a:t>
            </a:r>
            <a:r>
              <a:rPr lang="en-GB" sz="1800" kern="0" dirty="0" err="1">
                <a:effectLst/>
                <a:ea typeface="Calibri" panose="020F0502020204030204" pitchFamily="34" charset="0"/>
                <a:cs typeface="Times New Roman" panose="02020603050405020304" pitchFamily="18" charset="0"/>
              </a:rPr>
              <a:t>fagus</a:t>
            </a:r>
            <a:r>
              <a:rPr lang="en-GB" sz="1800" kern="0" dirty="0">
                <a:effectLst/>
                <a:ea typeface="Calibri" panose="020F0502020204030204" pitchFamily="34" charset="0"/>
                <a:cs typeface="Times New Roman" panose="02020603050405020304" pitchFamily="18" charset="0"/>
              </a:rPr>
              <a:t>, </a:t>
            </a:r>
            <a:r>
              <a:rPr lang="en-GB" sz="1800" i="1" kern="0" dirty="0">
                <a:effectLst/>
                <a:ea typeface="Calibri" panose="020F0502020204030204" pitchFamily="34" charset="0"/>
                <a:cs typeface="Times New Roman" panose="02020603050405020304" pitchFamily="18" charset="0"/>
              </a:rPr>
              <a:t>beech</a:t>
            </a:r>
            <a:r>
              <a:rPr lang="en-GB" sz="1800" kern="0" dirty="0">
                <a:effectLst/>
                <a:ea typeface="Calibri" panose="020F0502020204030204" pitchFamily="34" charset="0"/>
                <a:cs typeface="Times New Roman" panose="02020603050405020304" pitchFamily="18" charset="0"/>
              </a:rPr>
              <a:t>, </a:t>
            </a:r>
            <a:r>
              <a:rPr lang="en-GB" sz="1800" kern="0" dirty="0" err="1">
                <a:effectLst/>
                <a:ea typeface="Calibri" panose="020F0502020204030204" pitchFamily="34" charset="0"/>
                <a:cs typeface="Times New Roman" panose="02020603050405020304" pitchFamily="18" charset="0"/>
              </a:rPr>
              <a:t>ficus</a:t>
            </a:r>
            <a:r>
              <a:rPr lang="en-GB" sz="1800" kern="0" dirty="0">
                <a:effectLst/>
                <a:ea typeface="Calibri" panose="020F0502020204030204" pitchFamily="34" charset="0"/>
                <a:cs typeface="Times New Roman" panose="02020603050405020304" pitchFamily="18" charset="0"/>
              </a:rPr>
              <a:t>, </a:t>
            </a:r>
            <a:r>
              <a:rPr lang="en-GB" sz="1800" i="1" kern="0" dirty="0">
                <a:effectLst/>
                <a:ea typeface="Calibri" panose="020F0502020204030204" pitchFamily="34" charset="0"/>
                <a:cs typeface="Times New Roman" panose="02020603050405020304" pitchFamily="18" charset="0"/>
              </a:rPr>
              <a:t>fig tree</a:t>
            </a:r>
            <a:r>
              <a:rPr lang="en-GB" sz="1800" kern="0" dirty="0">
                <a:effectLst/>
                <a:ea typeface="Calibri" panose="020F0502020204030204" pitchFamily="34" charset="0"/>
                <a:cs typeface="Times New Roman" panose="02020603050405020304" pitchFamily="18" charset="0"/>
              </a:rPr>
              <a:t>, etc.</a:t>
            </a:r>
            <a:endParaRPr lang="en-GB" sz="1800" kern="100" dirty="0">
              <a:effectLst/>
              <a:ea typeface="Calibri" panose="020F0502020204030204" pitchFamily="34" charset="0"/>
              <a:cs typeface="Times New Roman" panose="02020603050405020304" pitchFamily="18" charset="0"/>
            </a:endParaRPr>
          </a:p>
          <a:p>
            <a:pPr lvl="1">
              <a:lnSpc>
                <a:spcPct val="107000"/>
              </a:lnSpc>
              <a:spcAft>
                <a:spcPts val="800"/>
              </a:spcAft>
            </a:pPr>
            <a:r>
              <a:rPr lang="en-GB" sz="1800" kern="0" dirty="0">
                <a:effectLst/>
                <a:ea typeface="Calibri" panose="020F0502020204030204" pitchFamily="34" charset="0"/>
                <a:cs typeface="Times New Roman" panose="02020603050405020304" pitchFamily="18" charset="0"/>
              </a:rPr>
              <a:t>The following: </a:t>
            </a:r>
            <a:r>
              <a:rPr lang="en-GB" sz="1800" kern="0" dirty="0" err="1">
                <a:effectLst/>
                <a:ea typeface="Calibri" panose="020F0502020204030204" pitchFamily="34" charset="0"/>
                <a:cs typeface="Times New Roman" panose="02020603050405020304" pitchFamily="18" charset="0"/>
              </a:rPr>
              <a:t>alvus</a:t>
            </a:r>
            <a:r>
              <a:rPr lang="en-GB" sz="1800" kern="0" dirty="0">
                <a:effectLst/>
                <a:ea typeface="Calibri" panose="020F0502020204030204" pitchFamily="34" charset="0"/>
                <a:cs typeface="Times New Roman" panose="02020603050405020304" pitchFamily="18" charset="0"/>
              </a:rPr>
              <a:t>, </a:t>
            </a:r>
            <a:r>
              <a:rPr lang="en-GB" sz="1800" i="1" kern="0" dirty="0">
                <a:effectLst/>
                <a:ea typeface="Calibri" panose="020F0502020204030204" pitchFamily="34" charset="0"/>
                <a:cs typeface="Times New Roman" panose="02020603050405020304" pitchFamily="18" charset="0"/>
              </a:rPr>
              <a:t>belly;</a:t>
            </a:r>
            <a:r>
              <a:rPr lang="en-GB" sz="1800" kern="0" dirty="0">
                <a:effectLst/>
                <a:ea typeface="Calibri" panose="020F0502020204030204" pitchFamily="34" charset="0"/>
                <a:cs typeface="Times New Roman" panose="02020603050405020304" pitchFamily="18" charset="0"/>
              </a:rPr>
              <a:t> carbasus, </a:t>
            </a:r>
            <a:r>
              <a:rPr lang="en-GB" sz="1800" i="1" kern="0" dirty="0">
                <a:effectLst/>
                <a:ea typeface="Calibri" panose="020F0502020204030204" pitchFamily="34" charset="0"/>
                <a:cs typeface="Times New Roman" panose="02020603050405020304" pitchFamily="18" charset="0"/>
              </a:rPr>
              <a:t>linen; </a:t>
            </a:r>
            <a:r>
              <a:rPr lang="en-GB" sz="1800" kern="0" dirty="0">
                <a:effectLst/>
                <a:ea typeface="Calibri" panose="020F0502020204030204" pitchFamily="34" charset="0"/>
                <a:cs typeface="Times New Roman" panose="02020603050405020304" pitchFamily="18" charset="0"/>
              </a:rPr>
              <a:t>humus, </a:t>
            </a:r>
            <a:r>
              <a:rPr lang="en-GB" sz="1800" i="1" kern="0" dirty="0">
                <a:effectLst/>
                <a:ea typeface="Calibri" panose="020F0502020204030204" pitchFamily="34" charset="0"/>
                <a:cs typeface="Times New Roman" panose="02020603050405020304" pitchFamily="18" charset="0"/>
              </a:rPr>
              <a:t>ground;</a:t>
            </a:r>
            <a:r>
              <a:rPr lang="en-GB" sz="1800" kern="0" dirty="0">
                <a:effectLst/>
                <a:ea typeface="Calibri" panose="020F0502020204030204" pitchFamily="34" charset="0"/>
                <a:cs typeface="Times New Roman" panose="02020603050405020304" pitchFamily="18" charset="0"/>
              </a:rPr>
              <a:t> and a few others.</a:t>
            </a:r>
            <a:endParaRPr lang="en-GB" sz="1800" kern="100" dirty="0">
              <a:effectLst/>
              <a:ea typeface="Calibri" panose="020F0502020204030204" pitchFamily="34" charset="0"/>
              <a:cs typeface="Times New Roman" panose="02020603050405020304" pitchFamily="18" charset="0"/>
            </a:endParaRPr>
          </a:p>
          <a:p>
            <a:pPr>
              <a:lnSpc>
                <a:spcPct val="107000"/>
              </a:lnSpc>
              <a:spcAft>
                <a:spcPts val="800"/>
              </a:spcAft>
            </a:pPr>
            <a:r>
              <a:rPr lang="en-GB" sz="1800" kern="0" dirty="0">
                <a:effectLst/>
                <a:ea typeface="Calibri" panose="020F0502020204030204" pitchFamily="34" charset="0"/>
                <a:cs typeface="Times New Roman" panose="02020603050405020304" pitchFamily="18" charset="0"/>
              </a:rPr>
              <a:t>The following are </a:t>
            </a:r>
            <a:r>
              <a:rPr lang="en-GB" sz="1800" i="1" kern="0" dirty="0">
                <a:solidFill>
                  <a:srgbClr val="800000"/>
                </a:solidFill>
                <a:effectLst/>
                <a:ea typeface="Calibri" panose="020F0502020204030204" pitchFamily="34" charset="0"/>
                <a:cs typeface="Times New Roman" panose="02020603050405020304" pitchFamily="18" charset="0"/>
              </a:rPr>
              <a:t>neuter</a:t>
            </a:r>
            <a:r>
              <a:rPr lang="en-GB" sz="1800" kern="0" dirty="0">
                <a:effectLst/>
                <a:ea typeface="Calibri" panose="020F0502020204030204" pitchFamily="34" charset="0"/>
                <a:cs typeface="Times New Roman" panose="02020603050405020304" pitchFamily="18" charset="0"/>
              </a:rPr>
              <a:t>: </a:t>
            </a:r>
            <a:r>
              <a:rPr lang="en-GB" sz="1800" i="1" kern="0" dirty="0">
                <a:effectLst/>
                <a:ea typeface="Calibri" panose="020F0502020204030204" pitchFamily="34" charset="0"/>
                <a:cs typeface="Times New Roman" panose="02020603050405020304" pitchFamily="18" charset="0"/>
              </a:rPr>
              <a:t>virus</a:t>
            </a:r>
            <a:r>
              <a:rPr lang="en-GB" sz="1800" kern="0" dirty="0">
                <a:effectLst/>
                <a:ea typeface="Calibri" panose="020F0502020204030204" pitchFamily="34" charset="0"/>
                <a:cs typeface="Times New Roman" panose="02020603050405020304" pitchFamily="18" charset="0"/>
              </a:rPr>
              <a:t>, poison; </a:t>
            </a:r>
            <a:r>
              <a:rPr lang="en-GB" sz="1800" i="1" kern="0" dirty="0" err="1">
                <a:effectLst/>
                <a:ea typeface="Calibri" panose="020F0502020204030204" pitchFamily="34" charset="0"/>
                <a:cs typeface="Times New Roman" panose="02020603050405020304" pitchFamily="18" charset="0"/>
              </a:rPr>
              <a:t>pelagus</a:t>
            </a:r>
            <a:r>
              <a:rPr lang="en-GB" sz="1800" kern="0" dirty="0">
                <a:effectLst/>
                <a:ea typeface="Calibri" panose="020F0502020204030204" pitchFamily="34" charset="0"/>
                <a:cs typeface="Times New Roman" panose="02020603050405020304" pitchFamily="18" charset="0"/>
              </a:rPr>
              <a:t>, sea; </a:t>
            </a:r>
            <a:r>
              <a:rPr lang="en-GB" sz="1800" i="1" kern="0" dirty="0">
                <a:effectLst/>
                <a:ea typeface="Calibri" panose="020F0502020204030204" pitchFamily="34" charset="0"/>
                <a:cs typeface="Times New Roman" panose="02020603050405020304" pitchFamily="18" charset="0"/>
              </a:rPr>
              <a:t>vulgus</a:t>
            </a:r>
            <a:r>
              <a:rPr lang="en-GB" sz="1800" kern="0" dirty="0">
                <a:effectLst/>
                <a:ea typeface="Calibri" panose="020F0502020204030204" pitchFamily="34" charset="0"/>
                <a:cs typeface="Times New Roman" panose="02020603050405020304" pitchFamily="18" charset="0"/>
              </a:rPr>
              <a:t>, crowd, rabble. These have no plural, except </a:t>
            </a:r>
            <a:r>
              <a:rPr lang="en-GB" sz="1800" i="1" kern="0" dirty="0" err="1">
                <a:effectLst/>
                <a:ea typeface="Calibri" panose="020F0502020204030204" pitchFamily="34" charset="0"/>
                <a:cs typeface="Times New Roman" panose="02020603050405020304" pitchFamily="18" charset="0"/>
              </a:rPr>
              <a:t>pelagus</a:t>
            </a:r>
            <a:r>
              <a:rPr lang="en-GB" sz="1800" i="1" kern="0" dirty="0">
                <a:ea typeface="Calibri" panose="020F0502020204030204" pitchFamily="34" charset="0"/>
                <a:cs typeface="Times New Roman" panose="02020603050405020304" pitchFamily="18" charset="0"/>
              </a:rPr>
              <a:t>.</a:t>
            </a:r>
          </a:p>
          <a:p>
            <a:pPr>
              <a:lnSpc>
                <a:spcPct val="107000"/>
              </a:lnSpc>
              <a:spcAft>
                <a:spcPts val="800"/>
              </a:spcAft>
            </a:pPr>
            <a:r>
              <a:rPr lang="en-GB" sz="1800" b="1" kern="0" dirty="0">
                <a:solidFill>
                  <a:srgbClr val="800000"/>
                </a:solidFill>
                <a:effectLst/>
                <a:ea typeface="Calibri" panose="020F0502020204030204" pitchFamily="34" charset="0"/>
                <a:cs typeface="Times New Roman" panose="02020603050405020304" pitchFamily="18" charset="0"/>
              </a:rPr>
              <a:t>The Vocative Case </a:t>
            </a:r>
            <a:r>
              <a:rPr lang="en-GB" sz="1800" kern="0" dirty="0">
                <a:effectLst/>
                <a:ea typeface="Calibri" panose="020F0502020204030204" pitchFamily="34" charset="0"/>
                <a:cs typeface="Times New Roman" panose="02020603050405020304" pitchFamily="18" charset="0"/>
              </a:rPr>
              <a:t>is always the same as the nominative in all declensions except</a:t>
            </a:r>
          </a:p>
          <a:p>
            <a:pPr lvl="1">
              <a:lnSpc>
                <a:spcPct val="107000"/>
              </a:lnSpc>
              <a:spcAft>
                <a:spcPts val="800"/>
              </a:spcAft>
            </a:pPr>
            <a:r>
              <a:rPr lang="en-GB" sz="1800" kern="0" dirty="0">
                <a:ea typeface="Calibri" panose="020F0502020204030204" pitchFamily="34" charset="0"/>
                <a:cs typeface="Times New Roman" panose="02020603050405020304" pitchFamily="18" charset="0"/>
              </a:rPr>
              <a:t>–us nouns of the second declension, which change to -e: O </a:t>
            </a:r>
            <a:r>
              <a:rPr lang="en-GB" sz="1800" kern="0" dirty="0" err="1">
                <a:ea typeface="Calibri" panose="020F0502020204030204" pitchFamily="34" charset="0"/>
                <a:cs typeface="Times New Roman" panose="02020603050405020304" pitchFamily="18" charset="0"/>
              </a:rPr>
              <a:t>Marce</a:t>
            </a:r>
            <a:r>
              <a:rPr lang="en-GB" sz="1800" kern="0" dirty="0">
                <a:ea typeface="Calibri" panose="020F0502020204030204" pitchFamily="34" charset="0"/>
                <a:cs typeface="Times New Roman" panose="02020603050405020304" pitchFamily="18" charset="0"/>
              </a:rPr>
              <a:t>, </a:t>
            </a:r>
            <a:r>
              <a:rPr lang="en-GB" sz="1800" i="1" kern="0" dirty="0">
                <a:ea typeface="Calibri" panose="020F0502020204030204" pitchFamily="34" charset="0"/>
                <a:cs typeface="Times New Roman" panose="02020603050405020304" pitchFamily="18" charset="0"/>
              </a:rPr>
              <a:t>O Marcus!</a:t>
            </a:r>
            <a:r>
              <a:rPr lang="en-GB" sz="1800" kern="0" dirty="0">
                <a:ea typeface="Calibri" panose="020F0502020204030204" pitchFamily="34" charset="0"/>
                <a:cs typeface="Times New Roman" panose="02020603050405020304" pitchFamily="18" charset="0"/>
              </a:rPr>
              <a:t> </a:t>
            </a:r>
          </a:p>
          <a:p>
            <a:pPr lvl="1">
              <a:lnSpc>
                <a:spcPct val="107000"/>
              </a:lnSpc>
              <a:spcAft>
                <a:spcPts val="800"/>
              </a:spcAft>
            </a:pPr>
            <a:r>
              <a:rPr lang="en-GB" sz="1800" kern="0" dirty="0">
                <a:ea typeface="Calibri" panose="020F0502020204030204" pitchFamily="34" charset="0"/>
                <a:cs typeface="Times New Roman" panose="02020603050405020304" pitchFamily="18" charset="0"/>
              </a:rPr>
              <a:t>Proper names ending in -</a:t>
            </a:r>
            <a:r>
              <a:rPr lang="en-GB" sz="1800" kern="0" dirty="0" err="1">
                <a:ea typeface="Calibri" panose="020F0502020204030204" pitchFamily="34" charset="0"/>
                <a:cs typeface="Times New Roman" panose="02020603050405020304" pitchFamily="18" charset="0"/>
              </a:rPr>
              <a:t>ius</a:t>
            </a:r>
            <a:r>
              <a:rPr lang="en-GB" sz="1800" kern="0" dirty="0">
                <a:ea typeface="Calibri" panose="020F0502020204030204" pitchFamily="34" charset="0"/>
                <a:cs typeface="Times New Roman" panose="02020603050405020304" pitchFamily="18" charset="0"/>
              </a:rPr>
              <a:t> (as well as filius, son; and genius, divine guardian) change to -</a:t>
            </a:r>
            <a:r>
              <a:rPr lang="en-GB" sz="1800" kern="0" dirty="0" err="1">
                <a:ea typeface="Calibri" panose="020F0502020204030204" pitchFamily="34" charset="0"/>
                <a:cs typeface="Times New Roman" panose="02020603050405020304" pitchFamily="18" charset="0"/>
              </a:rPr>
              <a:t>i</a:t>
            </a:r>
            <a:r>
              <a:rPr lang="en-GB" sz="1800" kern="0" dirty="0">
                <a:ea typeface="Calibri" panose="020F0502020204030204" pitchFamily="34" charset="0"/>
                <a:cs typeface="Times New Roman" panose="02020603050405020304" pitchFamily="18" charset="0"/>
              </a:rPr>
              <a:t>, retaining the accent as in the nominative: O </a:t>
            </a:r>
            <a:r>
              <a:rPr lang="en-GB" sz="1800" kern="0" dirty="0" err="1">
                <a:ea typeface="Calibri" panose="020F0502020204030204" pitchFamily="34" charset="0"/>
                <a:cs typeface="Times New Roman" panose="02020603050405020304" pitchFamily="18" charset="0"/>
              </a:rPr>
              <a:t>Vergili</a:t>
            </a:r>
            <a:r>
              <a:rPr lang="en-GB" sz="1800" kern="0" dirty="0">
                <a:ea typeface="Calibri" panose="020F0502020204030204" pitchFamily="34" charset="0"/>
                <a:cs typeface="Times New Roman" panose="02020603050405020304" pitchFamily="18" charset="0"/>
              </a:rPr>
              <a:t>, </a:t>
            </a:r>
            <a:r>
              <a:rPr lang="en-GB" sz="1800" i="1" kern="0" dirty="0">
                <a:ea typeface="Calibri" panose="020F0502020204030204" pitchFamily="34" charset="0"/>
                <a:cs typeface="Times New Roman" panose="02020603050405020304" pitchFamily="18" charset="0"/>
              </a:rPr>
              <a:t>O Virgil!</a:t>
            </a:r>
            <a:r>
              <a:rPr lang="en-GB" sz="1800" kern="0" dirty="0">
                <a:ea typeface="Calibri" panose="020F0502020204030204" pitchFamily="34" charset="0"/>
                <a:cs typeface="Times New Roman" panose="02020603050405020304" pitchFamily="18" charset="0"/>
              </a:rPr>
              <a:t> O </a:t>
            </a:r>
            <a:r>
              <a:rPr lang="en-GB" sz="1800" kern="0" dirty="0" err="1">
                <a:ea typeface="Calibri" panose="020F0502020204030204" pitchFamily="34" charset="0"/>
                <a:cs typeface="Times New Roman" panose="02020603050405020304" pitchFamily="18" charset="0"/>
              </a:rPr>
              <a:t>fili</a:t>
            </a:r>
            <a:r>
              <a:rPr lang="en-GB" sz="1800" kern="0" dirty="0">
                <a:ea typeface="Calibri" panose="020F0502020204030204" pitchFamily="34" charset="0"/>
                <a:cs typeface="Times New Roman" panose="02020603050405020304" pitchFamily="18" charset="0"/>
              </a:rPr>
              <a:t>, </a:t>
            </a:r>
            <a:r>
              <a:rPr lang="en-GB" sz="1800" i="1" kern="0" dirty="0">
                <a:ea typeface="Calibri" panose="020F0502020204030204" pitchFamily="34" charset="0"/>
                <a:cs typeface="Times New Roman" panose="02020603050405020304" pitchFamily="18" charset="0"/>
              </a:rPr>
              <a:t>O son!</a:t>
            </a:r>
          </a:p>
          <a:p>
            <a:pPr>
              <a:lnSpc>
                <a:spcPct val="107000"/>
              </a:lnSpc>
              <a:spcAft>
                <a:spcPts val="800"/>
              </a:spcAft>
            </a:pPr>
            <a:endParaRPr lang="en-GB" sz="1800" kern="100" dirty="0">
              <a:effectLst/>
              <a:ea typeface="Calibri" panose="020F0502020204030204" pitchFamily="34" charset="0"/>
              <a:cs typeface="Times New Roman" panose="02020603050405020304" pitchFamily="18" charset="0"/>
            </a:endParaRPr>
          </a:p>
          <a:p>
            <a:pPr algn="l"/>
            <a:endParaRPr lang="de-DE" sz="1800" b="0" i="0" u="none" strike="noStrike" baseline="0" dirty="0"/>
          </a:p>
          <a:p>
            <a:pPr algn="l"/>
            <a:endParaRPr lang="en-GB" sz="1800" dirty="0"/>
          </a:p>
        </p:txBody>
      </p:sp>
      <p:graphicFrame>
        <p:nvGraphicFramePr>
          <p:cNvPr id="7" name="Table 6">
            <a:extLst>
              <a:ext uri="{FF2B5EF4-FFF2-40B4-BE49-F238E27FC236}">
                <a16:creationId xmlns:a16="http://schemas.microsoft.com/office/drawing/2014/main" id="{EFFEDC8D-D0AA-7849-0A07-99912CD2EADF}"/>
              </a:ext>
            </a:extLst>
          </p:cNvPr>
          <p:cNvGraphicFramePr>
            <a:graphicFrameLocks noGrp="1"/>
          </p:cNvGraphicFramePr>
          <p:nvPr>
            <p:extLst>
              <p:ext uri="{D42A27DB-BD31-4B8C-83A1-F6EECF244321}">
                <p14:modId xmlns:p14="http://schemas.microsoft.com/office/powerpoint/2010/main" val="2607430423"/>
              </p:ext>
            </p:extLst>
          </p:nvPr>
        </p:nvGraphicFramePr>
        <p:xfrm>
          <a:off x="9142227" y="908720"/>
          <a:ext cx="2211573" cy="4000500"/>
        </p:xfrm>
        <a:graphic>
          <a:graphicData uri="http://schemas.openxmlformats.org/drawingml/2006/table">
            <a:tbl>
              <a:tblPr firstRow="1" bandRow="1">
                <a:tableStyleId>{5940675A-B579-460E-94D1-54222C63F5DA}</a:tableStyleId>
              </a:tblPr>
              <a:tblGrid>
                <a:gridCol w="999461">
                  <a:extLst>
                    <a:ext uri="{9D8B030D-6E8A-4147-A177-3AD203B41FA5}">
                      <a16:colId xmlns:a16="http://schemas.microsoft.com/office/drawing/2014/main" val="418826154"/>
                    </a:ext>
                  </a:extLst>
                </a:gridCol>
                <a:gridCol w="1212112">
                  <a:extLst>
                    <a:ext uri="{9D8B030D-6E8A-4147-A177-3AD203B41FA5}">
                      <a16:colId xmlns:a16="http://schemas.microsoft.com/office/drawing/2014/main" val="3430656183"/>
                    </a:ext>
                  </a:extLst>
                </a:gridCol>
              </a:tblGrid>
              <a:tr h="666750">
                <a:tc gridSpan="2">
                  <a:txBody>
                    <a:bodyPr/>
                    <a:lstStyle/>
                    <a:p>
                      <a:pPr algn="ctr"/>
                      <a:r>
                        <a:rPr lang="en-GB" dirty="0">
                          <a:solidFill>
                            <a:schemeClr val="tx1"/>
                          </a:solidFill>
                        </a:rPr>
                        <a:t>2</a:t>
                      </a:r>
                      <a:r>
                        <a:rPr lang="en-GB" baseline="30000" dirty="0">
                          <a:solidFill>
                            <a:schemeClr val="tx1"/>
                          </a:solidFill>
                        </a:rPr>
                        <a:t>nd</a:t>
                      </a:r>
                      <a:r>
                        <a:rPr lang="en-GB" dirty="0">
                          <a:solidFill>
                            <a:schemeClr val="tx1"/>
                          </a:solidFill>
                        </a:rPr>
                        <a:t> Declension</a:t>
                      </a:r>
                    </a:p>
                    <a:p>
                      <a:pPr algn="ctr"/>
                      <a:r>
                        <a:rPr lang="en-GB" sz="1800" b="1" u="none" strike="noStrike" kern="1200" baseline="0" dirty="0">
                          <a:solidFill>
                            <a:srgbClr val="800000"/>
                          </a:solidFill>
                        </a:rPr>
                        <a:t>(-us, -er, -</a:t>
                      </a:r>
                      <a:r>
                        <a:rPr lang="en-GB" sz="1800" b="1" u="none" strike="noStrike" kern="1200" baseline="0" dirty="0" err="1">
                          <a:solidFill>
                            <a:srgbClr val="800000"/>
                          </a:solidFill>
                        </a:rPr>
                        <a:t>ir</a:t>
                      </a:r>
                      <a:r>
                        <a:rPr lang="en-GB" sz="1800" b="1" u="none" strike="noStrike" kern="1200" baseline="0" dirty="0">
                          <a:solidFill>
                            <a:srgbClr val="800000"/>
                          </a:solidFill>
                        </a:rPr>
                        <a:t>; -um)</a:t>
                      </a:r>
                      <a:endParaRPr lang="en-GB" dirty="0">
                        <a:solidFill>
                          <a:srgbClr val="800000"/>
                        </a:solidFill>
                      </a:endParaRPr>
                    </a:p>
                  </a:txBody>
                  <a:tcPr anchor="ctr"/>
                </a:tc>
                <a:tc hMerge="1">
                  <a:txBody>
                    <a:bodyPr/>
                    <a:lstStyle/>
                    <a:p>
                      <a:endParaRPr lang="en-GB" dirty="0"/>
                    </a:p>
                  </a:txBody>
                  <a:tcPr/>
                </a:tc>
                <a:extLst>
                  <a:ext uri="{0D108BD9-81ED-4DB2-BD59-A6C34878D82A}">
                    <a16:rowId xmlns:a16="http://schemas.microsoft.com/office/drawing/2014/main" val="2423510292"/>
                  </a:ext>
                </a:extLst>
              </a:tr>
              <a:tr h="666750">
                <a:tc>
                  <a:txBody>
                    <a:bodyPr/>
                    <a:lstStyle/>
                    <a:p>
                      <a:pPr algn="ctr"/>
                      <a:r>
                        <a:rPr lang="en-GB" sz="1800" b="0" u="none" strike="noStrike" kern="1200" baseline="0" dirty="0" err="1">
                          <a:solidFill>
                            <a:schemeClr val="tx1"/>
                          </a:solidFill>
                        </a:rPr>
                        <a:t>vir</a:t>
                      </a:r>
                      <a:endParaRPr lang="en-GB" dirty="0">
                        <a:solidFill>
                          <a:schemeClr val="tx1"/>
                        </a:solidFill>
                      </a:endParaRPr>
                    </a:p>
                  </a:txBody>
                  <a:tcPr anchor="ctr"/>
                </a:tc>
                <a:tc>
                  <a:txBody>
                    <a:bodyPr/>
                    <a:lstStyle/>
                    <a:p>
                      <a:pPr algn="ctr"/>
                      <a:r>
                        <a:rPr lang="en-GB" sz="1800" b="0" u="none" strike="noStrike" kern="1200" baseline="0" dirty="0" err="1">
                          <a:solidFill>
                            <a:schemeClr val="tx1"/>
                          </a:solidFill>
                        </a:rPr>
                        <a:t>vir</a:t>
                      </a:r>
                      <a:r>
                        <a:rPr lang="en-GB" sz="1800" b="1" u="none" strike="noStrike" kern="1200" baseline="0" dirty="0" err="1">
                          <a:solidFill>
                            <a:srgbClr val="800000"/>
                          </a:solidFill>
                        </a:rPr>
                        <a:t>i</a:t>
                      </a:r>
                      <a:endParaRPr lang="en-GB" dirty="0">
                        <a:solidFill>
                          <a:srgbClr val="800000"/>
                        </a:solidFill>
                      </a:endParaRPr>
                    </a:p>
                  </a:txBody>
                  <a:tcPr anchor="ctr">
                    <a:solidFill>
                      <a:srgbClr val="D4B0B0"/>
                    </a:solidFill>
                  </a:tcPr>
                </a:tc>
                <a:extLst>
                  <a:ext uri="{0D108BD9-81ED-4DB2-BD59-A6C34878D82A}">
                    <a16:rowId xmlns:a16="http://schemas.microsoft.com/office/drawing/2014/main" val="2375104842"/>
                  </a:ext>
                </a:extLst>
              </a:tr>
              <a:tr h="666750">
                <a:tc>
                  <a:txBody>
                    <a:bodyPr/>
                    <a:lstStyle/>
                    <a:p>
                      <a:pPr algn="ctr"/>
                      <a:r>
                        <a:rPr lang="en-GB" sz="1800" b="0" u="none" strike="noStrike" kern="1200" baseline="0" dirty="0" err="1">
                          <a:solidFill>
                            <a:schemeClr val="tx1"/>
                          </a:solidFill>
                        </a:rPr>
                        <a:t>vir</a:t>
                      </a:r>
                      <a:r>
                        <a:rPr lang="en-GB" sz="1800" b="1" u="none" strike="noStrike" kern="1200" baseline="0" dirty="0" err="1">
                          <a:solidFill>
                            <a:srgbClr val="800000"/>
                          </a:solidFill>
                        </a:rPr>
                        <a:t>i</a:t>
                      </a:r>
                      <a:endParaRPr lang="en-GB" dirty="0">
                        <a:solidFill>
                          <a:srgbClr val="800000"/>
                        </a:solidFill>
                      </a:endParaRPr>
                    </a:p>
                  </a:txBody>
                  <a:tcPr anchor="ctr"/>
                </a:tc>
                <a:tc>
                  <a:txBody>
                    <a:bodyPr/>
                    <a:lstStyle/>
                    <a:p>
                      <a:pPr algn="ctr"/>
                      <a:r>
                        <a:rPr lang="en-GB" sz="1800" b="0" u="none" strike="noStrike" kern="1200" baseline="0" dirty="0" err="1">
                          <a:solidFill>
                            <a:schemeClr val="tx1"/>
                          </a:solidFill>
                        </a:rPr>
                        <a:t>vir</a:t>
                      </a:r>
                      <a:r>
                        <a:rPr lang="en-GB" sz="1800" b="1" u="none" strike="noStrike" kern="1200" baseline="0" dirty="0" err="1">
                          <a:solidFill>
                            <a:srgbClr val="800000"/>
                          </a:solidFill>
                        </a:rPr>
                        <a:t>orum</a:t>
                      </a:r>
                      <a:endParaRPr lang="en-GB" dirty="0">
                        <a:solidFill>
                          <a:srgbClr val="800000"/>
                        </a:solidFill>
                      </a:endParaRPr>
                    </a:p>
                  </a:txBody>
                  <a:tcPr anchor="ctr">
                    <a:solidFill>
                      <a:srgbClr val="D4B0B0"/>
                    </a:solidFill>
                  </a:tcPr>
                </a:tc>
                <a:extLst>
                  <a:ext uri="{0D108BD9-81ED-4DB2-BD59-A6C34878D82A}">
                    <a16:rowId xmlns:a16="http://schemas.microsoft.com/office/drawing/2014/main" val="416808235"/>
                  </a:ext>
                </a:extLst>
              </a:tr>
              <a:tr h="666750">
                <a:tc>
                  <a:txBody>
                    <a:bodyPr/>
                    <a:lstStyle/>
                    <a:p>
                      <a:pPr algn="ctr"/>
                      <a:r>
                        <a:rPr lang="en-GB" sz="1800" b="0" u="none" strike="noStrike" kern="1200" baseline="0" dirty="0" err="1">
                          <a:solidFill>
                            <a:schemeClr val="tx1"/>
                          </a:solidFill>
                        </a:rPr>
                        <a:t>vir</a:t>
                      </a:r>
                      <a:r>
                        <a:rPr lang="en-GB" sz="1800" b="1" u="none" strike="noStrike" kern="1200" baseline="0" dirty="0" err="1">
                          <a:solidFill>
                            <a:srgbClr val="800000"/>
                          </a:solidFill>
                        </a:rPr>
                        <a:t>o</a:t>
                      </a:r>
                      <a:endParaRPr lang="en-GB" dirty="0">
                        <a:solidFill>
                          <a:srgbClr val="800000"/>
                        </a:solidFill>
                      </a:endParaRPr>
                    </a:p>
                  </a:txBody>
                  <a:tcPr anchor="ctr"/>
                </a:tc>
                <a:tc>
                  <a:txBody>
                    <a:bodyPr/>
                    <a:lstStyle/>
                    <a:p>
                      <a:pPr algn="ctr"/>
                      <a:r>
                        <a:rPr lang="en-GB" sz="1800" b="0" u="none" strike="noStrike" kern="1200" baseline="0" dirty="0" err="1">
                          <a:solidFill>
                            <a:schemeClr val="tx1"/>
                          </a:solidFill>
                        </a:rPr>
                        <a:t>vir</a:t>
                      </a:r>
                      <a:r>
                        <a:rPr lang="en-GB" sz="1800" b="1" u="none" strike="noStrike" kern="1200" baseline="0" dirty="0" err="1">
                          <a:solidFill>
                            <a:srgbClr val="800000"/>
                          </a:solidFill>
                        </a:rPr>
                        <a:t>is</a:t>
                      </a:r>
                      <a:endParaRPr lang="en-GB" dirty="0">
                        <a:solidFill>
                          <a:srgbClr val="800000"/>
                        </a:solidFill>
                      </a:endParaRPr>
                    </a:p>
                  </a:txBody>
                  <a:tcPr anchor="ctr">
                    <a:solidFill>
                      <a:srgbClr val="D4B0B0"/>
                    </a:solidFill>
                  </a:tcPr>
                </a:tc>
                <a:extLst>
                  <a:ext uri="{0D108BD9-81ED-4DB2-BD59-A6C34878D82A}">
                    <a16:rowId xmlns:a16="http://schemas.microsoft.com/office/drawing/2014/main" val="4106568628"/>
                  </a:ext>
                </a:extLst>
              </a:tr>
              <a:tr h="666750">
                <a:tc>
                  <a:txBody>
                    <a:bodyPr/>
                    <a:lstStyle/>
                    <a:p>
                      <a:pPr algn="ctr"/>
                      <a:r>
                        <a:rPr lang="en-GB" sz="1800" b="0" u="none" strike="noStrike" kern="1200" baseline="0" dirty="0" err="1">
                          <a:solidFill>
                            <a:schemeClr val="tx1"/>
                          </a:solidFill>
                        </a:rPr>
                        <a:t>vir</a:t>
                      </a:r>
                      <a:r>
                        <a:rPr lang="en-GB" sz="1800" b="1" u="none" strike="noStrike" kern="1200" baseline="0" dirty="0" err="1">
                          <a:solidFill>
                            <a:srgbClr val="800000"/>
                          </a:solidFill>
                        </a:rPr>
                        <a:t>um</a:t>
                      </a:r>
                      <a:endParaRPr lang="en-GB" dirty="0">
                        <a:solidFill>
                          <a:srgbClr val="800000"/>
                        </a:solidFill>
                      </a:endParaRPr>
                    </a:p>
                  </a:txBody>
                  <a:tcPr anchor="ctr"/>
                </a:tc>
                <a:tc>
                  <a:txBody>
                    <a:bodyPr/>
                    <a:lstStyle/>
                    <a:p>
                      <a:pPr algn="ctr"/>
                      <a:r>
                        <a:rPr lang="en-GB" sz="1800" b="0" u="none" strike="noStrike" kern="1200" baseline="0" dirty="0" err="1">
                          <a:solidFill>
                            <a:schemeClr val="tx1"/>
                          </a:solidFill>
                        </a:rPr>
                        <a:t>vir</a:t>
                      </a:r>
                      <a:r>
                        <a:rPr lang="en-GB" sz="1800" b="1" u="none" strike="noStrike" kern="1200" baseline="0" dirty="0" err="1">
                          <a:solidFill>
                            <a:srgbClr val="800000"/>
                          </a:solidFill>
                        </a:rPr>
                        <a:t>os</a:t>
                      </a:r>
                      <a:endParaRPr lang="en-GB" dirty="0">
                        <a:solidFill>
                          <a:srgbClr val="800000"/>
                        </a:solidFill>
                      </a:endParaRPr>
                    </a:p>
                  </a:txBody>
                  <a:tcPr anchor="ctr">
                    <a:solidFill>
                      <a:srgbClr val="D4B0B0"/>
                    </a:solidFill>
                  </a:tcPr>
                </a:tc>
                <a:extLst>
                  <a:ext uri="{0D108BD9-81ED-4DB2-BD59-A6C34878D82A}">
                    <a16:rowId xmlns:a16="http://schemas.microsoft.com/office/drawing/2014/main" val="2119115387"/>
                  </a:ext>
                </a:extLst>
              </a:tr>
              <a:tr h="666750">
                <a:tc>
                  <a:txBody>
                    <a:bodyPr/>
                    <a:lstStyle/>
                    <a:p>
                      <a:pPr algn="ctr"/>
                      <a:r>
                        <a:rPr lang="en-GB" sz="1800" b="0" u="none" strike="noStrike" kern="1200" baseline="0" dirty="0" err="1">
                          <a:solidFill>
                            <a:schemeClr val="tx1"/>
                          </a:solidFill>
                        </a:rPr>
                        <a:t>vi</a:t>
                      </a:r>
                      <a:r>
                        <a:rPr lang="en-GB" sz="1800" b="0" u="none" strike="noStrike" kern="1200" baseline="0" dirty="0" err="1">
                          <a:solidFill>
                            <a:srgbClr val="800000"/>
                          </a:solidFill>
                        </a:rPr>
                        <a:t>r</a:t>
                      </a:r>
                      <a:r>
                        <a:rPr lang="en-GB" sz="1800" b="1" u="none" strike="noStrike" kern="1200" baseline="0" dirty="0" err="1">
                          <a:solidFill>
                            <a:srgbClr val="800000"/>
                          </a:solidFill>
                        </a:rPr>
                        <a:t>o</a:t>
                      </a:r>
                      <a:endParaRPr lang="en-GB" dirty="0">
                        <a:solidFill>
                          <a:srgbClr val="800000"/>
                        </a:solidFill>
                      </a:endParaRPr>
                    </a:p>
                  </a:txBody>
                  <a:tcPr anchor="ctr"/>
                </a:tc>
                <a:tc>
                  <a:txBody>
                    <a:bodyPr/>
                    <a:lstStyle/>
                    <a:p>
                      <a:pPr algn="ctr"/>
                      <a:r>
                        <a:rPr lang="en-GB" sz="1800" b="0" u="none" strike="noStrike" kern="1200" baseline="0" dirty="0" err="1">
                          <a:solidFill>
                            <a:schemeClr val="tx1"/>
                          </a:solidFill>
                        </a:rPr>
                        <a:t>vir</a:t>
                      </a:r>
                      <a:r>
                        <a:rPr lang="en-GB" sz="1800" b="1" u="none" strike="noStrike" kern="1200" baseline="0" dirty="0" err="1">
                          <a:solidFill>
                            <a:srgbClr val="800000"/>
                          </a:solidFill>
                        </a:rPr>
                        <a:t>is</a:t>
                      </a:r>
                      <a:endParaRPr lang="en-GB" dirty="0">
                        <a:solidFill>
                          <a:srgbClr val="800000"/>
                        </a:solidFill>
                      </a:endParaRPr>
                    </a:p>
                  </a:txBody>
                  <a:tcPr anchor="ctr">
                    <a:solidFill>
                      <a:srgbClr val="D4B0B0"/>
                    </a:solidFill>
                  </a:tcPr>
                </a:tc>
                <a:extLst>
                  <a:ext uri="{0D108BD9-81ED-4DB2-BD59-A6C34878D82A}">
                    <a16:rowId xmlns:a16="http://schemas.microsoft.com/office/drawing/2014/main" val="3340663483"/>
                  </a:ext>
                </a:extLst>
              </a:tr>
            </a:tbl>
          </a:graphicData>
        </a:graphic>
      </p:graphicFrame>
      <p:sp>
        <p:nvSpPr>
          <p:cNvPr id="9" name="TextBox 8">
            <a:extLst>
              <a:ext uri="{FF2B5EF4-FFF2-40B4-BE49-F238E27FC236}">
                <a16:creationId xmlns:a16="http://schemas.microsoft.com/office/drawing/2014/main" id="{63A3A4C4-26F8-6064-F5DD-3178FA93A34D}"/>
              </a:ext>
            </a:extLst>
          </p:cNvPr>
          <p:cNvSpPr txBox="1"/>
          <p:nvPr/>
        </p:nvSpPr>
        <p:spPr>
          <a:xfrm>
            <a:off x="8904312" y="5118712"/>
            <a:ext cx="2880320" cy="1569660"/>
          </a:xfrm>
          <a:prstGeom prst="rect">
            <a:avLst/>
          </a:prstGeom>
          <a:noFill/>
          <a:ln w="19050">
            <a:solidFill>
              <a:schemeClr val="tx1"/>
            </a:solidFill>
          </a:ln>
        </p:spPr>
        <p:txBody>
          <a:bodyPr wrap="square" numCol="1">
            <a:spAutoFit/>
          </a:bodyPr>
          <a:lstStyle/>
          <a:p>
            <a:pPr algn="ctr"/>
            <a:r>
              <a:rPr lang="en-GB" sz="1600" b="1" i="1" u="none" strike="noStrike" baseline="0" dirty="0"/>
              <a:t>Deus</a:t>
            </a:r>
            <a:r>
              <a:rPr lang="en-GB" sz="1600" b="1" u="none" strike="noStrike" baseline="0" dirty="0"/>
              <a:t> plural has special forms</a:t>
            </a:r>
          </a:p>
          <a:p>
            <a:r>
              <a:rPr lang="en-GB" sz="1600" b="1" u="none" strike="noStrike" baseline="0" dirty="0" err="1"/>
              <a:t>N.</a:t>
            </a:r>
            <a:r>
              <a:rPr lang="en-GB" sz="1600" b="0" u="none" strike="noStrike" baseline="0" dirty="0" err="1"/>
              <a:t>dei</a:t>
            </a:r>
            <a:r>
              <a:rPr lang="en-GB" sz="1600" b="0" u="none" strike="noStrike" baseline="0" dirty="0"/>
              <a:t>, dii, or di</a:t>
            </a:r>
          </a:p>
          <a:p>
            <a:r>
              <a:rPr lang="nn-NO" sz="1600" b="1" u="none" strike="noStrike" baseline="0" dirty="0"/>
              <a:t>Gen. </a:t>
            </a:r>
            <a:r>
              <a:rPr lang="nn-NO" sz="1600" b="0" u="none" strike="noStrike" baseline="0" dirty="0"/>
              <a:t>deorum or deum</a:t>
            </a:r>
          </a:p>
          <a:p>
            <a:r>
              <a:rPr lang="en-GB" sz="1600" b="1" u="none" strike="noStrike" baseline="0" dirty="0"/>
              <a:t>Dat. </a:t>
            </a:r>
            <a:r>
              <a:rPr lang="en-GB" sz="1600" b="0" u="none" strike="noStrike" baseline="0" dirty="0" err="1"/>
              <a:t>deis</a:t>
            </a:r>
            <a:r>
              <a:rPr lang="en-GB" sz="1600" b="0" u="none" strike="noStrike" baseline="0" dirty="0"/>
              <a:t>, </a:t>
            </a:r>
            <a:r>
              <a:rPr lang="en-GB" sz="1600" b="0" u="none" strike="noStrike" baseline="0" dirty="0" err="1"/>
              <a:t>diis</a:t>
            </a:r>
            <a:r>
              <a:rPr lang="en-GB" sz="1600" b="0" u="none" strike="noStrike" baseline="0" dirty="0"/>
              <a:t>, or dis</a:t>
            </a:r>
          </a:p>
          <a:p>
            <a:r>
              <a:rPr lang="en-GB" sz="1600" b="1" u="none" strike="noStrike" baseline="0" dirty="0"/>
              <a:t>Acc. </a:t>
            </a:r>
            <a:r>
              <a:rPr lang="en-GB" sz="1600" b="0" u="none" strike="noStrike" baseline="0" dirty="0" err="1"/>
              <a:t>deos</a:t>
            </a:r>
            <a:endParaRPr lang="en-GB" sz="1600" b="0" u="none" strike="noStrike" baseline="0" dirty="0"/>
          </a:p>
          <a:p>
            <a:r>
              <a:rPr lang="en-GB" sz="1600" b="1" u="none" strike="noStrike" baseline="0" dirty="0"/>
              <a:t>Abl. </a:t>
            </a:r>
            <a:r>
              <a:rPr lang="en-GB" sz="1600" b="0" u="none" strike="noStrike" baseline="0" dirty="0" err="1"/>
              <a:t>deis</a:t>
            </a:r>
            <a:r>
              <a:rPr lang="en-GB" sz="1600" b="0" u="none" strike="noStrike" baseline="0" dirty="0"/>
              <a:t>, </a:t>
            </a:r>
            <a:r>
              <a:rPr lang="en-GB" sz="1600" b="0" u="none" strike="noStrike" baseline="0" dirty="0" err="1"/>
              <a:t>diis</a:t>
            </a:r>
            <a:r>
              <a:rPr lang="en-GB" sz="1600" b="0" u="none" strike="noStrike" baseline="0" dirty="0"/>
              <a:t>, or dis</a:t>
            </a:r>
            <a:endParaRPr lang="en-GB" sz="1600" dirty="0"/>
          </a:p>
        </p:txBody>
      </p:sp>
    </p:spTree>
    <p:extLst>
      <p:ext uri="{BB962C8B-B14F-4D97-AF65-F5344CB8AC3E}">
        <p14:creationId xmlns:p14="http://schemas.microsoft.com/office/powerpoint/2010/main" val="4420692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71A315-7467-F4B1-DA4A-5A259D1F36A7}"/>
              </a:ext>
            </a:extLst>
          </p:cNvPr>
          <p:cNvSpPr>
            <a:spLocks noGrp="1"/>
          </p:cNvSpPr>
          <p:nvPr>
            <p:ph type="title"/>
          </p:nvPr>
        </p:nvSpPr>
        <p:spPr>
          <a:xfrm>
            <a:off x="927131" y="159221"/>
            <a:ext cx="10515600" cy="1325563"/>
          </a:xfrm>
        </p:spPr>
        <p:txBody>
          <a:bodyPr/>
          <a:lstStyle/>
          <a:p>
            <a:pPr algn="ctr"/>
            <a:r>
              <a:rPr lang="en-GB" dirty="0">
                <a:solidFill>
                  <a:srgbClr val="800000"/>
                </a:solidFill>
              </a:rPr>
              <a:t>Spotting your Nouns: 3</a:t>
            </a:r>
            <a:r>
              <a:rPr lang="en-GB" baseline="30000" dirty="0">
                <a:solidFill>
                  <a:srgbClr val="800000"/>
                </a:solidFill>
              </a:rPr>
              <a:t>rd</a:t>
            </a:r>
            <a:r>
              <a:rPr lang="en-GB" dirty="0">
                <a:solidFill>
                  <a:srgbClr val="800000"/>
                </a:solidFill>
              </a:rPr>
              <a:t> Declension</a:t>
            </a:r>
            <a:endParaRPr lang="en-GB" dirty="0"/>
          </a:p>
        </p:txBody>
      </p:sp>
      <p:sp>
        <p:nvSpPr>
          <p:cNvPr id="3" name="Content Placeholder 2">
            <a:extLst>
              <a:ext uri="{FF2B5EF4-FFF2-40B4-BE49-F238E27FC236}">
                <a16:creationId xmlns:a16="http://schemas.microsoft.com/office/drawing/2014/main" id="{6C9205AA-99C9-2632-6E71-C756871B71BC}"/>
              </a:ext>
            </a:extLst>
          </p:cNvPr>
          <p:cNvSpPr>
            <a:spLocks noGrp="1"/>
          </p:cNvSpPr>
          <p:nvPr>
            <p:ph idx="1"/>
          </p:nvPr>
        </p:nvSpPr>
        <p:spPr>
          <a:xfrm>
            <a:off x="749269" y="1304925"/>
            <a:ext cx="6409928" cy="5184576"/>
          </a:xfrm>
        </p:spPr>
        <p:txBody>
          <a:bodyPr>
            <a:normAutofit lnSpcReduction="10000"/>
          </a:bodyPr>
          <a:lstStyle/>
          <a:p>
            <a:pPr algn="l"/>
            <a:r>
              <a:rPr lang="en-US" sz="2000" b="0" i="0" u="none" strike="noStrike" baseline="0" dirty="0"/>
              <a:t>Third declension nouns have </a:t>
            </a:r>
            <a:r>
              <a:rPr lang="en-US" sz="2000" b="0" i="0" u="none" strike="noStrike" baseline="0" dirty="0">
                <a:solidFill>
                  <a:srgbClr val="800000"/>
                </a:solidFill>
              </a:rPr>
              <a:t>a variety </a:t>
            </a:r>
            <a:r>
              <a:rPr lang="en-US" sz="2000" b="0" i="0" u="none" strike="noStrike" baseline="0" dirty="0"/>
              <a:t>of Nominative endings, but the Genitive singular </a:t>
            </a:r>
            <a:r>
              <a:rPr lang="en-US" sz="2000" b="0" i="1" u="none" strike="noStrike" baseline="0" dirty="0"/>
              <a:t>always </a:t>
            </a:r>
            <a:r>
              <a:rPr lang="en-US" sz="2000" dirty="0"/>
              <a:t>ends in </a:t>
            </a:r>
            <a:r>
              <a:rPr lang="en-US" sz="2000" b="1" dirty="0"/>
              <a:t>-is</a:t>
            </a:r>
            <a:r>
              <a:rPr lang="en-US" sz="2000" dirty="0"/>
              <a:t>. Masculine and feminine third declension nouns are declined alike.</a:t>
            </a:r>
          </a:p>
          <a:p>
            <a:pPr algn="l"/>
            <a:r>
              <a:rPr lang="en-US" sz="2000" dirty="0"/>
              <a:t>The </a:t>
            </a:r>
            <a:r>
              <a:rPr lang="en-US" sz="2000" b="1" dirty="0"/>
              <a:t>Dative </a:t>
            </a:r>
            <a:r>
              <a:rPr lang="en-US" sz="2000" dirty="0"/>
              <a:t>and </a:t>
            </a:r>
            <a:r>
              <a:rPr lang="en-US" sz="2000" b="1" dirty="0"/>
              <a:t>Ablative plurals </a:t>
            </a:r>
            <a:r>
              <a:rPr lang="en-US" sz="2000" dirty="0"/>
              <a:t>are always alike within each declension</a:t>
            </a:r>
          </a:p>
          <a:p>
            <a:pPr algn="l"/>
            <a:r>
              <a:rPr lang="en-US" sz="2000" dirty="0"/>
              <a:t>The </a:t>
            </a:r>
            <a:r>
              <a:rPr lang="en-US" sz="2000" b="1" dirty="0"/>
              <a:t>Ablative singular</a:t>
            </a:r>
            <a:r>
              <a:rPr lang="en-US" sz="2000" dirty="0"/>
              <a:t> always ends in a vowel.</a:t>
            </a:r>
          </a:p>
          <a:p>
            <a:pPr algn="l"/>
            <a:r>
              <a:rPr lang="en-US" sz="2000" b="1" dirty="0"/>
              <a:t>Tips to guess the gender of the 3rd Declension nouns</a:t>
            </a:r>
            <a:r>
              <a:rPr lang="en-US" sz="2000" dirty="0"/>
              <a:t>:</a:t>
            </a:r>
          </a:p>
          <a:p>
            <a:pPr lvl="1"/>
            <a:r>
              <a:rPr lang="en-US" sz="2000" dirty="0"/>
              <a:t>Abstract nouns that end with –</a:t>
            </a:r>
            <a:r>
              <a:rPr lang="en-US" sz="2000" b="1" dirty="0" err="1"/>
              <a:t>tas</a:t>
            </a:r>
            <a:r>
              <a:rPr lang="en-US" sz="2000" dirty="0"/>
              <a:t> (Gen. –</a:t>
            </a:r>
            <a:r>
              <a:rPr lang="en-US" sz="2000" b="1" dirty="0" err="1"/>
              <a:t>tatis</a:t>
            </a:r>
            <a:r>
              <a:rPr lang="en-US" sz="2000" dirty="0"/>
              <a:t>) are feminine</a:t>
            </a:r>
          </a:p>
          <a:p>
            <a:pPr lvl="1"/>
            <a:r>
              <a:rPr lang="en-US" sz="2000" b="1" i="1" dirty="0"/>
              <a:t>SOX</a:t>
            </a:r>
            <a:r>
              <a:rPr lang="en-US" sz="2000" dirty="0"/>
              <a:t>: if a 3</a:t>
            </a:r>
            <a:r>
              <a:rPr lang="en-US" sz="2000" baseline="30000" dirty="0"/>
              <a:t>rd</a:t>
            </a:r>
            <a:r>
              <a:rPr lang="en-US" sz="2000" dirty="0"/>
              <a:t> declension noun ends with </a:t>
            </a:r>
            <a:r>
              <a:rPr lang="en-US" sz="2000" b="1" dirty="0"/>
              <a:t>s</a:t>
            </a:r>
            <a:r>
              <a:rPr lang="en-US" sz="2000" dirty="0"/>
              <a:t>, </a:t>
            </a:r>
            <a:r>
              <a:rPr lang="en-US" sz="2000" b="1" dirty="0"/>
              <a:t>o</a:t>
            </a:r>
            <a:r>
              <a:rPr lang="en-US" sz="2000" dirty="0"/>
              <a:t> or </a:t>
            </a:r>
            <a:r>
              <a:rPr lang="en-US" sz="2000" b="1" dirty="0"/>
              <a:t>x</a:t>
            </a:r>
            <a:r>
              <a:rPr lang="en-US" sz="2000" dirty="0"/>
              <a:t>, it’s most likely </a:t>
            </a:r>
            <a:r>
              <a:rPr lang="en-US" sz="2000" i="1" dirty="0"/>
              <a:t>feminine </a:t>
            </a:r>
          </a:p>
          <a:p>
            <a:pPr lvl="1"/>
            <a:r>
              <a:rPr lang="en-US" sz="2000" b="1" i="1" dirty="0"/>
              <a:t>LANCET</a:t>
            </a:r>
            <a:r>
              <a:rPr lang="en-US" sz="2000" dirty="0"/>
              <a:t>: If a 3</a:t>
            </a:r>
            <a:r>
              <a:rPr lang="en-US" sz="2000" baseline="30000" dirty="0"/>
              <a:t>rd</a:t>
            </a:r>
            <a:r>
              <a:rPr lang="en-US" sz="2000" dirty="0"/>
              <a:t> declension noun ends in </a:t>
            </a:r>
            <a:r>
              <a:rPr lang="en-US" sz="2000" b="1" dirty="0"/>
              <a:t>l, a, n, c, e, </a:t>
            </a:r>
            <a:r>
              <a:rPr lang="en-US" sz="2000" dirty="0"/>
              <a:t>or </a:t>
            </a:r>
            <a:r>
              <a:rPr lang="en-US" sz="2000" b="1" dirty="0"/>
              <a:t>t, </a:t>
            </a:r>
            <a:r>
              <a:rPr lang="en-US" sz="2000" dirty="0"/>
              <a:t>it is most likely neuter</a:t>
            </a:r>
          </a:p>
          <a:p>
            <a:pPr lvl="1"/>
            <a:r>
              <a:rPr lang="en-US" sz="2000" dirty="0"/>
              <a:t>Nouns ending with –</a:t>
            </a:r>
            <a:r>
              <a:rPr lang="en-US" sz="2000" b="1" dirty="0"/>
              <a:t>us</a:t>
            </a:r>
            <a:r>
              <a:rPr lang="en-US" sz="2000" dirty="0"/>
              <a:t> (gen. –</a:t>
            </a:r>
            <a:r>
              <a:rPr lang="en-US" sz="2000" b="1" dirty="0" err="1"/>
              <a:t>eris</a:t>
            </a:r>
            <a:r>
              <a:rPr lang="en-US" sz="2000" dirty="0"/>
              <a:t>/</a:t>
            </a:r>
            <a:r>
              <a:rPr lang="en-US" sz="2000" b="1" dirty="0" err="1"/>
              <a:t>oris</a:t>
            </a:r>
            <a:r>
              <a:rPr lang="en-US" sz="2000" dirty="0"/>
              <a:t>) are neuter. </a:t>
            </a:r>
          </a:p>
          <a:p>
            <a:pPr lvl="1"/>
            <a:r>
              <a:rPr lang="en-US" sz="2000" dirty="0"/>
              <a:t>If the nominative singular of a third declension noun ends in –</a:t>
            </a:r>
            <a:r>
              <a:rPr lang="en-US" sz="2000" b="1" dirty="0"/>
              <a:t>er</a:t>
            </a:r>
            <a:r>
              <a:rPr lang="en-US" sz="2000" dirty="0"/>
              <a:t> or –</a:t>
            </a:r>
            <a:r>
              <a:rPr lang="en-US" sz="2000" b="1" dirty="0"/>
              <a:t>or</a:t>
            </a:r>
            <a:r>
              <a:rPr lang="en-US" sz="2000" dirty="0"/>
              <a:t>, it is most likely masculine</a:t>
            </a:r>
          </a:p>
          <a:p>
            <a:pPr algn="l"/>
            <a:endParaRPr lang="en-US" sz="2000" b="1" i="0" u="none" strike="noStrike" baseline="0" dirty="0">
              <a:latin typeface="Palatino-Bold"/>
            </a:endParaRPr>
          </a:p>
          <a:p>
            <a:pPr algn="l"/>
            <a:endParaRPr lang="en-GB" sz="2000" dirty="0"/>
          </a:p>
        </p:txBody>
      </p:sp>
      <p:graphicFrame>
        <p:nvGraphicFramePr>
          <p:cNvPr id="4" name="Table 3">
            <a:extLst>
              <a:ext uri="{FF2B5EF4-FFF2-40B4-BE49-F238E27FC236}">
                <a16:creationId xmlns:a16="http://schemas.microsoft.com/office/drawing/2014/main" id="{40A99A72-DAED-D3AA-B20D-C78B09D3401C}"/>
              </a:ext>
            </a:extLst>
          </p:cNvPr>
          <p:cNvGraphicFramePr>
            <a:graphicFrameLocks noGrp="1"/>
          </p:cNvGraphicFramePr>
          <p:nvPr>
            <p:extLst>
              <p:ext uri="{D42A27DB-BD31-4B8C-83A1-F6EECF244321}">
                <p14:modId xmlns:p14="http://schemas.microsoft.com/office/powerpoint/2010/main" val="2924605884"/>
              </p:ext>
            </p:extLst>
          </p:nvPr>
        </p:nvGraphicFramePr>
        <p:xfrm>
          <a:off x="9696400" y="1304925"/>
          <a:ext cx="2347945" cy="4248151"/>
        </p:xfrm>
        <a:graphic>
          <a:graphicData uri="http://schemas.openxmlformats.org/drawingml/2006/table">
            <a:tbl>
              <a:tblPr firstRow="1" firstCol="1" bandRow="1">
                <a:tableStyleId>{5940675A-B579-460E-94D1-54222C63F5DA}</a:tableStyleId>
              </a:tblPr>
              <a:tblGrid>
                <a:gridCol w="1051801">
                  <a:extLst>
                    <a:ext uri="{9D8B030D-6E8A-4147-A177-3AD203B41FA5}">
                      <a16:colId xmlns:a16="http://schemas.microsoft.com/office/drawing/2014/main" val="1036440300"/>
                    </a:ext>
                  </a:extLst>
                </a:gridCol>
                <a:gridCol w="1296144">
                  <a:extLst>
                    <a:ext uri="{9D8B030D-6E8A-4147-A177-3AD203B41FA5}">
                      <a16:colId xmlns:a16="http://schemas.microsoft.com/office/drawing/2014/main" val="3924685617"/>
                    </a:ext>
                  </a:extLst>
                </a:gridCol>
              </a:tblGrid>
              <a:tr h="844561">
                <a:tc gridSpan="2">
                  <a:txBody>
                    <a:bodyPr/>
                    <a:lstStyle/>
                    <a:p>
                      <a:pPr marL="0" algn="ctr" defTabSz="914400" rtl="0" eaLnBrk="1" latinLnBrk="0" hangingPunct="1">
                        <a:lnSpc>
                          <a:spcPct val="107000"/>
                        </a:lnSpc>
                        <a:spcAft>
                          <a:spcPts val="800"/>
                        </a:spcAft>
                      </a:pPr>
                      <a:r>
                        <a:rPr lang="en-GB" sz="1800" kern="1200" dirty="0">
                          <a:solidFill>
                            <a:schemeClr val="tx1"/>
                          </a:solidFill>
                          <a:latin typeface="+mn-lt"/>
                          <a:ea typeface="+mn-ea"/>
                          <a:cs typeface="+mn-cs"/>
                        </a:rPr>
                        <a:t>Neuter nouns declension</a:t>
                      </a:r>
                    </a:p>
                  </a:txBody>
                  <a:tcPr marL="68580" marR="68580" marT="0" marB="0" anchor="ctr"/>
                </a:tc>
                <a:tc hMerge="1">
                  <a:txBody>
                    <a:bodyPr/>
                    <a:lstStyle/>
                    <a:p>
                      <a:pPr marL="0" algn="ctr" defTabSz="914400" rtl="0" eaLnBrk="1" latinLnBrk="0" hangingPunct="1">
                        <a:lnSpc>
                          <a:spcPct val="107000"/>
                        </a:lnSpc>
                        <a:spcAft>
                          <a:spcPts val="800"/>
                        </a:spcAft>
                      </a:pPr>
                      <a:endParaRPr lang="en-GB" sz="1800" kern="1200" dirty="0">
                        <a:solidFill>
                          <a:schemeClr val="tx1"/>
                        </a:solidFill>
                        <a:latin typeface="+mn-lt"/>
                        <a:ea typeface="+mn-ea"/>
                        <a:cs typeface="+mn-cs"/>
                      </a:endParaRPr>
                    </a:p>
                  </a:txBody>
                  <a:tcPr marL="68580" marR="68580" marT="0" marB="0" anchor="ctr">
                    <a:solidFill>
                      <a:srgbClr val="D4B0B0"/>
                    </a:solidFill>
                  </a:tcPr>
                </a:tc>
                <a:extLst>
                  <a:ext uri="{0D108BD9-81ED-4DB2-BD59-A6C34878D82A}">
                    <a16:rowId xmlns:a16="http://schemas.microsoft.com/office/drawing/2014/main" val="2472665943"/>
                  </a:ext>
                </a:extLst>
              </a:tr>
              <a:tr h="583148">
                <a:tc>
                  <a:txBody>
                    <a:bodyPr/>
                    <a:lstStyle/>
                    <a:p>
                      <a:pPr marL="0" algn="ctr" defTabSz="914400" rtl="0" eaLnBrk="1" latinLnBrk="0" hangingPunct="1">
                        <a:lnSpc>
                          <a:spcPct val="107000"/>
                        </a:lnSpc>
                        <a:spcAft>
                          <a:spcPts val="800"/>
                        </a:spcAft>
                      </a:pPr>
                      <a:r>
                        <a:rPr lang="en-GB" sz="1800" kern="1200" dirty="0" err="1">
                          <a:solidFill>
                            <a:schemeClr val="tx1"/>
                          </a:solidFill>
                        </a:rPr>
                        <a:t>nōmen</a:t>
                      </a:r>
                      <a:r>
                        <a:rPr lang="en-GB" sz="1800" kern="1200" dirty="0">
                          <a:solidFill>
                            <a:schemeClr val="tx1"/>
                          </a:solidFill>
                        </a:rPr>
                        <a:t> </a:t>
                      </a:r>
                      <a:endParaRPr lang="en-GB" sz="1800" kern="1200" dirty="0">
                        <a:solidFill>
                          <a:schemeClr val="tx1"/>
                        </a:solidFill>
                        <a:latin typeface="+mn-lt"/>
                        <a:ea typeface="+mn-ea"/>
                        <a:cs typeface="+mn-cs"/>
                      </a:endParaRPr>
                    </a:p>
                  </a:txBody>
                  <a:tcPr marL="68580" marR="68580" marT="0" marB="0" anchor="ctr"/>
                </a:tc>
                <a:tc>
                  <a:txBody>
                    <a:bodyPr/>
                    <a:lstStyle/>
                    <a:p>
                      <a:pPr marL="0" algn="ctr" defTabSz="914400" rtl="0" eaLnBrk="1" latinLnBrk="0" hangingPunct="1">
                        <a:lnSpc>
                          <a:spcPct val="107000"/>
                        </a:lnSpc>
                        <a:spcAft>
                          <a:spcPts val="800"/>
                        </a:spcAft>
                      </a:pPr>
                      <a:r>
                        <a:rPr lang="en-GB" sz="1800" kern="1200" dirty="0" err="1">
                          <a:solidFill>
                            <a:schemeClr val="tx1"/>
                          </a:solidFill>
                        </a:rPr>
                        <a:t>nōmina</a:t>
                      </a:r>
                      <a:endParaRPr lang="en-GB" sz="1800" kern="1200" dirty="0">
                        <a:solidFill>
                          <a:schemeClr val="tx1"/>
                        </a:solidFill>
                        <a:latin typeface="+mn-lt"/>
                        <a:ea typeface="+mn-ea"/>
                        <a:cs typeface="+mn-cs"/>
                      </a:endParaRPr>
                    </a:p>
                  </a:txBody>
                  <a:tcPr marL="68580" marR="68580" marT="0" marB="0" anchor="ctr">
                    <a:solidFill>
                      <a:srgbClr val="D4B0B0"/>
                    </a:solidFill>
                  </a:tcPr>
                </a:tc>
                <a:extLst>
                  <a:ext uri="{0D108BD9-81ED-4DB2-BD59-A6C34878D82A}">
                    <a16:rowId xmlns:a16="http://schemas.microsoft.com/office/drawing/2014/main" val="3943755845"/>
                  </a:ext>
                </a:extLst>
              </a:tr>
              <a:tr h="583148">
                <a:tc>
                  <a:txBody>
                    <a:bodyPr/>
                    <a:lstStyle/>
                    <a:p>
                      <a:pPr marL="0" algn="ctr" defTabSz="914400" rtl="0" eaLnBrk="1" latinLnBrk="0" hangingPunct="1">
                        <a:lnSpc>
                          <a:spcPct val="107000"/>
                        </a:lnSpc>
                        <a:spcAft>
                          <a:spcPts val="800"/>
                        </a:spcAft>
                      </a:pPr>
                      <a:r>
                        <a:rPr lang="en-GB" sz="1800" kern="1200" dirty="0" err="1">
                          <a:solidFill>
                            <a:schemeClr val="tx1"/>
                          </a:solidFill>
                        </a:rPr>
                        <a:t>nōminis</a:t>
                      </a:r>
                      <a:r>
                        <a:rPr lang="en-GB" sz="1800" kern="1200" dirty="0">
                          <a:solidFill>
                            <a:schemeClr val="tx1"/>
                          </a:solidFill>
                        </a:rPr>
                        <a:t> </a:t>
                      </a:r>
                      <a:endParaRPr lang="en-GB" sz="1800" kern="1200" dirty="0">
                        <a:solidFill>
                          <a:schemeClr val="tx1"/>
                        </a:solidFill>
                        <a:latin typeface="+mn-lt"/>
                        <a:ea typeface="+mn-ea"/>
                        <a:cs typeface="+mn-cs"/>
                      </a:endParaRPr>
                    </a:p>
                  </a:txBody>
                  <a:tcPr marL="68580" marR="68580" marT="0" marB="0" anchor="ctr"/>
                </a:tc>
                <a:tc>
                  <a:txBody>
                    <a:bodyPr/>
                    <a:lstStyle/>
                    <a:p>
                      <a:pPr marL="0" algn="ctr" defTabSz="914400" rtl="0" eaLnBrk="1" latinLnBrk="0" hangingPunct="1">
                        <a:lnSpc>
                          <a:spcPct val="107000"/>
                        </a:lnSpc>
                        <a:spcAft>
                          <a:spcPts val="800"/>
                        </a:spcAft>
                      </a:pPr>
                      <a:r>
                        <a:rPr lang="en-GB" sz="1800" kern="1200" dirty="0" err="1">
                          <a:solidFill>
                            <a:schemeClr val="tx1"/>
                          </a:solidFill>
                        </a:rPr>
                        <a:t>nōminum</a:t>
                      </a:r>
                      <a:endParaRPr lang="en-GB" sz="1800" kern="1200" dirty="0">
                        <a:solidFill>
                          <a:schemeClr val="tx1"/>
                        </a:solidFill>
                        <a:latin typeface="+mn-lt"/>
                        <a:ea typeface="+mn-ea"/>
                        <a:cs typeface="+mn-cs"/>
                      </a:endParaRPr>
                    </a:p>
                  </a:txBody>
                  <a:tcPr marL="68580" marR="68580" marT="0" marB="0" anchor="ctr">
                    <a:solidFill>
                      <a:srgbClr val="D4B0B0"/>
                    </a:solidFill>
                  </a:tcPr>
                </a:tc>
                <a:extLst>
                  <a:ext uri="{0D108BD9-81ED-4DB2-BD59-A6C34878D82A}">
                    <a16:rowId xmlns:a16="http://schemas.microsoft.com/office/drawing/2014/main" val="761560438"/>
                  </a:ext>
                </a:extLst>
              </a:tr>
              <a:tr h="583148">
                <a:tc>
                  <a:txBody>
                    <a:bodyPr/>
                    <a:lstStyle/>
                    <a:p>
                      <a:pPr marL="0" algn="ctr" defTabSz="914400" rtl="0" eaLnBrk="1" latinLnBrk="0" hangingPunct="1">
                        <a:lnSpc>
                          <a:spcPct val="107000"/>
                        </a:lnSpc>
                        <a:spcAft>
                          <a:spcPts val="800"/>
                        </a:spcAft>
                      </a:pPr>
                      <a:r>
                        <a:rPr lang="en-GB" sz="1800" kern="1200" dirty="0" err="1">
                          <a:solidFill>
                            <a:schemeClr val="tx1"/>
                          </a:solidFill>
                        </a:rPr>
                        <a:t>nōminī</a:t>
                      </a:r>
                      <a:r>
                        <a:rPr lang="en-GB" sz="1800" kern="1200" dirty="0">
                          <a:solidFill>
                            <a:schemeClr val="tx1"/>
                          </a:solidFill>
                        </a:rPr>
                        <a:t> </a:t>
                      </a:r>
                      <a:endParaRPr lang="en-GB" sz="1800" kern="1200" dirty="0">
                        <a:solidFill>
                          <a:schemeClr val="tx1"/>
                        </a:solidFill>
                        <a:latin typeface="+mn-lt"/>
                        <a:ea typeface="+mn-ea"/>
                        <a:cs typeface="+mn-cs"/>
                      </a:endParaRPr>
                    </a:p>
                  </a:txBody>
                  <a:tcPr marL="68580" marR="68580" marT="0" marB="0" anchor="ctr"/>
                </a:tc>
                <a:tc>
                  <a:txBody>
                    <a:bodyPr/>
                    <a:lstStyle/>
                    <a:p>
                      <a:pPr marL="0" algn="ctr" defTabSz="914400" rtl="0" eaLnBrk="1" latinLnBrk="0" hangingPunct="1">
                        <a:lnSpc>
                          <a:spcPct val="107000"/>
                        </a:lnSpc>
                        <a:spcAft>
                          <a:spcPts val="800"/>
                        </a:spcAft>
                      </a:pPr>
                      <a:r>
                        <a:rPr lang="en-GB" sz="1800" kern="1200" dirty="0" err="1">
                          <a:solidFill>
                            <a:schemeClr val="tx1"/>
                          </a:solidFill>
                        </a:rPr>
                        <a:t>nōminibus</a:t>
                      </a:r>
                      <a:endParaRPr lang="en-GB" sz="1800" kern="1200" dirty="0">
                        <a:solidFill>
                          <a:schemeClr val="tx1"/>
                        </a:solidFill>
                        <a:latin typeface="+mn-lt"/>
                        <a:ea typeface="+mn-ea"/>
                        <a:cs typeface="+mn-cs"/>
                      </a:endParaRPr>
                    </a:p>
                  </a:txBody>
                  <a:tcPr marL="68580" marR="68580" marT="0" marB="0" anchor="ctr">
                    <a:solidFill>
                      <a:srgbClr val="D4B0B0"/>
                    </a:solidFill>
                  </a:tcPr>
                </a:tc>
                <a:extLst>
                  <a:ext uri="{0D108BD9-81ED-4DB2-BD59-A6C34878D82A}">
                    <a16:rowId xmlns:a16="http://schemas.microsoft.com/office/drawing/2014/main" val="4092327044"/>
                  </a:ext>
                </a:extLst>
              </a:tr>
              <a:tr h="777913">
                <a:tc>
                  <a:txBody>
                    <a:bodyPr/>
                    <a:lstStyle/>
                    <a:p>
                      <a:pPr marL="0" algn="ctr" defTabSz="914400" rtl="0" eaLnBrk="1" latinLnBrk="0" hangingPunct="1">
                        <a:lnSpc>
                          <a:spcPct val="107000"/>
                        </a:lnSpc>
                        <a:spcAft>
                          <a:spcPts val="800"/>
                        </a:spcAft>
                      </a:pPr>
                      <a:r>
                        <a:rPr lang="en-GB" sz="1800" kern="1200" dirty="0" err="1">
                          <a:solidFill>
                            <a:schemeClr val="tx1"/>
                          </a:solidFill>
                        </a:rPr>
                        <a:t>nōmen</a:t>
                      </a:r>
                      <a:r>
                        <a:rPr lang="en-GB" sz="1800" kern="1200" dirty="0">
                          <a:solidFill>
                            <a:schemeClr val="tx1"/>
                          </a:solidFill>
                        </a:rPr>
                        <a:t> </a:t>
                      </a:r>
                      <a:endParaRPr lang="en-GB" sz="1800" kern="1200" dirty="0">
                        <a:solidFill>
                          <a:schemeClr val="tx1"/>
                        </a:solidFill>
                        <a:latin typeface="+mn-lt"/>
                        <a:ea typeface="+mn-ea"/>
                        <a:cs typeface="+mn-cs"/>
                      </a:endParaRPr>
                    </a:p>
                  </a:txBody>
                  <a:tcPr marL="68580" marR="68580" marT="0" marB="0" anchor="ctr"/>
                </a:tc>
                <a:tc>
                  <a:txBody>
                    <a:bodyPr/>
                    <a:lstStyle/>
                    <a:p>
                      <a:pPr marL="0" algn="ctr" defTabSz="914400" rtl="0" eaLnBrk="1" latinLnBrk="0" hangingPunct="1">
                        <a:lnSpc>
                          <a:spcPct val="107000"/>
                        </a:lnSpc>
                        <a:spcAft>
                          <a:spcPts val="800"/>
                        </a:spcAft>
                      </a:pPr>
                      <a:r>
                        <a:rPr lang="en-GB" sz="1800" kern="1200" dirty="0" err="1">
                          <a:solidFill>
                            <a:schemeClr val="tx1"/>
                          </a:solidFill>
                        </a:rPr>
                        <a:t>nōmina</a:t>
                      </a:r>
                      <a:endParaRPr lang="en-GB" sz="1800" kern="1200" dirty="0">
                        <a:solidFill>
                          <a:schemeClr val="tx1"/>
                        </a:solidFill>
                        <a:latin typeface="+mn-lt"/>
                        <a:ea typeface="+mn-ea"/>
                        <a:cs typeface="+mn-cs"/>
                      </a:endParaRPr>
                    </a:p>
                  </a:txBody>
                  <a:tcPr marL="68580" marR="68580" marT="0" marB="0" anchor="ctr">
                    <a:solidFill>
                      <a:srgbClr val="D4B0B0"/>
                    </a:solidFill>
                  </a:tcPr>
                </a:tc>
                <a:extLst>
                  <a:ext uri="{0D108BD9-81ED-4DB2-BD59-A6C34878D82A}">
                    <a16:rowId xmlns:a16="http://schemas.microsoft.com/office/drawing/2014/main" val="4021950328"/>
                  </a:ext>
                </a:extLst>
              </a:tr>
              <a:tr h="876233">
                <a:tc>
                  <a:txBody>
                    <a:bodyPr/>
                    <a:lstStyle/>
                    <a:p>
                      <a:pPr marL="0" algn="ctr" defTabSz="914400" rtl="0" eaLnBrk="1" latinLnBrk="0" hangingPunct="1">
                        <a:lnSpc>
                          <a:spcPct val="100000"/>
                        </a:lnSpc>
                        <a:spcAft>
                          <a:spcPts val="0"/>
                        </a:spcAft>
                      </a:pPr>
                      <a:r>
                        <a:rPr lang="en-GB" sz="1800" kern="1200" dirty="0" err="1">
                          <a:solidFill>
                            <a:schemeClr val="tx1"/>
                          </a:solidFill>
                        </a:rPr>
                        <a:t>nōmine</a:t>
                      </a:r>
                      <a:endParaRPr lang="en-GB" sz="1800" kern="1200" dirty="0">
                        <a:solidFill>
                          <a:schemeClr val="tx1"/>
                        </a:solidFill>
                        <a:latin typeface="+mn-lt"/>
                        <a:ea typeface="+mn-ea"/>
                        <a:cs typeface="+mn-cs"/>
                      </a:endParaRPr>
                    </a:p>
                  </a:txBody>
                  <a:tcPr marL="68580" marR="68580" marT="0" marB="0" anchor="ctr"/>
                </a:tc>
                <a:tc>
                  <a:txBody>
                    <a:bodyPr/>
                    <a:lstStyle/>
                    <a:p>
                      <a:pPr marL="0" algn="ctr" defTabSz="914400" rtl="0" eaLnBrk="1" latinLnBrk="0" hangingPunct="1">
                        <a:lnSpc>
                          <a:spcPct val="100000"/>
                        </a:lnSpc>
                        <a:spcAft>
                          <a:spcPts val="800"/>
                        </a:spcAft>
                      </a:pPr>
                      <a:r>
                        <a:rPr lang="en-GB" sz="1800" kern="1200" dirty="0" err="1">
                          <a:solidFill>
                            <a:schemeClr val="tx1"/>
                          </a:solidFill>
                        </a:rPr>
                        <a:t>nōminibus</a:t>
                      </a:r>
                      <a:endParaRPr lang="en-GB" sz="1800" kern="1200" dirty="0">
                        <a:solidFill>
                          <a:schemeClr val="tx1"/>
                        </a:solidFill>
                        <a:latin typeface="+mn-lt"/>
                        <a:ea typeface="+mn-ea"/>
                        <a:cs typeface="+mn-cs"/>
                      </a:endParaRPr>
                    </a:p>
                  </a:txBody>
                  <a:tcPr marL="68580" marR="68580" marT="0" marB="0" anchor="ctr">
                    <a:solidFill>
                      <a:srgbClr val="D4B0B0"/>
                    </a:solidFill>
                  </a:tcPr>
                </a:tc>
                <a:extLst>
                  <a:ext uri="{0D108BD9-81ED-4DB2-BD59-A6C34878D82A}">
                    <a16:rowId xmlns:a16="http://schemas.microsoft.com/office/drawing/2014/main" val="338751936"/>
                  </a:ext>
                </a:extLst>
              </a:tr>
            </a:tbl>
          </a:graphicData>
        </a:graphic>
      </p:graphicFrame>
      <p:graphicFrame>
        <p:nvGraphicFramePr>
          <p:cNvPr id="5" name="Table 4">
            <a:extLst>
              <a:ext uri="{FF2B5EF4-FFF2-40B4-BE49-F238E27FC236}">
                <a16:creationId xmlns:a16="http://schemas.microsoft.com/office/drawing/2014/main" id="{D3B4CDF4-8426-A9F2-4FF5-7990DB05AB33}"/>
              </a:ext>
            </a:extLst>
          </p:cNvPr>
          <p:cNvGraphicFramePr>
            <a:graphicFrameLocks noGrp="1"/>
          </p:cNvGraphicFramePr>
          <p:nvPr>
            <p:extLst>
              <p:ext uri="{D42A27DB-BD31-4B8C-83A1-F6EECF244321}">
                <p14:modId xmlns:p14="http://schemas.microsoft.com/office/powerpoint/2010/main" val="1110962362"/>
              </p:ext>
            </p:extLst>
          </p:nvPr>
        </p:nvGraphicFramePr>
        <p:xfrm>
          <a:off x="7464152" y="1304925"/>
          <a:ext cx="2115879" cy="4248150"/>
        </p:xfrm>
        <a:graphic>
          <a:graphicData uri="http://schemas.openxmlformats.org/drawingml/2006/table">
            <a:tbl>
              <a:tblPr firstRow="1" bandRow="1">
                <a:tableStyleId>{5940675A-B579-460E-94D1-54222C63F5DA}</a:tableStyleId>
              </a:tblPr>
              <a:tblGrid>
                <a:gridCol w="1010093">
                  <a:extLst>
                    <a:ext uri="{9D8B030D-6E8A-4147-A177-3AD203B41FA5}">
                      <a16:colId xmlns:a16="http://schemas.microsoft.com/office/drawing/2014/main" val="223975722"/>
                    </a:ext>
                  </a:extLst>
                </a:gridCol>
                <a:gridCol w="1105786">
                  <a:extLst>
                    <a:ext uri="{9D8B030D-6E8A-4147-A177-3AD203B41FA5}">
                      <a16:colId xmlns:a16="http://schemas.microsoft.com/office/drawing/2014/main" val="2605004010"/>
                    </a:ext>
                  </a:extLst>
                </a:gridCol>
              </a:tblGrid>
              <a:tr h="666750">
                <a:tc gridSpan="2">
                  <a:txBody>
                    <a:bodyPr/>
                    <a:lstStyle/>
                    <a:p>
                      <a:pPr algn="ctr"/>
                      <a:r>
                        <a:rPr lang="en-GB" dirty="0">
                          <a:solidFill>
                            <a:schemeClr val="tx1"/>
                          </a:solidFill>
                        </a:rPr>
                        <a:t>3</a:t>
                      </a:r>
                      <a:r>
                        <a:rPr lang="en-GB" baseline="30000" dirty="0">
                          <a:solidFill>
                            <a:schemeClr val="tx1"/>
                          </a:solidFill>
                        </a:rPr>
                        <a:t>rd</a:t>
                      </a:r>
                      <a:r>
                        <a:rPr lang="en-GB" dirty="0">
                          <a:solidFill>
                            <a:schemeClr val="tx1"/>
                          </a:solidFill>
                        </a:rPr>
                        <a:t> Declension</a:t>
                      </a:r>
                    </a:p>
                    <a:p>
                      <a:pPr algn="ctr"/>
                      <a:r>
                        <a:rPr lang="en-US" sz="1800" b="0" u="none" strike="noStrike" kern="1200" baseline="0" dirty="0">
                          <a:solidFill>
                            <a:srgbClr val="800000"/>
                          </a:solidFill>
                        </a:rPr>
                        <a:t>Masculine and Feminine</a:t>
                      </a:r>
                      <a:endParaRPr lang="en-GB" dirty="0">
                        <a:solidFill>
                          <a:srgbClr val="800000"/>
                        </a:solidFill>
                      </a:endParaRPr>
                    </a:p>
                  </a:txBody>
                  <a:tcPr anchor="ctr"/>
                </a:tc>
                <a:tc hMerge="1">
                  <a:txBody>
                    <a:bodyPr/>
                    <a:lstStyle/>
                    <a:p>
                      <a:endParaRPr lang="en-GB" dirty="0"/>
                    </a:p>
                  </a:txBody>
                  <a:tcPr/>
                </a:tc>
                <a:extLst>
                  <a:ext uri="{0D108BD9-81ED-4DB2-BD59-A6C34878D82A}">
                    <a16:rowId xmlns:a16="http://schemas.microsoft.com/office/drawing/2014/main" val="2095364045"/>
                  </a:ext>
                </a:extLst>
              </a:tr>
              <a:tr h="666750">
                <a:tc>
                  <a:txBody>
                    <a:bodyPr/>
                    <a:lstStyle/>
                    <a:p>
                      <a:pPr algn="ctr"/>
                      <a:r>
                        <a:rPr lang="en-GB" sz="1800" b="0" u="none" strike="noStrike" kern="1200" baseline="0" dirty="0">
                          <a:solidFill>
                            <a:schemeClr val="tx1"/>
                          </a:solidFill>
                        </a:rPr>
                        <a:t>pater</a:t>
                      </a:r>
                      <a:endParaRPr lang="en-GB" dirty="0">
                        <a:solidFill>
                          <a:schemeClr val="tx1"/>
                        </a:solidFill>
                      </a:endParaRPr>
                    </a:p>
                  </a:txBody>
                  <a:tcPr anchor="ctr"/>
                </a:tc>
                <a:tc>
                  <a:txBody>
                    <a:bodyPr/>
                    <a:lstStyle/>
                    <a:p>
                      <a:pPr algn="ctr"/>
                      <a:r>
                        <a:rPr lang="en-GB" sz="1800" b="0" u="none" strike="noStrike" kern="1200" baseline="0" dirty="0" err="1">
                          <a:solidFill>
                            <a:schemeClr val="tx1"/>
                          </a:solidFill>
                        </a:rPr>
                        <a:t>patr</a:t>
                      </a:r>
                      <a:r>
                        <a:rPr lang="en-GB" sz="1800" b="1" u="none" strike="noStrike" kern="1200" baseline="0" dirty="0" err="1">
                          <a:solidFill>
                            <a:srgbClr val="800000"/>
                          </a:solidFill>
                        </a:rPr>
                        <a:t>ēs</a:t>
                      </a:r>
                      <a:endParaRPr lang="en-GB" b="1" dirty="0">
                        <a:solidFill>
                          <a:srgbClr val="800000"/>
                        </a:solidFill>
                      </a:endParaRPr>
                    </a:p>
                  </a:txBody>
                  <a:tcPr anchor="ctr">
                    <a:solidFill>
                      <a:srgbClr val="D4B0B0"/>
                    </a:solidFill>
                  </a:tcPr>
                </a:tc>
                <a:extLst>
                  <a:ext uri="{0D108BD9-81ED-4DB2-BD59-A6C34878D82A}">
                    <a16:rowId xmlns:a16="http://schemas.microsoft.com/office/drawing/2014/main" val="535414820"/>
                  </a:ext>
                </a:extLst>
              </a:tr>
              <a:tr h="666750">
                <a:tc>
                  <a:txBody>
                    <a:bodyPr/>
                    <a:lstStyle/>
                    <a:p>
                      <a:pPr algn="ctr"/>
                      <a:r>
                        <a:rPr lang="en-GB" sz="1800" b="0" u="none" strike="noStrike" kern="1200" baseline="0" dirty="0" err="1">
                          <a:solidFill>
                            <a:schemeClr val="tx1"/>
                          </a:solidFill>
                        </a:rPr>
                        <a:t>patr</a:t>
                      </a:r>
                      <a:r>
                        <a:rPr lang="en-GB" sz="1800" b="1" u="none" strike="noStrike" kern="1200" baseline="0" dirty="0" err="1">
                          <a:solidFill>
                            <a:srgbClr val="800000"/>
                          </a:solidFill>
                        </a:rPr>
                        <a:t>is</a:t>
                      </a:r>
                      <a:endParaRPr lang="en-GB" b="1" dirty="0">
                        <a:solidFill>
                          <a:srgbClr val="800000"/>
                        </a:solidFill>
                      </a:endParaRPr>
                    </a:p>
                  </a:txBody>
                  <a:tcPr anchor="ctr"/>
                </a:tc>
                <a:tc>
                  <a:txBody>
                    <a:bodyPr/>
                    <a:lstStyle/>
                    <a:p>
                      <a:pPr algn="ctr"/>
                      <a:r>
                        <a:rPr lang="en-GB" sz="1800" b="0" u="none" strike="noStrike" kern="1200" baseline="0" dirty="0" err="1">
                          <a:solidFill>
                            <a:schemeClr val="tx1"/>
                          </a:solidFill>
                        </a:rPr>
                        <a:t>patr</a:t>
                      </a:r>
                      <a:r>
                        <a:rPr lang="en-GB" sz="1800" b="1" u="none" strike="noStrike" kern="1200" baseline="0" dirty="0" err="1">
                          <a:solidFill>
                            <a:srgbClr val="800000"/>
                          </a:solidFill>
                        </a:rPr>
                        <a:t>um</a:t>
                      </a:r>
                      <a:endParaRPr lang="en-GB" b="1" dirty="0">
                        <a:solidFill>
                          <a:srgbClr val="800000"/>
                        </a:solidFill>
                      </a:endParaRPr>
                    </a:p>
                  </a:txBody>
                  <a:tcPr anchor="ctr">
                    <a:solidFill>
                      <a:srgbClr val="D4B0B0"/>
                    </a:solidFill>
                  </a:tcPr>
                </a:tc>
                <a:extLst>
                  <a:ext uri="{0D108BD9-81ED-4DB2-BD59-A6C34878D82A}">
                    <a16:rowId xmlns:a16="http://schemas.microsoft.com/office/drawing/2014/main" val="1064785298"/>
                  </a:ext>
                </a:extLst>
              </a:tr>
              <a:tr h="666750">
                <a:tc>
                  <a:txBody>
                    <a:bodyPr/>
                    <a:lstStyle/>
                    <a:p>
                      <a:pPr algn="ctr"/>
                      <a:r>
                        <a:rPr lang="en-GB" sz="1800" b="0" u="none" strike="noStrike" kern="1200" baseline="0" dirty="0" err="1">
                          <a:solidFill>
                            <a:schemeClr val="tx1"/>
                          </a:solidFill>
                        </a:rPr>
                        <a:t>patr</a:t>
                      </a:r>
                      <a:r>
                        <a:rPr lang="en-GB" sz="1800" b="1" u="none" strike="noStrike" kern="1200" baseline="0" dirty="0" err="1">
                          <a:solidFill>
                            <a:srgbClr val="800000"/>
                          </a:solidFill>
                        </a:rPr>
                        <a:t>ī</a:t>
                      </a:r>
                      <a:endParaRPr lang="en-GB" b="1" dirty="0">
                        <a:solidFill>
                          <a:srgbClr val="800000"/>
                        </a:solidFill>
                      </a:endParaRPr>
                    </a:p>
                  </a:txBody>
                  <a:tcPr anchor="ctr"/>
                </a:tc>
                <a:tc>
                  <a:txBody>
                    <a:bodyPr/>
                    <a:lstStyle/>
                    <a:p>
                      <a:pPr algn="ctr"/>
                      <a:r>
                        <a:rPr lang="en-GB" sz="1800" b="0" u="none" strike="noStrike" kern="1200" baseline="0" dirty="0" err="1">
                          <a:solidFill>
                            <a:schemeClr val="tx1"/>
                          </a:solidFill>
                        </a:rPr>
                        <a:t>patr</a:t>
                      </a:r>
                      <a:r>
                        <a:rPr lang="en-GB" sz="1800" b="1" u="none" strike="noStrike" kern="1200" baseline="0" dirty="0" err="1">
                          <a:solidFill>
                            <a:srgbClr val="800000"/>
                          </a:solidFill>
                        </a:rPr>
                        <a:t>ibus</a:t>
                      </a:r>
                      <a:endParaRPr lang="en-GB" b="1" dirty="0">
                        <a:solidFill>
                          <a:srgbClr val="800000"/>
                        </a:solidFill>
                      </a:endParaRPr>
                    </a:p>
                  </a:txBody>
                  <a:tcPr anchor="ctr">
                    <a:solidFill>
                      <a:srgbClr val="D4B0B0"/>
                    </a:solidFill>
                  </a:tcPr>
                </a:tc>
                <a:extLst>
                  <a:ext uri="{0D108BD9-81ED-4DB2-BD59-A6C34878D82A}">
                    <a16:rowId xmlns:a16="http://schemas.microsoft.com/office/drawing/2014/main" val="4142988358"/>
                  </a:ext>
                </a:extLst>
              </a:tr>
              <a:tr h="666750">
                <a:tc>
                  <a:txBody>
                    <a:bodyPr/>
                    <a:lstStyle/>
                    <a:p>
                      <a:pPr algn="ctr"/>
                      <a:r>
                        <a:rPr lang="en-GB" sz="1800" b="0" u="none" strike="noStrike" kern="1200" baseline="0" dirty="0" err="1">
                          <a:solidFill>
                            <a:schemeClr val="tx1"/>
                          </a:solidFill>
                        </a:rPr>
                        <a:t>patr</a:t>
                      </a:r>
                      <a:r>
                        <a:rPr lang="en-GB" sz="1800" b="1" u="none" strike="noStrike" kern="1200" baseline="0" dirty="0" err="1">
                          <a:solidFill>
                            <a:srgbClr val="800000"/>
                          </a:solidFill>
                        </a:rPr>
                        <a:t>em</a:t>
                      </a:r>
                      <a:endParaRPr lang="en-GB" b="1" dirty="0">
                        <a:solidFill>
                          <a:srgbClr val="800000"/>
                        </a:solidFill>
                      </a:endParaRPr>
                    </a:p>
                  </a:txBody>
                  <a:tcPr anchor="ctr"/>
                </a:tc>
                <a:tc>
                  <a:txBody>
                    <a:bodyPr/>
                    <a:lstStyle/>
                    <a:p>
                      <a:pPr algn="ctr"/>
                      <a:r>
                        <a:rPr lang="en-GB" sz="1800" b="0" u="none" strike="noStrike" kern="1200" baseline="0" dirty="0" err="1">
                          <a:solidFill>
                            <a:schemeClr val="tx1"/>
                          </a:solidFill>
                        </a:rPr>
                        <a:t>patr</a:t>
                      </a:r>
                      <a:r>
                        <a:rPr lang="en-GB" sz="1800" b="1" u="none" strike="noStrike" kern="1200" baseline="0" dirty="0" err="1">
                          <a:solidFill>
                            <a:srgbClr val="800000"/>
                          </a:solidFill>
                        </a:rPr>
                        <a:t>ēs</a:t>
                      </a:r>
                      <a:endParaRPr lang="en-GB" b="1" dirty="0">
                        <a:solidFill>
                          <a:srgbClr val="800000"/>
                        </a:solidFill>
                      </a:endParaRPr>
                    </a:p>
                  </a:txBody>
                  <a:tcPr anchor="ctr">
                    <a:solidFill>
                      <a:srgbClr val="D4B0B0"/>
                    </a:solidFill>
                  </a:tcPr>
                </a:tc>
                <a:extLst>
                  <a:ext uri="{0D108BD9-81ED-4DB2-BD59-A6C34878D82A}">
                    <a16:rowId xmlns:a16="http://schemas.microsoft.com/office/drawing/2014/main" val="3412716247"/>
                  </a:ext>
                </a:extLst>
              </a:tr>
              <a:tr h="666750">
                <a:tc>
                  <a:txBody>
                    <a:bodyPr/>
                    <a:lstStyle/>
                    <a:p>
                      <a:pPr algn="ctr"/>
                      <a:r>
                        <a:rPr lang="en-GB" sz="1800" b="0" u="none" strike="noStrike" kern="1200" baseline="0" dirty="0" err="1">
                          <a:solidFill>
                            <a:schemeClr val="tx1"/>
                          </a:solidFill>
                        </a:rPr>
                        <a:t>patr</a:t>
                      </a:r>
                      <a:r>
                        <a:rPr lang="en-GB" sz="1800" b="1" u="none" strike="noStrike" kern="1200" baseline="0" dirty="0" err="1">
                          <a:solidFill>
                            <a:srgbClr val="800000"/>
                          </a:solidFill>
                        </a:rPr>
                        <a:t>e</a:t>
                      </a:r>
                      <a:endParaRPr lang="en-GB" b="1" dirty="0">
                        <a:solidFill>
                          <a:srgbClr val="800000"/>
                        </a:solidFill>
                      </a:endParaRPr>
                    </a:p>
                  </a:txBody>
                  <a:tcPr anchor="ctr"/>
                </a:tc>
                <a:tc>
                  <a:txBody>
                    <a:bodyPr/>
                    <a:lstStyle/>
                    <a:p>
                      <a:pPr algn="ctr"/>
                      <a:r>
                        <a:rPr lang="en-GB" sz="1800" b="0" u="none" strike="noStrike" kern="1200" baseline="0" dirty="0" err="1">
                          <a:solidFill>
                            <a:schemeClr val="tx1"/>
                          </a:solidFill>
                        </a:rPr>
                        <a:t>patr</a:t>
                      </a:r>
                      <a:r>
                        <a:rPr lang="en-GB" sz="1800" b="1" u="none" strike="noStrike" kern="1200" baseline="0" dirty="0" err="1">
                          <a:solidFill>
                            <a:srgbClr val="800000"/>
                          </a:solidFill>
                        </a:rPr>
                        <a:t>ibus</a:t>
                      </a:r>
                      <a:endParaRPr lang="en-GB" b="1" dirty="0">
                        <a:solidFill>
                          <a:srgbClr val="800000"/>
                        </a:solidFill>
                      </a:endParaRPr>
                    </a:p>
                  </a:txBody>
                  <a:tcPr anchor="ctr">
                    <a:solidFill>
                      <a:srgbClr val="D4B0B0"/>
                    </a:solidFill>
                  </a:tcPr>
                </a:tc>
                <a:extLst>
                  <a:ext uri="{0D108BD9-81ED-4DB2-BD59-A6C34878D82A}">
                    <a16:rowId xmlns:a16="http://schemas.microsoft.com/office/drawing/2014/main" val="985198125"/>
                  </a:ext>
                </a:extLst>
              </a:tr>
            </a:tbl>
          </a:graphicData>
        </a:graphic>
      </p:graphicFrame>
    </p:spTree>
    <p:extLst>
      <p:ext uri="{BB962C8B-B14F-4D97-AF65-F5344CB8AC3E}">
        <p14:creationId xmlns:p14="http://schemas.microsoft.com/office/powerpoint/2010/main" val="38669852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336DFB-20B2-4A54-9D4C-54B25B285DB5}"/>
              </a:ext>
            </a:extLst>
          </p:cNvPr>
          <p:cNvSpPr>
            <a:spLocks noGrp="1"/>
          </p:cNvSpPr>
          <p:nvPr>
            <p:ph type="title"/>
          </p:nvPr>
        </p:nvSpPr>
        <p:spPr>
          <a:xfrm>
            <a:off x="838200" y="116632"/>
            <a:ext cx="10515600" cy="1325563"/>
          </a:xfrm>
        </p:spPr>
        <p:txBody>
          <a:bodyPr/>
          <a:lstStyle/>
          <a:p>
            <a:pPr algn="ctr"/>
            <a:r>
              <a:rPr lang="en-GB" dirty="0">
                <a:solidFill>
                  <a:srgbClr val="800000"/>
                </a:solidFill>
              </a:rPr>
              <a:t>Spotting your Nouns: 4</a:t>
            </a:r>
            <a:r>
              <a:rPr lang="en-GB" baseline="30000" dirty="0">
                <a:solidFill>
                  <a:srgbClr val="800000"/>
                </a:solidFill>
              </a:rPr>
              <a:t>th</a:t>
            </a:r>
            <a:r>
              <a:rPr lang="en-GB" dirty="0">
                <a:solidFill>
                  <a:srgbClr val="800000"/>
                </a:solidFill>
              </a:rPr>
              <a:t> Declension</a:t>
            </a:r>
          </a:p>
        </p:txBody>
      </p:sp>
      <p:sp>
        <p:nvSpPr>
          <p:cNvPr id="4" name="Content Placeholder 3">
            <a:extLst>
              <a:ext uri="{FF2B5EF4-FFF2-40B4-BE49-F238E27FC236}">
                <a16:creationId xmlns:a16="http://schemas.microsoft.com/office/drawing/2014/main" id="{BBC81822-FC00-216F-2657-0F74B07D122C}"/>
              </a:ext>
            </a:extLst>
          </p:cNvPr>
          <p:cNvSpPr>
            <a:spLocks noGrp="1"/>
          </p:cNvSpPr>
          <p:nvPr>
            <p:ph sz="half" idx="1"/>
          </p:nvPr>
        </p:nvSpPr>
        <p:spPr>
          <a:xfrm>
            <a:off x="479375" y="1253331"/>
            <a:ext cx="7488832" cy="4351338"/>
          </a:xfrm>
        </p:spPr>
        <p:txBody>
          <a:bodyPr>
            <a:normAutofit/>
          </a:bodyPr>
          <a:lstStyle/>
          <a:p>
            <a:pPr algn="l"/>
            <a:r>
              <a:rPr lang="en-US" sz="2600" b="0" i="0" u="none" strike="noStrike" baseline="0" dirty="0"/>
              <a:t>4th declension nouns carry a characteristic </a:t>
            </a:r>
            <a:r>
              <a:rPr lang="en-US" sz="2600" b="1" i="0" u="none" strike="noStrike" baseline="0" dirty="0"/>
              <a:t>-u- </a:t>
            </a:r>
            <a:r>
              <a:rPr lang="en-US" sz="2600" b="0" i="0" u="none" strike="noStrike" baseline="0" dirty="0"/>
              <a:t>throughout their declension (except in the dative and ablative plural) and  </a:t>
            </a:r>
            <a:r>
              <a:rPr lang="en-US" sz="2600" b="1" i="0" u="none" strike="noStrike" baseline="0" dirty="0"/>
              <a:t>-</a:t>
            </a:r>
            <a:r>
              <a:rPr lang="en-US" sz="2600" b="1" i="0" u="none" strike="noStrike" baseline="0" dirty="0" err="1"/>
              <a:t>ūs</a:t>
            </a:r>
            <a:r>
              <a:rPr lang="en-US" sz="2600" b="1" i="0" u="none" strike="noStrike" baseline="0" dirty="0"/>
              <a:t> </a:t>
            </a:r>
            <a:r>
              <a:rPr lang="en-US" sz="2600" b="0" i="0" u="none" strike="noStrike" baseline="0" dirty="0"/>
              <a:t>in the genitive singular</a:t>
            </a:r>
          </a:p>
          <a:p>
            <a:pPr algn="l"/>
            <a:r>
              <a:rPr lang="en-US" sz="2600" b="0" i="0" u="none" strike="noStrike" baseline="0" dirty="0"/>
              <a:t>Fourth declension nouns are generally </a:t>
            </a:r>
            <a:r>
              <a:rPr lang="en-US" sz="2600" b="1" i="0" u="none" strike="noStrike" baseline="0" dirty="0"/>
              <a:t>masculine</a:t>
            </a:r>
            <a:r>
              <a:rPr lang="en-US" sz="2600" b="0" i="0" u="none" strike="noStrike" baseline="0" dirty="0"/>
              <a:t>, although a few </a:t>
            </a:r>
            <a:r>
              <a:rPr lang="en-US" sz="2600" b="0" i="0" u="none" strike="noStrike" baseline="0" dirty="0" err="1"/>
              <a:t>feminines</a:t>
            </a:r>
            <a:r>
              <a:rPr lang="en-US" sz="2600" dirty="0"/>
              <a:t> </a:t>
            </a:r>
            <a:r>
              <a:rPr lang="en-US" sz="2600" b="0" i="0" u="none" strike="noStrike" baseline="0" dirty="0"/>
              <a:t>and even fewer neuters appear. Feminine and masculine nouns are declined alike.</a:t>
            </a:r>
            <a:endParaRPr lang="en-GB" sz="2600" dirty="0"/>
          </a:p>
        </p:txBody>
      </p:sp>
      <p:pic>
        <p:nvPicPr>
          <p:cNvPr id="7" name="Picture 6">
            <a:extLst>
              <a:ext uri="{FF2B5EF4-FFF2-40B4-BE49-F238E27FC236}">
                <a16:creationId xmlns:a16="http://schemas.microsoft.com/office/drawing/2014/main" id="{C5E3C356-3D99-8861-49C1-E6CD048235C7}"/>
              </a:ext>
            </a:extLst>
          </p:cNvPr>
          <p:cNvPicPr>
            <a:picLocks noChangeAspect="1"/>
          </p:cNvPicPr>
          <p:nvPr/>
        </p:nvPicPr>
        <p:blipFill>
          <a:blip r:embed="rId2"/>
          <a:stretch>
            <a:fillRect/>
          </a:stretch>
        </p:blipFill>
        <p:spPr>
          <a:xfrm>
            <a:off x="1847528" y="3789040"/>
            <a:ext cx="5624515" cy="2873100"/>
          </a:xfrm>
          <a:prstGeom prst="rect">
            <a:avLst/>
          </a:prstGeom>
        </p:spPr>
      </p:pic>
      <p:graphicFrame>
        <p:nvGraphicFramePr>
          <p:cNvPr id="8" name="Table 7">
            <a:extLst>
              <a:ext uri="{FF2B5EF4-FFF2-40B4-BE49-F238E27FC236}">
                <a16:creationId xmlns:a16="http://schemas.microsoft.com/office/drawing/2014/main" id="{53C510F4-71EE-E993-036D-89C852C27369}"/>
              </a:ext>
            </a:extLst>
          </p:cNvPr>
          <p:cNvGraphicFramePr>
            <a:graphicFrameLocks noGrp="1"/>
          </p:cNvGraphicFramePr>
          <p:nvPr>
            <p:extLst>
              <p:ext uri="{D42A27DB-BD31-4B8C-83A1-F6EECF244321}">
                <p14:modId xmlns:p14="http://schemas.microsoft.com/office/powerpoint/2010/main" val="2082009915"/>
              </p:ext>
            </p:extLst>
          </p:nvPr>
        </p:nvGraphicFramePr>
        <p:xfrm>
          <a:off x="8904312" y="1664965"/>
          <a:ext cx="2158409" cy="4248150"/>
        </p:xfrm>
        <a:graphic>
          <a:graphicData uri="http://schemas.openxmlformats.org/drawingml/2006/table">
            <a:tbl>
              <a:tblPr firstRow="1" bandRow="1">
                <a:tableStyleId>{5940675A-B579-460E-94D1-54222C63F5DA}</a:tableStyleId>
              </a:tblPr>
              <a:tblGrid>
                <a:gridCol w="1148316">
                  <a:extLst>
                    <a:ext uri="{9D8B030D-6E8A-4147-A177-3AD203B41FA5}">
                      <a16:colId xmlns:a16="http://schemas.microsoft.com/office/drawing/2014/main" val="2462519859"/>
                    </a:ext>
                  </a:extLst>
                </a:gridCol>
                <a:gridCol w="1010093">
                  <a:extLst>
                    <a:ext uri="{9D8B030D-6E8A-4147-A177-3AD203B41FA5}">
                      <a16:colId xmlns:a16="http://schemas.microsoft.com/office/drawing/2014/main" val="3872819936"/>
                    </a:ext>
                  </a:extLst>
                </a:gridCol>
              </a:tblGrid>
              <a:tr h="666750">
                <a:tc gridSpan="2">
                  <a:txBody>
                    <a:bodyPr/>
                    <a:lstStyle/>
                    <a:p>
                      <a:pPr algn="ctr"/>
                      <a:r>
                        <a:rPr lang="en-GB" dirty="0">
                          <a:solidFill>
                            <a:schemeClr val="tx1"/>
                          </a:solidFill>
                        </a:rPr>
                        <a:t>4</a:t>
                      </a:r>
                      <a:r>
                        <a:rPr lang="en-GB" baseline="30000" dirty="0">
                          <a:solidFill>
                            <a:schemeClr val="tx1"/>
                          </a:solidFill>
                        </a:rPr>
                        <a:t>th</a:t>
                      </a:r>
                      <a:r>
                        <a:rPr lang="en-GB" dirty="0">
                          <a:solidFill>
                            <a:schemeClr val="tx1"/>
                          </a:solidFill>
                        </a:rPr>
                        <a:t> Declension</a:t>
                      </a:r>
                    </a:p>
                    <a:p>
                      <a:pPr algn="ctr"/>
                      <a:r>
                        <a:rPr lang="en-GB" sz="1800" b="0" i="0" u="none" strike="noStrike" kern="1200" baseline="0" dirty="0">
                          <a:solidFill>
                            <a:schemeClr val="tx1"/>
                          </a:solidFill>
                          <a:latin typeface="+mn-lt"/>
                          <a:ea typeface="+mn-ea"/>
                          <a:cs typeface="+mn-cs"/>
                        </a:rPr>
                        <a:t>A characteristic </a:t>
                      </a:r>
                      <a:r>
                        <a:rPr lang="en-GB" sz="1800" b="1" i="0" u="none" strike="noStrike" kern="1200" baseline="0" dirty="0">
                          <a:solidFill>
                            <a:srgbClr val="800000"/>
                          </a:solidFill>
                          <a:latin typeface="+mn-lt"/>
                          <a:ea typeface="+mn-ea"/>
                          <a:cs typeface="+mn-cs"/>
                        </a:rPr>
                        <a:t>-u-; </a:t>
                      </a:r>
                      <a:r>
                        <a:rPr lang="en-US" sz="1800" b="1" i="0" u="none" strike="noStrike" kern="1200" baseline="0" dirty="0">
                          <a:solidFill>
                            <a:srgbClr val="800000"/>
                          </a:solidFill>
                          <a:latin typeface="+mn-lt"/>
                          <a:ea typeface="+mn-ea"/>
                          <a:cs typeface="+mn-cs"/>
                        </a:rPr>
                        <a:t>-</a:t>
                      </a:r>
                      <a:r>
                        <a:rPr lang="en-US" sz="1800" b="1" i="0" u="none" strike="noStrike" kern="1200" baseline="0" dirty="0" err="1">
                          <a:solidFill>
                            <a:srgbClr val="800000"/>
                          </a:solidFill>
                          <a:latin typeface="+mn-lt"/>
                          <a:ea typeface="+mn-ea"/>
                          <a:cs typeface="+mn-cs"/>
                        </a:rPr>
                        <a:t>ūs</a:t>
                      </a:r>
                      <a:r>
                        <a:rPr lang="en-US" sz="1800" b="1" i="0" u="none" strike="noStrike" kern="1200" baseline="0" dirty="0">
                          <a:solidFill>
                            <a:srgbClr val="800000"/>
                          </a:solidFill>
                          <a:latin typeface="+mn-lt"/>
                          <a:ea typeface="+mn-ea"/>
                          <a:cs typeface="+mn-cs"/>
                        </a:rPr>
                        <a:t> </a:t>
                      </a:r>
                      <a:r>
                        <a:rPr lang="en-US" sz="1800" b="0" i="0" u="none" strike="noStrike" kern="1200" baseline="0" dirty="0">
                          <a:solidFill>
                            <a:srgbClr val="800000"/>
                          </a:solidFill>
                          <a:latin typeface="+mn-lt"/>
                          <a:ea typeface="+mn-ea"/>
                          <a:cs typeface="+mn-cs"/>
                        </a:rPr>
                        <a:t>in the gen. sing.</a:t>
                      </a:r>
                      <a:endParaRPr lang="en-GB" dirty="0">
                        <a:solidFill>
                          <a:srgbClr val="800000"/>
                        </a:solidFill>
                      </a:endParaRPr>
                    </a:p>
                  </a:txBody>
                  <a:tcPr anchor="ctr"/>
                </a:tc>
                <a:tc hMerge="1">
                  <a:txBody>
                    <a:bodyPr/>
                    <a:lstStyle/>
                    <a:p>
                      <a:endParaRPr lang="en-GB" dirty="0"/>
                    </a:p>
                  </a:txBody>
                  <a:tcPr/>
                </a:tc>
                <a:extLst>
                  <a:ext uri="{0D108BD9-81ED-4DB2-BD59-A6C34878D82A}">
                    <a16:rowId xmlns:a16="http://schemas.microsoft.com/office/drawing/2014/main" val="1114805411"/>
                  </a:ext>
                </a:extLst>
              </a:tr>
              <a:tr h="666750">
                <a:tc>
                  <a:txBody>
                    <a:bodyPr/>
                    <a:lstStyle/>
                    <a:p>
                      <a:pPr algn="ctr"/>
                      <a:r>
                        <a:rPr lang="en-GB" sz="1800" b="0" u="none" strike="noStrike" kern="1200" baseline="0" dirty="0">
                          <a:solidFill>
                            <a:schemeClr val="tx1"/>
                          </a:solidFill>
                        </a:rPr>
                        <a:t>curs</a:t>
                      </a:r>
                      <a:r>
                        <a:rPr lang="en-GB" sz="1800" b="1" u="none" strike="noStrike" kern="1200" baseline="0" dirty="0">
                          <a:solidFill>
                            <a:srgbClr val="800000"/>
                          </a:solidFill>
                        </a:rPr>
                        <a:t>us</a:t>
                      </a:r>
                      <a:endParaRPr lang="en-GB" b="1" dirty="0">
                        <a:solidFill>
                          <a:srgbClr val="800000"/>
                        </a:solidFill>
                      </a:endParaRPr>
                    </a:p>
                  </a:txBody>
                  <a:tcPr anchor="ctr"/>
                </a:tc>
                <a:tc>
                  <a:txBody>
                    <a:bodyPr/>
                    <a:lstStyle/>
                    <a:p>
                      <a:pPr algn="ctr"/>
                      <a:r>
                        <a:rPr lang="en-GB" sz="1800" b="0" u="none" strike="noStrike" kern="1200" baseline="0" dirty="0" err="1">
                          <a:solidFill>
                            <a:schemeClr val="tx1"/>
                          </a:solidFill>
                        </a:rPr>
                        <a:t>curs</a:t>
                      </a:r>
                      <a:r>
                        <a:rPr lang="en-GB" sz="1800" b="1" u="none" strike="noStrike" kern="1200" baseline="0" dirty="0" err="1">
                          <a:solidFill>
                            <a:srgbClr val="800000"/>
                          </a:solidFill>
                        </a:rPr>
                        <a:t>ūs</a:t>
                      </a:r>
                      <a:endParaRPr lang="en-GB" b="1" dirty="0">
                        <a:solidFill>
                          <a:srgbClr val="800000"/>
                        </a:solidFill>
                      </a:endParaRPr>
                    </a:p>
                  </a:txBody>
                  <a:tcPr anchor="ctr">
                    <a:solidFill>
                      <a:srgbClr val="D4B0B0"/>
                    </a:solidFill>
                  </a:tcPr>
                </a:tc>
                <a:extLst>
                  <a:ext uri="{0D108BD9-81ED-4DB2-BD59-A6C34878D82A}">
                    <a16:rowId xmlns:a16="http://schemas.microsoft.com/office/drawing/2014/main" val="4101265250"/>
                  </a:ext>
                </a:extLst>
              </a:tr>
              <a:tr h="666750">
                <a:tc>
                  <a:txBody>
                    <a:bodyPr/>
                    <a:lstStyle/>
                    <a:p>
                      <a:pPr algn="ctr"/>
                      <a:r>
                        <a:rPr lang="en-GB" sz="1800" b="0" u="none" strike="noStrike" kern="1200" baseline="0" dirty="0" err="1">
                          <a:solidFill>
                            <a:schemeClr val="tx1"/>
                          </a:solidFill>
                        </a:rPr>
                        <a:t>curs</a:t>
                      </a:r>
                      <a:r>
                        <a:rPr lang="en-GB" sz="1800" b="1" u="none" strike="noStrike" kern="1200" baseline="0" dirty="0" err="1">
                          <a:solidFill>
                            <a:srgbClr val="800000"/>
                          </a:solidFill>
                        </a:rPr>
                        <a:t>ūs</a:t>
                      </a:r>
                      <a:endParaRPr lang="en-GB" b="1" dirty="0">
                        <a:solidFill>
                          <a:srgbClr val="800000"/>
                        </a:solidFill>
                      </a:endParaRPr>
                    </a:p>
                  </a:txBody>
                  <a:tcPr anchor="ctr"/>
                </a:tc>
                <a:tc>
                  <a:txBody>
                    <a:bodyPr/>
                    <a:lstStyle/>
                    <a:p>
                      <a:pPr algn="ctr"/>
                      <a:r>
                        <a:rPr lang="en-GB" sz="1800" b="0" u="none" strike="noStrike" kern="1200" baseline="0" dirty="0" err="1">
                          <a:solidFill>
                            <a:schemeClr val="tx1"/>
                          </a:solidFill>
                        </a:rPr>
                        <a:t>cursu</a:t>
                      </a:r>
                      <a:r>
                        <a:rPr lang="en-GB" sz="1800" b="1" u="none" strike="noStrike" kern="1200" baseline="0" dirty="0" err="1">
                          <a:solidFill>
                            <a:srgbClr val="800000"/>
                          </a:solidFill>
                        </a:rPr>
                        <a:t>um</a:t>
                      </a:r>
                      <a:endParaRPr lang="en-GB" b="1" dirty="0">
                        <a:solidFill>
                          <a:srgbClr val="800000"/>
                        </a:solidFill>
                      </a:endParaRPr>
                    </a:p>
                  </a:txBody>
                  <a:tcPr anchor="ctr">
                    <a:solidFill>
                      <a:srgbClr val="D4B0B0"/>
                    </a:solidFill>
                  </a:tcPr>
                </a:tc>
                <a:extLst>
                  <a:ext uri="{0D108BD9-81ED-4DB2-BD59-A6C34878D82A}">
                    <a16:rowId xmlns:a16="http://schemas.microsoft.com/office/drawing/2014/main" val="2738692450"/>
                  </a:ext>
                </a:extLst>
              </a:tr>
              <a:tr h="666750">
                <a:tc>
                  <a:txBody>
                    <a:bodyPr/>
                    <a:lstStyle/>
                    <a:p>
                      <a:pPr algn="ctr"/>
                      <a:r>
                        <a:rPr lang="en-GB" sz="1800" b="0" u="none" strike="noStrike" kern="1200" baseline="0" dirty="0" err="1">
                          <a:solidFill>
                            <a:schemeClr val="tx1"/>
                          </a:solidFill>
                        </a:rPr>
                        <a:t>curs</a:t>
                      </a:r>
                      <a:r>
                        <a:rPr lang="en-GB" sz="1800" b="1" u="none" strike="noStrike" kern="1200" baseline="0" dirty="0" err="1">
                          <a:solidFill>
                            <a:srgbClr val="800000"/>
                          </a:solidFill>
                        </a:rPr>
                        <a:t>uī</a:t>
                      </a:r>
                      <a:r>
                        <a:rPr lang="en-GB" sz="1800" b="0" u="none" strike="noStrike" kern="1200" baseline="0" dirty="0">
                          <a:solidFill>
                            <a:schemeClr val="tx1"/>
                          </a:solidFill>
                        </a:rPr>
                        <a:t> (</a:t>
                      </a:r>
                      <a:r>
                        <a:rPr lang="en-GB" sz="1800" b="1" u="none" strike="noStrike" kern="1200" baseline="0" dirty="0">
                          <a:solidFill>
                            <a:srgbClr val="800000"/>
                          </a:solidFill>
                        </a:rPr>
                        <a:t>ū</a:t>
                      </a:r>
                      <a:r>
                        <a:rPr lang="en-GB" sz="1800" b="0" u="none" strike="noStrike" kern="1200" baseline="0" dirty="0">
                          <a:solidFill>
                            <a:schemeClr val="tx1"/>
                          </a:solidFill>
                        </a:rPr>
                        <a:t>)</a:t>
                      </a:r>
                      <a:endParaRPr lang="en-GB" dirty="0">
                        <a:solidFill>
                          <a:schemeClr val="tx1"/>
                        </a:solidFill>
                      </a:endParaRPr>
                    </a:p>
                  </a:txBody>
                  <a:tcPr anchor="ctr"/>
                </a:tc>
                <a:tc>
                  <a:txBody>
                    <a:bodyPr/>
                    <a:lstStyle/>
                    <a:p>
                      <a:pPr algn="ctr"/>
                      <a:r>
                        <a:rPr lang="en-GB" sz="1800" b="0" u="none" strike="noStrike" kern="1200" baseline="0" dirty="0" err="1">
                          <a:solidFill>
                            <a:schemeClr val="tx1"/>
                          </a:solidFill>
                        </a:rPr>
                        <a:t>curs</a:t>
                      </a:r>
                      <a:r>
                        <a:rPr lang="en-GB" sz="1800" b="1" u="none" strike="noStrike" kern="1200" baseline="0" dirty="0" err="1">
                          <a:solidFill>
                            <a:srgbClr val="800000"/>
                          </a:solidFill>
                        </a:rPr>
                        <a:t>ibus</a:t>
                      </a:r>
                      <a:endParaRPr lang="en-GB" b="1" dirty="0">
                        <a:solidFill>
                          <a:srgbClr val="800000"/>
                        </a:solidFill>
                      </a:endParaRPr>
                    </a:p>
                  </a:txBody>
                  <a:tcPr anchor="ctr">
                    <a:solidFill>
                      <a:srgbClr val="D4B0B0"/>
                    </a:solidFill>
                  </a:tcPr>
                </a:tc>
                <a:extLst>
                  <a:ext uri="{0D108BD9-81ED-4DB2-BD59-A6C34878D82A}">
                    <a16:rowId xmlns:a16="http://schemas.microsoft.com/office/drawing/2014/main" val="319103301"/>
                  </a:ext>
                </a:extLst>
              </a:tr>
              <a:tr h="666750">
                <a:tc>
                  <a:txBody>
                    <a:bodyPr/>
                    <a:lstStyle/>
                    <a:p>
                      <a:pPr algn="ctr"/>
                      <a:r>
                        <a:rPr lang="en-GB" sz="1800" b="0" u="none" strike="noStrike" kern="1200" baseline="0" dirty="0" err="1">
                          <a:solidFill>
                            <a:schemeClr val="tx1"/>
                          </a:solidFill>
                        </a:rPr>
                        <a:t>curs</a:t>
                      </a:r>
                      <a:r>
                        <a:rPr lang="en-GB" sz="1800" b="1" u="none" strike="noStrike" kern="1200" baseline="0" dirty="0" err="1">
                          <a:solidFill>
                            <a:srgbClr val="800000"/>
                          </a:solidFill>
                        </a:rPr>
                        <a:t>um</a:t>
                      </a:r>
                      <a:endParaRPr lang="en-GB" b="1" dirty="0">
                        <a:solidFill>
                          <a:srgbClr val="800000"/>
                        </a:solidFill>
                      </a:endParaRPr>
                    </a:p>
                  </a:txBody>
                  <a:tcPr anchor="ctr"/>
                </a:tc>
                <a:tc>
                  <a:txBody>
                    <a:bodyPr/>
                    <a:lstStyle/>
                    <a:p>
                      <a:pPr algn="ctr"/>
                      <a:r>
                        <a:rPr lang="en-GB" sz="1800" b="0" u="none" strike="noStrike" kern="1200" baseline="0" dirty="0" err="1">
                          <a:solidFill>
                            <a:schemeClr val="tx1"/>
                          </a:solidFill>
                        </a:rPr>
                        <a:t>curs</a:t>
                      </a:r>
                      <a:r>
                        <a:rPr lang="en-GB" sz="1800" b="1" u="none" strike="noStrike" kern="1200" baseline="0" dirty="0" err="1">
                          <a:solidFill>
                            <a:srgbClr val="800000"/>
                          </a:solidFill>
                        </a:rPr>
                        <a:t>ūs</a:t>
                      </a:r>
                      <a:endParaRPr lang="en-GB" b="1" dirty="0">
                        <a:solidFill>
                          <a:srgbClr val="800000"/>
                        </a:solidFill>
                      </a:endParaRPr>
                    </a:p>
                  </a:txBody>
                  <a:tcPr anchor="ctr">
                    <a:solidFill>
                      <a:srgbClr val="D4B0B0"/>
                    </a:solidFill>
                  </a:tcPr>
                </a:tc>
                <a:extLst>
                  <a:ext uri="{0D108BD9-81ED-4DB2-BD59-A6C34878D82A}">
                    <a16:rowId xmlns:a16="http://schemas.microsoft.com/office/drawing/2014/main" val="3556793744"/>
                  </a:ext>
                </a:extLst>
              </a:tr>
              <a:tr h="666750">
                <a:tc>
                  <a:txBody>
                    <a:bodyPr/>
                    <a:lstStyle/>
                    <a:p>
                      <a:pPr algn="ctr"/>
                      <a:r>
                        <a:rPr lang="en-GB" sz="1800" b="0" u="none" strike="noStrike" kern="1200" baseline="0" dirty="0" err="1">
                          <a:solidFill>
                            <a:schemeClr val="tx1"/>
                          </a:solidFill>
                        </a:rPr>
                        <a:t>curs</a:t>
                      </a:r>
                      <a:r>
                        <a:rPr lang="en-GB" sz="1800" b="1" u="none" strike="noStrike" kern="1200" baseline="0" dirty="0" err="1">
                          <a:solidFill>
                            <a:srgbClr val="800000"/>
                          </a:solidFill>
                        </a:rPr>
                        <a:t>ū</a:t>
                      </a:r>
                      <a:endParaRPr lang="en-GB" b="1" dirty="0">
                        <a:solidFill>
                          <a:srgbClr val="800000"/>
                        </a:solidFill>
                      </a:endParaRPr>
                    </a:p>
                  </a:txBody>
                  <a:tcPr anchor="ctr"/>
                </a:tc>
                <a:tc>
                  <a:txBody>
                    <a:bodyPr/>
                    <a:lstStyle/>
                    <a:p>
                      <a:pPr algn="ctr"/>
                      <a:r>
                        <a:rPr lang="en-GB" sz="1800" b="0" u="none" strike="noStrike" kern="1200" baseline="0" dirty="0" err="1">
                          <a:solidFill>
                            <a:schemeClr val="tx1"/>
                          </a:solidFill>
                        </a:rPr>
                        <a:t>curs</a:t>
                      </a:r>
                      <a:r>
                        <a:rPr lang="en-GB" sz="1800" b="1" u="none" strike="noStrike" kern="1200" baseline="0" dirty="0" err="1">
                          <a:solidFill>
                            <a:srgbClr val="800000"/>
                          </a:solidFill>
                        </a:rPr>
                        <a:t>ibus</a:t>
                      </a:r>
                      <a:endParaRPr lang="en-GB" b="1" dirty="0">
                        <a:solidFill>
                          <a:srgbClr val="800000"/>
                        </a:solidFill>
                      </a:endParaRPr>
                    </a:p>
                  </a:txBody>
                  <a:tcPr anchor="ctr">
                    <a:solidFill>
                      <a:srgbClr val="D4B0B0"/>
                    </a:solidFill>
                  </a:tcPr>
                </a:tc>
                <a:extLst>
                  <a:ext uri="{0D108BD9-81ED-4DB2-BD59-A6C34878D82A}">
                    <a16:rowId xmlns:a16="http://schemas.microsoft.com/office/drawing/2014/main" val="1241680187"/>
                  </a:ext>
                </a:extLst>
              </a:tr>
            </a:tbl>
          </a:graphicData>
        </a:graphic>
      </p:graphicFrame>
    </p:spTree>
    <p:extLst>
      <p:ext uri="{BB962C8B-B14F-4D97-AF65-F5344CB8AC3E}">
        <p14:creationId xmlns:p14="http://schemas.microsoft.com/office/powerpoint/2010/main" val="21921409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440D64-4719-0883-CDB8-AECE0D6E35BF}"/>
              </a:ext>
            </a:extLst>
          </p:cNvPr>
          <p:cNvSpPr>
            <a:spLocks noGrp="1"/>
          </p:cNvSpPr>
          <p:nvPr>
            <p:ph type="title"/>
          </p:nvPr>
        </p:nvSpPr>
        <p:spPr/>
        <p:txBody>
          <a:bodyPr/>
          <a:lstStyle/>
          <a:p>
            <a:r>
              <a:rPr lang="en-GB" dirty="0">
                <a:solidFill>
                  <a:srgbClr val="800000"/>
                </a:solidFill>
              </a:rPr>
              <a:t>Spotting your Nouns: 5</a:t>
            </a:r>
            <a:r>
              <a:rPr lang="en-GB" baseline="30000" dirty="0">
                <a:solidFill>
                  <a:srgbClr val="800000"/>
                </a:solidFill>
              </a:rPr>
              <a:t>th</a:t>
            </a:r>
            <a:r>
              <a:rPr lang="en-GB" dirty="0">
                <a:solidFill>
                  <a:srgbClr val="800000"/>
                </a:solidFill>
              </a:rPr>
              <a:t> Declension</a:t>
            </a:r>
            <a:endParaRPr lang="en-GB" dirty="0"/>
          </a:p>
        </p:txBody>
      </p:sp>
      <p:sp>
        <p:nvSpPr>
          <p:cNvPr id="6" name="Content Placeholder 5">
            <a:extLst>
              <a:ext uri="{FF2B5EF4-FFF2-40B4-BE49-F238E27FC236}">
                <a16:creationId xmlns:a16="http://schemas.microsoft.com/office/drawing/2014/main" id="{D42DDA2F-292C-8886-4FC1-74CD16B8B7DA}"/>
              </a:ext>
            </a:extLst>
          </p:cNvPr>
          <p:cNvSpPr>
            <a:spLocks noGrp="1"/>
          </p:cNvSpPr>
          <p:nvPr>
            <p:ph idx="1"/>
          </p:nvPr>
        </p:nvSpPr>
        <p:spPr>
          <a:xfrm>
            <a:off x="695400" y="1669628"/>
            <a:ext cx="7562056" cy="4351338"/>
          </a:xfrm>
        </p:spPr>
        <p:txBody>
          <a:bodyPr>
            <a:normAutofit/>
          </a:bodyPr>
          <a:lstStyle/>
          <a:p>
            <a:pPr algn="l"/>
            <a:r>
              <a:rPr lang="en-US" sz="2400" b="0" i="0" u="none" strike="noStrike" baseline="0" dirty="0"/>
              <a:t>Fifth declension nouns carry a characteristic </a:t>
            </a:r>
            <a:r>
              <a:rPr lang="en-US" sz="2400" b="1" i="0" u="none" strike="noStrike" baseline="0" dirty="0"/>
              <a:t>-e- </a:t>
            </a:r>
            <a:r>
              <a:rPr lang="en-US" sz="2400" b="0" i="0" u="none" strike="noStrike" baseline="0" dirty="0"/>
              <a:t>and are identified by the </a:t>
            </a:r>
            <a:r>
              <a:rPr lang="en-US" sz="2400" b="1" i="0" u="none" strike="noStrike" baseline="0" dirty="0"/>
              <a:t>-</a:t>
            </a:r>
            <a:r>
              <a:rPr lang="en-US" sz="2400" b="1" i="0" u="none" strike="noStrike" baseline="0" dirty="0" err="1"/>
              <a:t>eī</a:t>
            </a:r>
            <a:r>
              <a:rPr lang="en-US" sz="2400" b="1" i="0" u="none" strike="noStrike" baseline="0" dirty="0"/>
              <a:t> </a:t>
            </a:r>
            <a:r>
              <a:rPr lang="en-US" sz="2400" b="0" i="0" u="none" strike="noStrike" baseline="0" dirty="0"/>
              <a:t>in the genitive singular.</a:t>
            </a:r>
          </a:p>
          <a:p>
            <a:pPr algn="l"/>
            <a:r>
              <a:rPr lang="en-US" sz="2400" b="0" i="0" u="none" strike="noStrike" baseline="0" dirty="0"/>
              <a:t>All 5th declension nouns are </a:t>
            </a:r>
            <a:r>
              <a:rPr lang="en-US" sz="2400" b="1" i="0" u="none" strike="noStrike" baseline="0" dirty="0"/>
              <a:t>feminine</a:t>
            </a:r>
            <a:r>
              <a:rPr lang="en-US" sz="2400" b="0" i="0" u="none" strike="noStrike" baseline="0" dirty="0"/>
              <a:t>, except </a:t>
            </a:r>
            <a:r>
              <a:rPr lang="en-US" sz="2400" b="0" i="1" u="none" strike="noStrike" baseline="0" dirty="0"/>
              <a:t>dies</a:t>
            </a:r>
            <a:r>
              <a:rPr lang="en-US" sz="2400" b="0" i="0" u="none" strike="noStrike" baseline="0" dirty="0"/>
              <a:t>, and compounds of </a:t>
            </a:r>
            <a:r>
              <a:rPr lang="en-US" sz="2400" b="0" i="1" u="none" strike="noStrike" baseline="0" dirty="0"/>
              <a:t>dies</a:t>
            </a:r>
            <a:r>
              <a:rPr lang="en-US" sz="2400" b="0" i="0" u="none" strike="noStrike" baseline="0" dirty="0"/>
              <a:t>, which are masculine. </a:t>
            </a:r>
            <a:r>
              <a:rPr lang="en-US" sz="2400" b="0" i="1" u="none" strike="noStrike" baseline="0" dirty="0"/>
              <a:t>Dies</a:t>
            </a:r>
            <a:r>
              <a:rPr lang="en-US" sz="2400" b="0" i="0" u="none" strike="noStrike" baseline="0" dirty="0"/>
              <a:t>, however, can also be feminine when it refers to a specific day: </a:t>
            </a:r>
            <a:r>
              <a:rPr lang="en-US" sz="2400" b="0" i="0" u="none" strike="noStrike" baseline="0" dirty="0" err="1"/>
              <a:t>constitūtā</a:t>
            </a:r>
            <a:r>
              <a:rPr lang="en-US" sz="2400" b="0" i="0" u="none" strike="noStrike" baseline="0" dirty="0"/>
              <a:t> </a:t>
            </a:r>
            <a:r>
              <a:rPr lang="en-US" sz="2400" b="0" i="0" u="none" strike="noStrike" baseline="0" dirty="0" err="1"/>
              <a:t>diē</a:t>
            </a:r>
            <a:r>
              <a:rPr lang="en-US" sz="2400" b="0" i="0" u="none" strike="noStrike" baseline="0" dirty="0"/>
              <a:t>, </a:t>
            </a:r>
            <a:r>
              <a:rPr lang="en-US" sz="2400" b="0" i="1" u="none" strike="noStrike" baseline="0" dirty="0"/>
              <a:t>on the appointed day</a:t>
            </a:r>
            <a:r>
              <a:rPr lang="en-US" sz="2400" b="0" i="0" u="none" strike="noStrike" baseline="0" dirty="0"/>
              <a:t>.</a:t>
            </a:r>
          </a:p>
          <a:p>
            <a:pPr algn="l"/>
            <a:r>
              <a:rPr lang="en-US" sz="2400" b="0" i="0" u="none" strike="noStrike" baseline="0" dirty="0"/>
              <a:t>Of nouns of the fifth declension, only </a:t>
            </a:r>
            <a:r>
              <a:rPr lang="en-US" sz="2400" b="0" i="1" u="none" strike="noStrike" baseline="0" dirty="0"/>
              <a:t>dies </a:t>
            </a:r>
            <a:r>
              <a:rPr lang="en-US" sz="2400" b="0" i="0" u="none" strike="noStrike" baseline="0" dirty="0"/>
              <a:t>and </a:t>
            </a:r>
            <a:r>
              <a:rPr lang="en-US" sz="2400" b="0" i="1" u="none" strike="noStrike" baseline="0" dirty="0"/>
              <a:t>res </a:t>
            </a:r>
            <a:r>
              <a:rPr lang="en-US" sz="2400" b="0" i="0" u="none" strike="noStrike" baseline="0" dirty="0"/>
              <a:t>are declined fully. Most lack plural forms, which are, however, found in the nominative or accusative </a:t>
            </a:r>
            <a:r>
              <a:rPr lang="en-US" sz="2400" b="0" u="none" strike="noStrike" baseline="0" dirty="0"/>
              <a:t>in </a:t>
            </a:r>
            <a:r>
              <a:rPr lang="en-US" sz="2400" b="0" u="none" strike="noStrike" baseline="0" dirty="0" err="1"/>
              <a:t>acies</a:t>
            </a:r>
            <a:r>
              <a:rPr lang="en-US" sz="2400" b="0" u="none" strike="noStrike" baseline="0" dirty="0"/>
              <a:t> (</a:t>
            </a:r>
            <a:r>
              <a:rPr lang="en-US" sz="2400" b="0" i="1" u="none" strike="noStrike" baseline="0" dirty="0"/>
              <a:t>sharp edge, battle, steel</a:t>
            </a:r>
            <a:r>
              <a:rPr lang="en-US" sz="2400" b="0" u="none" strike="noStrike" baseline="0" dirty="0"/>
              <a:t>),</a:t>
            </a:r>
            <a:r>
              <a:rPr lang="fr-FR" sz="2400" b="0" u="none" strike="noStrike" baseline="0" dirty="0"/>
              <a:t>effigies (</a:t>
            </a:r>
            <a:r>
              <a:rPr lang="fr-FR" sz="2400" b="0" i="1" u="none" strike="noStrike" baseline="0" dirty="0"/>
              <a:t>copy, portrait</a:t>
            </a:r>
            <a:r>
              <a:rPr lang="fr-FR" sz="2400" b="0" u="none" strike="noStrike" baseline="0" dirty="0"/>
              <a:t>), </a:t>
            </a:r>
            <a:r>
              <a:rPr lang="fr-FR" sz="2400" b="0" u="none" strike="noStrike" baseline="0" dirty="0" err="1"/>
              <a:t>eluvies</a:t>
            </a:r>
            <a:r>
              <a:rPr lang="fr-FR" sz="2400" b="0" u="none" strike="noStrike" baseline="0" dirty="0"/>
              <a:t> (</a:t>
            </a:r>
            <a:r>
              <a:rPr lang="fr-FR" sz="2400" b="0" i="1" u="none" strike="noStrike" baseline="0" dirty="0"/>
              <a:t>flood, </a:t>
            </a:r>
            <a:r>
              <a:rPr lang="fr-FR" sz="2400" b="0" i="1" u="none" strike="noStrike" baseline="0" dirty="0" err="1"/>
              <a:t>discharge</a:t>
            </a:r>
            <a:r>
              <a:rPr lang="fr-FR" sz="2400" b="0" i="1" u="none" strike="noStrike" baseline="0" dirty="0"/>
              <a:t>)</a:t>
            </a:r>
            <a:r>
              <a:rPr lang="fr-FR" sz="2400" b="0" u="none" strike="noStrike" baseline="0" dirty="0"/>
              <a:t>, facies </a:t>
            </a:r>
            <a:r>
              <a:rPr lang="fr-FR" sz="2400" b="0" i="1" u="none" strike="noStrike" baseline="0" dirty="0"/>
              <a:t>(</a:t>
            </a:r>
            <a:r>
              <a:rPr lang="fr-FR" sz="2400" b="0" i="1" u="none" strike="noStrike" baseline="0" dirty="0" err="1"/>
              <a:t>form</a:t>
            </a:r>
            <a:r>
              <a:rPr lang="fr-FR" sz="2400" b="0" i="1" u="none" strike="noStrike" baseline="0" dirty="0"/>
              <a:t>, face, beauty)</a:t>
            </a:r>
            <a:r>
              <a:rPr lang="fr-FR" sz="2400" b="0" u="none" strike="noStrike" baseline="0" dirty="0"/>
              <a:t>, </a:t>
            </a:r>
            <a:r>
              <a:rPr lang="fr-FR" sz="2400" b="0" u="none" strike="noStrike" baseline="0" dirty="0" err="1"/>
              <a:t>glacies</a:t>
            </a:r>
            <a:r>
              <a:rPr lang="fr-FR" sz="2400" b="0" u="none" strike="noStrike" baseline="0" dirty="0"/>
              <a:t> </a:t>
            </a:r>
            <a:r>
              <a:rPr lang="fr-FR" sz="2400" b="0" i="1" u="none" strike="noStrike" baseline="0" dirty="0"/>
              <a:t>(</a:t>
            </a:r>
            <a:r>
              <a:rPr lang="fr-FR" sz="2400" b="0" i="1" u="none" strike="noStrike" baseline="0" dirty="0" err="1"/>
              <a:t>ice</a:t>
            </a:r>
            <a:r>
              <a:rPr lang="fr-FR" sz="2400" b="0" i="1" u="none" strike="noStrike" baseline="0" dirty="0"/>
              <a:t>)</a:t>
            </a:r>
            <a:r>
              <a:rPr lang="fr-FR" sz="2400" b="0" u="none" strike="noStrike" baseline="0" dirty="0"/>
              <a:t>, </a:t>
            </a:r>
            <a:r>
              <a:rPr lang="fr-FR" sz="2400" b="0" u="none" strike="noStrike" baseline="0" dirty="0" err="1"/>
              <a:t>series</a:t>
            </a:r>
            <a:r>
              <a:rPr lang="fr-FR" sz="2400" b="0" u="none" strike="noStrike" baseline="0" dirty="0"/>
              <a:t> </a:t>
            </a:r>
            <a:r>
              <a:rPr lang="fr-FR" sz="2400" b="0" i="1" u="none" strike="noStrike" baseline="0" dirty="0"/>
              <a:t>(</a:t>
            </a:r>
            <a:r>
              <a:rPr lang="fr-FR" sz="2400" b="0" i="1" u="none" strike="noStrike" baseline="0" dirty="0" err="1"/>
              <a:t>row</a:t>
            </a:r>
            <a:r>
              <a:rPr lang="fr-FR" sz="2400" b="0" i="1" u="none" strike="noStrike" baseline="0" dirty="0"/>
              <a:t>, </a:t>
            </a:r>
            <a:r>
              <a:rPr lang="fr-FR" sz="2400" b="0" i="1" u="none" strike="noStrike" baseline="0" dirty="0" err="1"/>
              <a:t>series</a:t>
            </a:r>
            <a:r>
              <a:rPr lang="fr-FR" sz="2400" b="0" i="1" u="none" strike="noStrike" baseline="0" dirty="0"/>
              <a:t>),</a:t>
            </a:r>
            <a:r>
              <a:rPr lang="fr-FR" sz="2400" b="0" u="none" strike="noStrike" baseline="0" dirty="0"/>
              <a:t> </a:t>
            </a:r>
            <a:r>
              <a:rPr lang="fr-FR" sz="2400" b="0" u="none" strike="noStrike" baseline="0" dirty="0" err="1"/>
              <a:t>species</a:t>
            </a:r>
            <a:r>
              <a:rPr lang="fr-FR" sz="2400" b="0" u="none" strike="noStrike" baseline="0" dirty="0"/>
              <a:t> </a:t>
            </a:r>
            <a:r>
              <a:rPr lang="fr-FR" sz="2400" b="0" i="1" u="none" strike="noStrike" baseline="0" dirty="0"/>
              <a:t>(</a:t>
            </a:r>
            <a:r>
              <a:rPr lang="fr-FR" sz="2400" b="0" i="1" u="none" strike="noStrike" baseline="0" dirty="0" err="1"/>
              <a:t>sight</a:t>
            </a:r>
            <a:r>
              <a:rPr lang="fr-FR" sz="2400" b="0" i="1" u="none" strike="noStrike" baseline="0" dirty="0"/>
              <a:t>)</a:t>
            </a:r>
            <a:r>
              <a:rPr lang="fr-FR" sz="2400" b="0" u="none" strike="noStrike" baseline="0" dirty="0"/>
              <a:t>, </a:t>
            </a:r>
            <a:r>
              <a:rPr lang="fr-FR" sz="2400" b="0" u="none" strike="noStrike" baseline="0" dirty="0" err="1"/>
              <a:t>spes</a:t>
            </a:r>
            <a:r>
              <a:rPr lang="fr-FR" sz="2400" b="0" u="none" strike="noStrike" baseline="0" dirty="0"/>
              <a:t> </a:t>
            </a:r>
            <a:r>
              <a:rPr lang="fr-FR" sz="2400" b="0" i="1" u="none" strike="noStrike" baseline="0" dirty="0"/>
              <a:t>(</a:t>
            </a:r>
            <a:r>
              <a:rPr lang="fr-FR" sz="2400" b="0" i="1" u="none" strike="noStrike" baseline="0" dirty="0" err="1"/>
              <a:t>hope</a:t>
            </a:r>
            <a:r>
              <a:rPr lang="fr-FR" sz="2400" b="0" i="1" u="none" strike="noStrike" baseline="0" dirty="0"/>
              <a:t>).</a:t>
            </a:r>
            <a:endParaRPr lang="en-GB" sz="2400" i="1" dirty="0"/>
          </a:p>
        </p:txBody>
      </p:sp>
      <p:graphicFrame>
        <p:nvGraphicFramePr>
          <p:cNvPr id="8" name="Table 7">
            <a:extLst>
              <a:ext uri="{FF2B5EF4-FFF2-40B4-BE49-F238E27FC236}">
                <a16:creationId xmlns:a16="http://schemas.microsoft.com/office/drawing/2014/main" id="{D7C4DDE0-C9A8-A911-067F-C86FCCD582E9}"/>
              </a:ext>
            </a:extLst>
          </p:cNvPr>
          <p:cNvGraphicFramePr>
            <a:graphicFrameLocks noGrp="1"/>
          </p:cNvGraphicFramePr>
          <p:nvPr>
            <p:extLst>
              <p:ext uri="{D42A27DB-BD31-4B8C-83A1-F6EECF244321}">
                <p14:modId xmlns:p14="http://schemas.microsoft.com/office/powerpoint/2010/main" val="2125132313"/>
              </p:ext>
            </p:extLst>
          </p:nvPr>
        </p:nvGraphicFramePr>
        <p:xfrm>
          <a:off x="8904312" y="1772816"/>
          <a:ext cx="2039680" cy="4248150"/>
        </p:xfrm>
        <a:graphic>
          <a:graphicData uri="http://schemas.openxmlformats.org/drawingml/2006/table">
            <a:tbl>
              <a:tblPr firstRow="1" bandRow="1">
                <a:tableStyleId>{5940675A-B579-460E-94D1-54222C63F5DA}</a:tableStyleId>
              </a:tblPr>
              <a:tblGrid>
                <a:gridCol w="871280">
                  <a:extLst>
                    <a:ext uri="{9D8B030D-6E8A-4147-A177-3AD203B41FA5}">
                      <a16:colId xmlns:a16="http://schemas.microsoft.com/office/drawing/2014/main" val="2011341067"/>
                    </a:ext>
                  </a:extLst>
                </a:gridCol>
                <a:gridCol w="1168400">
                  <a:extLst>
                    <a:ext uri="{9D8B030D-6E8A-4147-A177-3AD203B41FA5}">
                      <a16:colId xmlns:a16="http://schemas.microsoft.com/office/drawing/2014/main" val="1386715891"/>
                    </a:ext>
                  </a:extLst>
                </a:gridCol>
              </a:tblGrid>
              <a:tr h="666750">
                <a:tc gridSpan="2">
                  <a:txBody>
                    <a:bodyPr/>
                    <a:lstStyle/>
                    <a:p>
                      <a:pPr algn="ctr"/>
                      <a:r>
                        <a:rPr lang="en-GB" dirty="0">
                          <a:solidFill>
                            <a:schemeClr val="tx1"/>
                          </a:solidFill>
                        </a:rPr>
                        <a:t>5</a:t>
                      </a:r>
                      <a:r>
                        <a:rPr lang="en-GB" baseline="30000" dirty="0">
                          <a:solidFill>
                            <a:schemeClr val="tx1"/>
                          </a:solidFill>
                        </a:rPr>
                        <a:t>th</a:t>
                      </a:r>
                      <a:r>
                        <a:rPr lang="en-GB" dirty="0">
                          <a:solidFill>
                            <a:schemeClr val="tx1"/>
                          </a:solidFill>
                        </a:rPr>
                        <a:t> Declension</a:t>
                      </a:r>
                    </a:p>
                    <a:p>
                      <a:pPr algn="ctr"/>
                      <a:r>
                        <a:rPr lang="en-US" sz="1800" b="0" i="0" u="none" strike="noStrike" kern="1200" baseline="0" dirty="0">
                          <a:solidFill>
                            <a:schemeClr val="tx1"/>
                          </a:solidFill>
                          <a:latin typeface="+mn-lt"/>
                          <a:ea typeface="+mn-ea"/>
                          <a:cs typeface="+mn-cs"/>
                        </a:rPr>
                        <a:t>A characteristic </a:t>
                      </a:r>
                      <a:r>
                        <a:rPr lang="en-US" sz="1800" b="1" i="0" u="none" strike="noStrike" kern="1200" baseline="0" dirty="0">
                          <a:solidFill>
                            <a:srgbClr val="800000"/>
                          </a:solidFill>
                          <a:latin typeface="+mn-lt"/>
                          <a:ea typeface="+mn-ea"/>
                          <a:cs typeface="+mn-cs"/>
                        </a:rPr>
                        <a:t>-e-; -</a:t>
                      </a:r>
                      <a:r>
                        <a:rPr lang="en-US" sz="1800" b="1" i="0" u="none" strike="noStrike" kern="1200" baseline="0" dirty="0" err="1">
                          <a:solidFill>
                            <a:srgbClr val="800000"/>
                          </a:solidFill>
                          <a:latin typeface="+mn-lt"/>
                          <a:ea typeface="+mn-ea"/>
                          <a:cs typeface="+mn-cs"/>
                        </a:rPr>
                        <a:t>eī</a:t>
                      </a:r>
                      <a:r>
                        <a:rPr lang="en-US" sz="1800" b="1" i="0" u="none" strike="noStrike" kern="1200" baseline="0" dirty="0">
                          <a:solidFill>
                            <a:srgbClr val="800000"/>
                          </a:solidFill>
                          <a:latin typeface="+mn-lt"/>
                          <a:ea typeface="+mn-ea"/>
                          <a:cs typeface="+mn-cs"/>
                        </a:rPr>
                        <a:t> </a:t>
                      </a:r>
                      <a:r>
                        <a:rPr lang="en-US" sz="1800" b="0" i="0" u="none" strike="noStrike" kern="1200" baseline="0" dirty="0">
                          <a:solidFill>
                            <a:srgbClr val="800000"/>
                          </a:solidFill>
                          <a:latin typeface="+mn-lt"/>
                          <a:ea typeface="+mn-ea"/>
                          <a:cs typeface="+mn-cs"/>
                        </a:rPr>
                        <a:t>in the gen. sing.</a:t>
                      </a:r>
                      <a:endParaRPr lang="en-GB" dirty="0">
                        <a:solidFill>
                          <a:srgbClr val="800000"/>
                        </a:solidFill>
                      </a:endParaRPr>
                    </a:p>
                  </a:txBody>
                  <a:tcPr anchor="ctr"/>
                </a:tc>
                <a:tc hMerge="1">
                  <a:txBody>
                    <a:bodyPr/>
                    <a:lstStyle/>
                    <a:p>
                      <a:endParaRPr lang="en-GB" dirty="0"/>
                    </a:p>
                  </a:txBody>
                  <a:tcPr/>
                </a:tc>
                <a:extLst>
                  <a:ext uri="{0D108BD9-81ED-4DB2-BD59-A6C34878D82A}">
                    <a16:rowId xmlns:a16="http://schemas.microsoft.com/office/drawing/2014/main" val="420709922"/>
                  </a:ext>
                </a:extLst>
              </a:tr>
              <a:tr h="666750">
                <a:tc>
                  <a:txBody>
                    <a:bodyPr/>
                    <a:lstStyle/>
                    <a:p>
                      <a:pPr algn="ctr"/>
                      <a:r>
                        <a:rPr lang="en-GB" sz="1800" b="0" u="none" strike="noStrike" kern="1200" baseline="0" dirty="0" err="1">
                          <a:solidFill>
                            <a:schemeClr val="tx1"/>
                          </a:solidFill>
                        </a:rPr>
                        <a:t>rēs</a:t>
                      </a:r>
                      <a:endParaRPr lang="en-GB" dirty="0">
                        <a:solidFill>
                          <a:schemeClr val="tx1"/>
                        </a:solidFill>
                      </a:endParaRPr>
                    </a:p>
                  </a:txBody>
                  <a:tcPr anchor="ctr"/>
                </a:tc>
                <a:tc>
                  <a:txBody>
                    <a:bodyPr/>
                    <a:lstStyle/>
                    <a:p>
                      <a:pPr algn="ctr"/>
                      <a:r>
                        <a:rPr lang="en-GB" sz="1800" b="0" u="none" strike="noStrike" kern="1200" baseline="0" dirty="0" err="1">
                          <a:solidFill>
                            <a:schemeClr val="tx1"/>
                          </a:solidFill>
                        </a:rPr>
                        <a:t>rēs</a:t>
                      </a:r>
                      <a:endParaRPr lang="en-GB" dirty="0">
                        <a:solidFill>
                          <a:schemeClr val="tx1"/>
                        </a:solidFill>
                      </a:endParaRPr>
                    </a:p>
                  </a:txBody>
                  <a:tcPr anchor="ctr">
                    <a:solidFill>
                      <a:srgbClr val="D4B0B0"/>
                    </a:solidFill>
                  </a:tcPr>
                </a:tc>
                <a:extLst>
                  <a:ext uri="{0D108BD9-81ED-4DB2-BD59-A6C34878D82A}">
                    <a16:rowId xmlns:a16="http://schemas.microsoft.com/office/drawing/2014/main" val="1746105559"/>
                  </a:ext>
                </a:extLst>
              </a:tr>
              <a:tr h="666750">
                <a:tc>
                  <a:txBody>
                    <a:bodyPr/>
                    <a:lstStyle/>
                    <a:p>
                      <a:pPr algn="ctr"/>
                      <a:r>
                        <a:rPr lang="en-GB" sz="1800" b="0" u="none" strike="noStrike" kern="1200" baseline="0" dirty="0" err="1">
                          <a:solidFill>
                            <a:schemeClr val="tx1"/>
                          </a:solidFill>
                        </a:rPr>
                        <a:t>re</a:t>
                      </a:r>
                      <a:r>
                        <a:rPr lang="en-GB" sz="1800" b="1" u="none" strike="noStrike" kern="1200" baseline="0" dirty="0" err="1">
                          <a:solidFill>
                            <a:srgbClr val="800000"/>
                          </a:solidFill>
                        </a:rPr>
                        <a:t>ī</a:t>
                      </a:r>
                      <a:endParaRPr lang="en-GB" b="1" dirty="0">
                        <a:solidFill>
                          <a:srgbClr val="800000"/>
                        </a:solidFill>
                      </a:endParaRPr>
                    </a:p>
                  </a:txBody>
                  <a:tcPr anchor="ctr"/>
                </a:tc>
                <a:tc>
                  <a:txBody>
                    <a:bodyPr/>
                    <a:lstStyle/>
                    <a:p>
                      <a:pPr algn="ctr"/>
                      <a:r>
                        <a:rPr lang="en-GB" sz="1800" b="0" u="none" strike="noStrike" kern="1200" baseline="0" dirty="0" err="1">
                          <a:solidFill>
                            <a:schemeClr val="tx1"/>
                          </a:solidFill>
                        </a:rPr>
                        <a:t>rē</a:t>
                      </a:r>
                      <a:r>
                        <a:rPr lang="en-GB" sz="1800" b="1" u="none" strike="noStrike" kern="1200" baseline="0" dirty="0" err="1">
                          <a:solidFill>
                            <a:srgbClr val="800000"/>
                          </a:solidFill>
                        </a:rPr>
                        <a:t>rum</a:t>
                      </a:r>
                      <a:endParaRPr lang="en-GB" b="1" dirty="0">
                        <a:solidFill>
                          <a:srgbClr val="800000"/>
                        </a:solidFill>
                      </a:endParaRPr>
                    </a:p>
                  </a:txBody>
                  <a:tcPr anchor="ctr">
                    <a:solidFill>
                      <a:srgbClr val="D4B0B0"/>
                    </a:solidFill>
                  </a:tcPr>
                </a:tc>
                <a:extLst>
                  <a:ext uri="{0D108BD9-81ED-4DB2-BD59-A6C34878D82A}">
                    <a16:rowId xmlns:a16="http://schemas.microsoft.com/office/drawing/2014/main" val="4115486686"/>
                  </a:ext>
                </a:extLst>
              </a:tr>
              <a:tr h="666750">
                <a:tc>
                  <a:txBody>
                    <a:bodyPr/>
                    <a:lstStyle/>
                    <a:p>
                      <a:pPr algn="ctr"/>
                      <a:r>
                        <a:rPr lang="en-GB" sz="1800" b="0" u="none" strike="noStrike" kern="1200" baseline="0" dirty="0" err="1">
                          <a:solidFill>
                            <a:schemeClr val="tx1"/>
                          </a:solidFill>
                        </a:rPr>
                        <a:t>re</a:t>
                      </a:r>
                      <a:r>
                        <a:rPr lang="en-GB" sz="1800" b="1" u="none" strike="noStrike" kern="1200" baseline="0" dirty="0" err="1">
                          <a:solidFill>
                            <a:srgbClr val="800000"/>
                          </a:solidFill>
                        </a:rPr>
                        <a:t>ī</a:t>
                      </a:r>
                      <a:endParaRPr lang="en-GB" b="1" dirty="0">
                        <a:solidFill>
                          <a:srgbClr val="800000"/>
                        </a:solidFill>
                      </a:endParaRPr>
                    </a:p>
                  </a:txBody>
                  <a:tcPr anchor="ctr"/>
                </a:tc>
                <a:tc>
                  <a:txBody>
                    <a:bodyPr/>
                    <a:lstStyle/>
                    <a:p>
                      <a:pPr algn="ctr"/>
                      <a:r>
                        <a:rPr lang="en-GB" sz="1800" b="0" u="none" strike="noStrike" kern="1200" baseline="0" dirty="0" err="1">
                          <a:solidFill>
                            <a:schemeClr val="tx1"/>
                          </a:solidFill>
                        </a:rPr>
                        <a:t>rē</a:t>
                      </a:r>
                      <a:r>
                        <a:rPr lang="en-GB" sz="1800" b="1" u="none" strike="noStrike" kern="1200" baseline="0" dirty="0" err="1">
                          <a:solidFill>
                            <a:srgbClr val="800000"/>
                          </a:solidFill>
                        </a:rPr>
                        <a:t>bus</a:t>
                      </a:r>
                      <a:endParaRPr lang="en-GB" b="1" dirty="0">
                        <a:solidFill>
                          <a:srgbClr val="800000"/>
                        </a:solidFill>
                      </a:endParaRPr>
                    </a:p>
                  </a:txBody>
                  <a:tcPr anchor="ctr">
                    <a:solidFill>
                      <a:srgbClr val="D4B0B0"/>
                    </a:solidFill>
                  </a:tcPr>
                </a:tc>
                <a:extLst>
                  <a:ext uri="{0D108BD9-81ED-4DB2-BD59-A6C34878D82A}">
                    <a16:rowId xmlns:a16="http://schemas.microsoft.com/office/drawing/2014/main" val="2493962022"/>
                  </a:ext>
                </a:extLst>
              </a:tr>
              <a:tr h="666750">
                <a:tc>
                  <a:txBody>
                    <a:bodyPr/>
                    <a:lstStyle/>
                    <a:p>
                      <a:pPr algn="ctr"/>
                      <a:r>
                        <a:rPr lang="en-GB" sz="1800" b="0" u="none" strike="noStrike" kern="1200" baseline="0" dirty="0">
                          <a:solidFill>
                            <a:schemeClr val="tx1"/>
                          </a:solidFill>
                        </a:rPr>
                        <a:t>re</a:t>
                      </a:r>
                      <a:r>
                        <a:rPr lang="en-GB" sz="1800" b="1" u="none" strike="noStrike" kern="1200" baseline="0" dirty="0">
                          <a:solidFill>
                            <a:srgbClr val="800000"/>
                          </a:solidFill>
                        </a:rPr>
                        <a:t>m</a:t>
                      </a:r>
                      <a:endParaRPr lang="en-GB" b="1" dirty="0">
                        <a:solidFill>
                          <a:srgbClr val="800000"/>
                        </a:solidFill>
                      </a:endParaRPr>
                    </a:p>
                  </a:txBody>
                  <a:tcPr anchor="ctr"/>
                </a:tc>
                <a:tc>
                  <a:txBody>
                    <a:bodyPr/>
                    <a:lstStyle/>
                    <a:p>
                      <a:pPr algn="ctr"/>
                      <a:r>
                        <a:rPr lang="en-GB" sz="1800" b="0" u="none" strike="noStrike" kern="1200" baseline="0" dirty="0" err="1">
                          <a:solidFill>
                            <a:schemeClr val="tx1"/>
                          </a:solidFill>
                        </a:rPr>
                        <a:t>rēs</a:t>
                      </a:r>
                      <a:endParaRPr lang="en-GB" dirty="0">
                        <a:solidFill>
                          <a:schemeClr val="tx1"/>
                        </a:solidFill>
                      </a:endParaRPr>
                    </a:p>
                  </a:txBody>
                  <a:tcPr anchor="ctr">
                    <a:solidFill>
                      <a:srgbClr val="D4B0B0"/>
                    </a:solidFill>
                  </a:tcPr>
                </a:tc>
                <a:extLst>
                  <a:ext uri="{0D108BD9-81ED-4DB2-BD59-A6C34878D82A}">
                    <a16:rowId xmlns:a16="http://schemas.microsoft.com/office/drawing/2014/main" val="135081525"/>
                  </a:ext>
                </a:extLst>
              </a:tr>
              <a:tr h="666750">
                <a:tc>
                  <a:txBody>
                    <a:bodyPr/>
                    <a:lstStyle/>
                    <a:p>
                      <a:pPr algn="ctr"/>
                      <a:r>
                        <a:rPr lang="en-GB" sz="1800" b="0" u="none" strike="noStrike" kern="1200" baseline="0" dirty="0" err="1">
                          <a:solidFill>
                            <a:schemeClr val="tx1"/>
                          </a:solidFill>
                        </a:rPr>
                        <a:t>rē</a:t>
                      </a:r>
                      <a:endParaRPr lang="en-GB" dirty="0">
                        <a:solidFill>
                          <a:schemeClr val="tx1"/>
                        </a:solidFill>
                      </a:endParaRPr>
                    </a:p>
                  </a:txBody>
                  <a:tcPr anchor="ctr"/>
                </a:tc>
                <a:tc>
                  <a:txBody>
                    <a:bodyPr/>
                    <a:lstStyle/>
                    <a:p>
                      <a:pPr algn="ctr"/>
                      <a:r>
                        <a:rPr lang="en-GB" sz="1800" b="0" u="none" strike="noStrike" kern="1200" baseline="0" dirty="0" err="1">
                          <a:solidFill>
                            <a:schemeClr val="tx1"/>
                          </a:solidFill>
                        </a:rPr>
                        <a:t>rē</a:t>
                      </a:r>
                      <a:r>
                        <a:rPr lang="en-GB" sz="1800" b="1" u="none" strike="noStrike" kern="1200" baseline="0" dirty="0" err="1">
                          <a:solidFill>
                            <a:srgbClr val="800000"/>
                          </a:solidFill>
                        </a:rPr>
                        <a:t>bus</a:t>
                      </a:r>
                      <a:endParaRPr lang="en-GB" b="1" dirty="0">
                        <a:solidFill>
                          <a:srgbClr val="800000"/>
                        </a:solidFill>
                      </a:endParaRPr>
                    </a:p>
                  </a:txBody>
                  <a:tcPr anchor="ctr">
                    <a:solidFill>
                      <a:srgbClr val="D4B0B0"/>
                    </a:solidFill>
                  </a:tcPr>
                </a:tc>
                <a:extLst>
                  <a:ext uri="{0D108BD9-81ED-4DB2-BD59-A6C34878D82A}">
                    <a16:rowId xmlns:a16="http://schemas.microsoft.com/office/drawing/2014/main" val="1422561067"/>
                  </a:ext>
                </a:extLst>
              </a:tr>
            </a:tbl>
          </a:graphicData>
        </a:graphic>
      </p:graphicFrame>
    </p:spTree>
    <p:extLst>
      <p:ext uri="{BB962C8B-B14F-4D97-AF65-F5344CB8AC3E}">
        <p14:creationId xmlns:p14="http://schemas.microsoft.com/office/powerpoint/2010/main" val="9080510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1E637-8859-542F-B68F-8BD359C5DA22}"/>
              </a:ext>
            </a:extLst>
          </p:cNvPr>
          <p:cNvSpPr>
            <a:spLocks noGrp="1"/>
          </p:cNvSpPr>
          <p:nvPr>
            <p:ph type="title"/>
          </p:nvPr>
        </p:nvSpPr>
        <p:spPr>
          <a:xfrm>
            <a:off x="838200" y="119737"/>
            <a:ext cx="10515600" cy="1325563"/>
          </a:xfrm>
        </p:spPr>
        <p:txBody>
          <a:bodyPr/>
          <a:lstStyle/>
          <a:p>
            <a:pPr algn="ctr"/>
            <a:r>
              <a:rPr lang="en-GB" dirty="0">
                <a:solidFill>
                  <a:srgbClr val="800000"/>
                </a:solidFill>
              </a:rPr>
              <a:t>Cases and Their Key Uses: Nominative</a:t>
            </a:r>
          </a:p>
        </p:txBody>
      </p:sp>
      <p:sp>
        <p:nvSpPr>
          <p:cNvPr id="6" name="Content Placeholder 5">
            <a:extLst>
              <a:ext uri="{FF2B5EF4-FFF2-40B4-BE49-F238E27FC236}">
                <a16:creationId xmlns:a16="http://schemas.microsoft.com/office/drawing/2014/main" id="{A7144575-E17D-4107-E71D-710AC3263CF0}"/>
              </a:ext>
            </a:extLst>
          </p:cNvPr>
          <p:cNvSpPr>
            <a:spLocks noGrp="1"/>
          </p:cNvSpPr>
          <p:nvPr>
            <p:ph idx="1"/>
          </p:nvPr>
        </p:nvSpPr>
        <p:spPr>
          <a:xfrm>
            <a:off x="838200" y="1825625"/>
            <a:ext cx="6409928" cy="4351338"/>
          </a:xfrm>
        </p:spPr>
        <p:txBody>
          <a:bodyPr>
            <a:normAutofit/>
          </a:bodyPr>
          <a:lstStyle/>
          <a:p>
            <a:pPr algn="l"/>
            <a:r>
              <a:rPr lang="en-GB" b="0" i="0" u="none" strike="noStrike" baseline="0" dirty="0"/>
              <a:t>Subject of a sentence</a:t>
            </a:r>
          </a:p>
          <a:p>
            <a:pPr marL="457200" lvl="1" indent="0">
              <a:buNone/>
            </a:pPr>
            <a:r>
              <a:rPr lang="en-US" sz="2800" b="0" i="1" u="none" strike="noStrike" baseline="0" dirty="0" err="1">
                <a:solidFill>
                  <a:srgbClr val="800000"/>
                </a:solidFill>
              </a:rPr>
              <a:t>Iuppiter</a:t>
            </a:r>
            <a:r>
              <a:rPr lang="en-US" sz="2800" b="0" i="1" u="none" strike="noStrike" baseline="0" dirty="0"/>
              <a:t> </a:t>
            </a:r>
            <a:r>
              <a:rPr lang="en-US" sz="2800" b="0" i="0" u="none" strike="noStrike" baseline="0" dirty="0" err="1"/>
              <a:t>circumspectat</a:t>
            </a:r>
            <a:r>
              <a:rPr lang="en-US" sz="2800" i="1" dirty="0"/>
              <a:t>.</a:t>
            </a:r>
            <a:r>
              <a:rPr lang="en-US" sz="2800" b="0" i="1" u="none" strike="noStrike" baseline="0" dirty="0"/>
              <a:t> Jupiter looks around</a:t>
            </a:r>
            <a:r>
              <a:rPr lang="en-US" sz="2800" b="0" i="0" u="none" strike="noStrike" baseline="0" dirty="0"/>
              <a:t>.</a:t>
            </a:r>
          </a:p>
          <a:p>
            <a:pPr algn="l"/>
            <a:r>
              <a:rPr lang="en-US" b="0" i="0" u="none" strike="noStrike" baseline="0" dirty="0"/>
              <a:t> Predicate nominative (with linking verb “to be” “to seem” “to </a:t>
            </a:r>
            <a:r>
              <a:rPr lang="en-GB" b="0" i="0" u="none" strike="noStrike" baseline="0" dirty="0"/>
              <a:t>appear,” etc.).</a:t>
            </a:r>
          </a:p>
          <a:p>
            <a:pPr marL="457200" lvl="1" indent="0">
              <a:buNone/>
            </a:pPr>
            <a:r>
              <a:rPr lang="en-GB" sz="2800" b="0" i="0" u="none" strike="noStrike" baseline="0" dirty="0" err="1"/>
              <a:t>Iuppiter</a:t>
            </a:r>
            <a:r>
              <a:rPr lang="en-GB" sz="2800" b="0" i="0" u="none" strike="noStrike" baseline="0" dirty="0"/>
              <a:t> </a:t>
            </a:r>
            <a:r>
              <a:rPr lang="en-GB" sz="2800" b="0" i="0" u="none" strike="noStrike" baseline="0" dirty="0" err="1"/>
              <a:t>est</a:t>
            </a:r>
            <a:r>
              <a:rPr lang="en-GB" sz="2800" b="0" i="0" u="none" strike="noStrike" baseline="0" dirty="0"/>
              <a:t> </a:t>
            </a:r>
            <a:r>
              <a:rPr lang="en-GB" sz="2800" b="0" i="1" u="none" strike="noStrike" baseline="0" dirty="0">
                <a:solidFill>
                  <a:srgbClr val="800000"/>
                </a:solidFill>
              </a:rPr>
              <a:t>deus</a:t>
            </a:r>
            <a:r>
              <a:rPr lang="en-GB" sz="2800" b="0" i="1" u="none" strike="noStrike" baseline="0" dirty="0"/>
              <a:t>.</a:t>
            </a:r>
            <a:r>
              <a:rPr lang="en-GB" sz="2800" b="0" i="0" u="none" strike="noStrike" baseline="0" dirty="0"/>
              <a:t> </a:t>
            </a:r>
            <a:r>
              <a:rPr lang="en-GB" sz="2800" b="0" i="1" u="none" strike="noStrike" baseline="0" dirty="0"/>
              <a:t>Jupiter is a god</a:t>
            </a:r>
            <a:r>
              <a:rPr lang="en-GB" sz="2800" b="0" i="0" u="none" strike="noStrike" baseline="0" dirty="0"/>
              <a:t>.</a:t>
            </a:r>
          </a:p>
          <a:p>
            <a:pPr marL="457200" lvl="1" indent="0">
              <a:buNone/>
            </a:pPr>
            <a:r>
              <a:rPr lang="de-DE" sz="2800" b="0" i="0" u="none" strike="noStrike" baseline="0" dirty="0" err="1"/>
              <a:t>Iuppiter</a:t>
            </a:r>
            <a:r>
              <a:rPr lang="de-DE" sz="2800" b="0" i="0" u="none" strike="noStrike" baseline="0" dirty="0"/>
              <a:t> erat </a:t>
            </a:r>
            <a:r>
              <a:rPr lang="de-DE" sz="2800" b="0" i="1" u="none" strike="noStrike" baseline="0" dirty="0" err="1">
                <a:solidFill>
                  <a:srgbClr val="800000"/>
                </a:solidFill>
              </a:rPr>
              <a:t>benignus</a:t>
            </a:r>
            <a:r>
              <a:rPr lang="de-DE" sz="2800" i="1" dirty="0"/>
              <a:t>.</a:t>
            </a:r>
            <a:r>
              <a:rPr lang="de-DE" sz="2800" b="0" i="0" u="none" strike="noStrike" baseline="0" dirty="0"/>
              <a:t> </a:t>
            </a:r>
            <a:r>
              <a:rPr lang="de-DE" sz="2800" b="0" i="1" u="none" strike="noStrike" baseline="0" dirty="0"/>
              <a:t>Jupiter was </a:t>
            </a:r>
            <a:r>
              <a:rPr lang="de-DE" sz="2800" b="0" i="1" u="none" strike="noStrike" baseline="0" dirty="0" err="1"/>
              <a:t>kind</a:t>
            </a:r>
            <a:r>
              <a:rPr lang="de-DE" sz="2800" b="0" i="0" u="none" strike="noStrike" baseline="0" dirty="0"/>
              <a:t>.</a:t>
            </a:r>
          </a:p>
        </p:txBody>
      </p:sp>
      <p:pic>
        <p:nvPicPr>
          <p:cNvPr id="9218" name="Picture 2">
            <a:extLst>
              <a:ext uri="{FF2B5EF4-FFF2-40B4-BE49-F238E27FC236}">
                <a16:creationId xmlns:a16="http://schemas.microsoft.com/office/drawing/2014/main" id="{594CACB8-7C32-26EE-6A71-57E86E6BE56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52184" y="1307803"/>
            <a:ext cx="3091692" cy="4869160"/>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88C7BCB0-E655-EE15-CC2F-6AFF5BB295FB}"/>
              </a:ext>
            </a:extLst>
          </p:cNvPr>
          <p:cNvSpPr txBox="1"/>
          <p:nvPr/>
        </p:nvSpPr>
        <p:spPr>
          <a:xfrm>
            <a:off x="5951984" y="6315736"/>
            <a:ext cx="6097772" cy="369332"/>
          </a:xfrm>
          <a:prstGeom prst="rect">
            <a:avLst/>
          </a:prstGeom>
          <a:noFill/>
        </p:spPr>
        <p:txBody>
          <a:bodyPr wrap="square">
            <a:spAutoFit/>
          </a:bodyPr>
          <a:lstStyle/>
          <a:p>
            <a:pPr algn="r"/>
            <a:r>
              <a:rPr lang="en-GB" b="0" i="1" dirty="0" err="1">
                <a:solidFill>
                  <a:schemeClr val="bg1">
                    <a:lumMod val="50000"/>
                  </a:schemeClr>
                </a:solidFill>
                <a:effectLst/>
                <a:latin typeface="Arial" panose="020B0604020202020204" pitchFamily="34" charset="0"/>
              </a:rPr>
              <a:t>Danorum</a:t>
            </a:r>
            <a:r>
              <a:rPr lang="en-GB" b="0" i="1" dirty="0">
                <a:solidFill>
                  <a:schemeClr val="bg1">
                    <a:lumMod val="50000"/>
                  </a:schemeClr>
                </a:solidFill>
                <a:effectLst/>
                <a:latin typeface="Arial" panose="020B0604020202020204" pitchFamily="34" charset="0"/>
              </a:rPr>
              <a:t> </a:t>
            </a:r>
            <a:r>
              <a:rPr lang="en-GB" b="0" i="1" dirty="0" err="1">
                <a:solidFill>
                  <a:schemeClr val="bg1">
                    <a:lumMod val="50000"/>
                  </a:schemeClr>
                </a:solidFill>
                <a:effectLst/>
                <a:latin typeface="Arial" panose="020B0604020202020204" pitchFamily="34" charset="0"/>
              </a:rPr>
              <a:t>Regum</a:t>
            </a:r>
            <a:r>
              <a:rPr lang="en-GB" b="0" i="1" dirty="0">
                <a:solidFill>
                  <a:schemeClr val="bg1">
                    <a:lumMod val="50000"/>
                  </a:schemeClr>
                </a:solidFill>
                <a:effectLst/>
                <a:latin typeface="Arial" panose="020B0604020202020204" pitchFamily="34" charset="0"/>
              </a:rPr>
              <a:t> </a:t>
            </a:r>
            <a:r>
              <a:rPr lang="en-GB" b="0" i="1" dirty="0" err="1">
                <a:solidFill>
                  <a:schemeClr val="bg1">
                    <a:lumMod val="50000"/>
                  </a:schemeClr>
                </a:solidFill>
                <a:effectLst/>
                <a:latin typeface="Arial" panose="020B0604020202020204" pitchFamily="34" charset="0"/>
              </a:rPr>
              <a:t>heroumque</a:t>
            </a:r>
            <a:r>
              <a:rPr lang="en-GB" b="0" i="1" dirty="0">
                <a:solidFill>
                  <a:schemeClr val="bg1">
                    <a:lumMod val="50000"/>
                  </a:schemeClr>
                </a:solidFill>
                <a:effectLst/>
                <a:latin typeface="Arial" panose="020B0604020202020204" pitchFamily="34" charset="0"/>
              </a:rPr>
              <a:t> </a:t>
            </a:r>
            <a:r>
              <a:rPr lang="en-GB" b="0" i="1" dirty="0" err="1">
                <a:solidFill>
                  <a:schemeClr val="bg1">
                    <a:lumMod val="50000"/>
                  </a:schemeClr>
                </a:solidFill>
                <a:effectLst/>
                <a:latin typeface="Arial" panose="020B0604020202020204" pitchFamily="34" charset="0"/>
              </a:rPr>
              <a:t>Historiae</a:t>
            </a:r>
            <a:r>
              <a:rPr lang="en-GB" b="0" i="1" dirty="0">
                <a:solidFill>
                  <a:schemeClr val="bg1">
                    <a:lumMod val="50000"/>
                  </a:schemeClr>
                </a:solidFill>
                <a:effectLst/>
                <a:latin typeface="Arial" panose="020B0604020202020204" pitchFamily="34" charset="0"/>
              </a:rPr>
              <a:t> </a:t>
            </a:r>
            <a:r>
              <a:rPr lang="en-GB" b="0" i="1" dirty="0" err="1">
                <a:solidFill>
                  <a:schemeClr val="bg1">
                    <a:lumMod val="50000"/>
                  </a:schemeClr>
                </a:solidFill>
                <a:effectLst/>
                <a:latin typeface="Arial" panose="020B0604020202020204" pitchFamily="34" charset="0"/>
              </a:rPr>
              <a:t>stilo</a:t>
            </a:r>
            <a:r>
              <a:rPr lang="en-GB" b="0" i="1" dirty="0">
                <a:solidFill>
                  <a:schemeClr val="bg1">
                    <a:lumMod val="50000"/>
                  </a:schemeClr>
                </a:solidFill>
                <a:effectLst/>
                <a:latin typeface="Arial" panose="020B0604020202020204" pitchFamily="34" charset="0"/>
              </a:rPr>
              <a:t> </a:t>
            </a:r>
            <a:r>
              <a:rPr lang="en-GB" b="0" i="1" dirty="0" err="1">
                <a:solidFill>
                  <a:schemeClr val="bg1">
                    <a:lumMod val="50000"/>
                  </a:schemeClr>
                </a:solidFill>
                <a:effectLst/>
                <a:latin typeface="Arial" panose="020B0604020202020204" pitchFamily="34" charset="0"/>
              </a:rPr>
              <a:t>eleganti</a:t>
            </a:r>
            <a:endParaRPr lang="en-GB" dirty="0">
              <a:solidFill>
                <a:schemeClr val="bg1">
                  <a:lumMod val="50000"/>
                </a:schemeClr>
              </a:solidFill>
            </a:endParaRPr>
          </a:p>
        </p:txBody>
      </p:sp>
    </p:spTree>
    <p:extLst>
      <p:ext uri="{BB962C8B-B14F-4D97-AF65-F5344CB8AC3E}">
        <p14:creationId xmlns:p14="http://schemas.microsoft.com/office/powerpoint/2010/main" val="18678773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B10955-888F-6BC3-DE51-AF43038085C1}"/>
              </a:ext>
            </a:extLst>
          </p:cNvPr>
          <p:cNvSpPr>
            <a:spLocks noGrp="1"/>
          </p:cNvSpPr>
          <p:nvPr>
            <p:ph type="title"/>
          </p:nvPr>
        </p:nvSpPr>
        <p:spPr>
          <a:xfrm>
            <a:off x="838200" y="87213"/>
            <a:ext cx="10515600" cy="1325563"/>
          </a:xfrm>
        </p:spPr>
        <p:txBody>
          <a:bodyPr/>
          <a:lstStyle/>
          <a:p>
            <a:pPr algn="ctr"/>
            <a:r>
              <a:rPr lang="en-GB" dirty="0">
                <a:solidFill>
                  <a:srgbClr val="800000"/>
                </a:solidFill>
              </a:rPr>
              <a:t>Cases and Their Key Uses: Genitive</a:t>
            </a:r>
            <a:endParaRPr lang="en-GB" dirty="0"/>
          </a:p>
        </p:txBody>
      </p:sp>
      <p:sp>
        <p:nvSpPr>
          <p:cNvPr id="3" name="Content Placeholder 2">
            <a:extLst>
              <a:ext uri="{FF2B5EF4-FFF2-40B4-BE49-F238E27FC236}">
                <a16:creationId xmlns:a16="http://schemas.microsoft.com/office/drawing/2014/main" id="{E827973F-06E6-0120-07C9-90A93525A957}"/>
              </a:ext>
            </a:extLst>
          </p:cNvPr>
          <p:cNvSpPr>
            <a:spLocks noGrp="1"/>
          </p:cNvSpPr>
          <p:nvPr>
            <p:ph idx="1"/>
          </p:nvPr>
        </p:nvSpPr>
        <p:spPr>
          <a:xfrm>
            <a:off x="695400" y="1399836"/>
            <a:ext cx="7992888" cy="4351338"/>
          </a:xfrm>
        </p:spPr>
        <p:txBody>
          <a:bodyPr>
            <a:noAutofit/>
          </a:bodyPr>
          <a:lstStyle/>
          <a:p>
            <a:pPr algn="l"/>
            <a:r>
              <a:rPr lang="en-GB" sz="1800" b="1" i="0" u="none" strike="noStrike" baseline="0" dirty="0"/>
              <a:t>Genitive of possession</a:t>
            </a:r>
            <a:r>
              <a:rPr lang="en-GB" sz="1800" b="0" i="0" u="none" strike="noStrike" baseline="0" dirty="0"/>
              <a:t>:</a:t>
            </a:r>
          </a:p>
          <a:p>
            <a:pPr marL="0" indent="0" algn="l">
              <a:buNone/>
            </a:pPr>
            <a:r>
              <a:rPr lang="en-US" sz="1800" b="0" i="0" u="none" strike="noStrike" baseline="0" dirty="0"/>
              <a:t>Regia </a:t>
            </a:r>
            <a:r>
              <a:rPr lang="en-US" sz="1800" b="0" i="1" u="none" strike="noStrike" baseline="0" dirty="0" err="1"/>
              <a:t>reginae</a:t>
            </a:r>
            <a:r>
              <a:rPr lang="en-US" sz="1800" b="0" i="1" u="none" strike="noStrike" baseline="0" dirty="0"/>
              <a:t> </a:t>
            </a:r>
            <a:r>
              <a:rPr lang="en-US" sz="1800" b="0" i="0" u="none" strike="noStrike" baseline="0" dirty="0"/>
              <a:t>magna </a:t>
            </a:r>
            <a:r>
              <a:rPr lang="en-US" sz="1800" b="0" i="0" u="none" strike="noStrike" baseline="0" dirty="0" err="1"/>
              <a:t>erat</a:t>
            </a:r>
            <a:r>
              <a:rPr lang="en-US" sz="1800" dirty="0"/>
              <a:t>. </a:t>
            </a:r>
            <a:r>
              <a:rPr lang="en-US" sz="1800" b="0" i="1" u="none" strike="noStrike" baseline="0" dirty="0"/>
              <a:t>The palace of the queen was large.</a:t>
            </a:r>
          </a:p>
          <a:p>
            <a:r>
              <a:rPr lang="en-US" sz="1800" b="1" i="0" u="none" strike="noStrike" baseline="0" dirty="0"/>
              <a:t>Genitive of description</a:t>
            </a:r>
            <a:r>
              <a:rPr lang="en-US" sz="1800" b="0" i="0" u="none" strike="noStrike" baseline="0" dirty="0"/>
              <a:t>: attributes a quality to a noun. This genitive is normally accompanied by an adjective.</a:t>
            </a:r>
          </a:p>
          <a:p>
            <a:pPr marL="0" indent="0" algn="l">
              <a:buNone/>
            </a:pPr>
            <a:r>
              <a:rPr lang="en-US" sz="1800" b="0" i="0" u="none" strike="noStrike" baseline="0" dirty="0"/>
              <a:t>Diana </a:t>
            </a:r>
            <a:r>
              <a:rPr lang="en-US" sz="1800" b="0" i="0" u="none" strike="noStrike" baseline="0" dirty="0" err="1"/>
              <a:t>dea</a:t>
            </a:r>
            <a:r>
              <a:rPr lang="en-US" sz="1800" b="0" i="0" u="none" strike="noStrike" baseline="0" dirty="0"/>
              <a:t> </a:t>
            </a:r>
            <a:r>
              <a:rPr lang="en-US" sz="1800" b="0" i="1" u="none" strike="noStrike" baseline="0" dirty="0" err="1"/>
              <a:t>magnae</a:t>
            </a:r>
            <a:r>
              <a:rPr lang="en-US" sz="1800" b="0" i="1" u="none" strike="noStrike" baseline="0" dirty="0"/>
              <a:t> </a:t>
            </a:r>
            <a:r>
              <a:rPr lang="en-US" sz="1800" b="0" i="1" u="none" strike="noStrike" baseline="0" dirty="0" err="1"/>
              <a:t>sapientiae</a:t>
            </a:r>
            <a:r>
              <a:rPr lang="en-US" sz="1800" b="0" i="1" u="none" strike="noStrike" baseline="0" dirty="0"/>
              <a:t> </a:t>
            </a:r>
            <a:r>
              <a:rPr lang="en-US" sz="1800" b="0" i="0" u="none" strike="noStrike" baseline="0" dirty="0"/>
              <a:t>est</a:t>
            </a:r>
            <a:r>
              <a:rPr lang="en-US" sz="1800" dirty="0"/>
              <a:t>.</a:t>
            </a:r>
            <a:r>
              <a:rPr lang="en-US" sz="1800" b="0" i="0" u="none" strike="noStrike" baseline="0" dirty="0"/>
              <a:t> </a:t>
            </a:r>
            <a:r>
              <a:rPr lang="en-US" sz="1800" b="0" i="1" u="none" strike="noStrike" baseline="0" dirty="0"/>
              <a:t>Diana is a goddess of great wisdom.</a:t>
            </a:r>
          </a:p>
          <a:p>
            <a:pPr algn="l"/>
            <a:r>
              <a:rPr lang="en-GB" sz="1800" b="0" i="0" u="none" strike="noStrike" baseline="0" dirty="0"/>
              <a:t>Genitive with certain adjectives: </a:t>
            </a:r>
          </a:p>
          <a:p>
            <a:pPr lvl="1"/>
            <a:r>
              <a:rPr lang="en-US" sz="1800" b="0" i="1" u="none" strike="noStrike" baseline="0" dirty="0" err="1">
                <a:solidFill>
                  <a:srgbClr val="800000"/>
                </a:solidFill>
              </a:rPr>
              <a:t>dignus</a:t>
            </a:r>
            <a:r>
              <a:rPr lang="en-US" sz="1800" b="0" i="1" u="none" strike="noStrike" baseline="0" dirty="0">
                <a:solidFill>
                  <a:srgbClr val="800000"/>
                </a:solidFill>
              </a:rPr>
              <a:t>, -a, -um </a:t>
            </a:r>
            <a:r>
              <a:rPr lang="en-US" sz="1800" b="0" i="0" u="none" strike="noStrike" baseline="0" dirty="0">
                <a:solidFill>
                  <a:srgbClr val="800000"/>
                </a:solidFill>
              </a:rPr>
              <a:t>+ gen. = worthy (of)</a:t>
            </a:r>
          </a:p>
          <a:p>
            <a:pPr marL="0" indent="0" algn="l">
              <a:buNone/>
            </a:pPr>
            <a:r>
              <a:rPr lang="en-US" sz="1800" b="0" i="0" u="none" strike="noStrike" baseline="0" dirty="0" err="1"/>
              <a:t>Delectamenta</a:t>
            </a:r>
            <a:r>
              <a:rPr lang="en-US" sz="1800" b="0" i="0" u="none" strike="noStrike" baseline="0" dirty="0"/>
              <a:t> sunt </a:t>
            </a:r>
            <a:r>
              <a:rPr lang="en-US" sz="1800" b="0" i="0" u="none" strike="noStrike" baseline="0" dirty="0" err="1"/>
              <a:t>pretiosa</a:t>
            </a:r>
            <a:r>
              <a:rPr lang="en-US" sz="1800" b="0" i="0" u="none" strike="noStrike" baseline="0" dirty="0"/>
              <a:t> sed </a:t>
            </a:r>
            <a:r>
              <a:rPr lang="en-US" sz="1800" b="0" i="0" u="none" strike="noStrike" baseline="0" dirty="0" err="1"/>
              <a:t>digna</a:t>
            </a:r>
            <a:r>
              <a:rPr lang="en-US" sz="1800" b="0" i="0" u="none" strike="noStrike" baseline="0" dirty="0"/>
              <a:t> </a:t>
            </a:r>
            <a:r>
              <a:rPr lang="en-US" sz="1800" b="0" i="1" u="none" strike="noStrike" baseline="0" dirty="0" err="1"/>
              <a:t>pretii</a:t>
            </a:r>
            <a:r>
              <a:rPr lang="en-US" sz="1800" i="1" dirty="0"/>
              <a:t>. </a:t>
            </a:r>
            <a:r>
              <a:rPr lang="en-US" sz="1800" b="0" i="1" u="none" strike="noStrike" baseline="0" dirty="0"/>
              <a:t>The delights are costly but worth </a:t>
            </a:r>
            <a:r>
              <a:rPr lang="en-GB" sz="1800" b="0" i="1" u="none" strike="noStrike" baseline="0" dirty="0"/>
              <a:t>the price.</a:t>
            </a:r>
          </a:p>
          <a:p>
            <a:pPr lvl="1"/>
            <a:r>
              <a:rPr lang="en-US" sz="1800" b="0" i="1" u="none" strike="noStrike" baseline="0" dirty="0" err="1">
                <a:solidFill>
                  <a:srgbClr val="800000"/>
                </a:solidFill>
              </a:rPr>
              <a:t>plenus</a:t>
            </a:r>
            <a:r>
              <a:rPr lang="en-US" sz="1800" b="0" i="1" u="none" strike="noStrike" baseline="0" dirty="0">
                <a:solidFill>
                  <a:srgbClr val="800000"/>
                </a:solidFill>
              </a:rPr>
              <a:t>, -a, -um </a:t>
            </a:r>
            <a:r>
              <a:rPr lang="en-US" sz="1800" b="0" i="0" u="none" strike="noStrike" baseline="0" dirty="0">
                <a:solidFill>
                  <a:srgbClr val="800000"/>
                </a:solidFill>
              </a:rPr>
              <a:t>+ gen. = full (of)</a:t>
            </a:r>
          </a:p>
          <a:p>
            <a:pPr marL="0" indent="0" algn="l">
              <a:buNone/>
            </a:pPr>
            <a:r>
              <a:rPr lang="en-US" sz="1800" b="0" i="0" u="none" strike="noStrike" baseline="0" dirty="0"/>
              <a:t>Oppidum olim plenum </a:t>
            </a:r>
            <a:r>
              <a:rPr lang="en-US" sz="1800" b="0" i="1" u="none" strike="noStrike" baseline="0" dirty="0" err="1"/>
              <a:t>virorum</a:t>
            </a:r>
            <a:r>
              <a:rPr lang="en-US" sz="1800" b="0" i="1" u="none" strike="noStrike" baseline="0" dirty="0"/>
              <a:t> </a:t>
            </a:r>
            <a:r>
              <a:rPr lang="en-US" sz="1800" b="0" i="0" u="none" strike="noStrike" baseline="0" dirty="0" err="1"/>
              <a:t>erat</a:t>
            </a:r>
            <a:r>
              <a:rPr lang="en-US" sz="1800" dirty="0"/>
              <a:t>.</a:t>
            </a:r>
            <a:r>
              <a:rPr lang="en-US" sz="1800" b="0" i="0" u="none" strike="noStrike" baseline="0" dirty="0"/>
              <a:t> </a:t>
            </a:r>
            <a:r>
              <a:rPr lang="en-US" sz="1800" b="0" i="1" u="none" strike="noStrike" baseline="0" dirty="0"/>
              <a:t>The town was once full of men.</a:t>
            </a:r>
          </a:p>
          <a:p>
            <a:pPr lvl="1"/>
            <a:r>
              <a:rPr lang="en-GB" sz="1800" b="0" i="1" u="none" strike="noStrike" baseline="0" dirty="0">
                <a:solidFill>
                  <a:srgbClr val="800000"/>
                </a:solidFill>
              </a:rPr>
              <a:t>peritus, -a, -um </a:t>
            </a:r>
            <a:r>
              <a:rPr lang="en-GB" sz="1800" b="0" i="0" u="none" strike="noStrike" baseline="0" dirty="0">
                <a:solidFill>
                  <a:srgbClr val="800000"/>
                </a:solidFill>
              </a:rPr>
              <a:t>+ gen. = skilled (in), expert (in)</a:t>
            </a:r>
          </a:p>
          <a:p>
            <a:pPr marL="0" indent="0" algn="l">
              <a:buNone/>
            </a:pPr>
            <a:r>
              <a:rPr lang="en-US" sz="1800" b="0" i="0" u="none" strike="noStrike" baseline="0" dirty="0"/>
              <a:t>Vir peritus </a:t>
            </a:r>
            <a:r>
              <a:rPr lang="en-US" sz="1800" b="0" i="1" u="none" strike="noStrike" baseline="0" dirty="0" err="1"/>
              <a:t>sagittarum</a:t>
            </a:r>
            <a:r>
              <a:rPr lang="en-US" sz="1800" b="0" i="1" u="none" strike="noStrike" baseline="0" dirty="0"/>
              <a:t> </a:t>
            </a:r>
            <a:r>
              <a:rPr lang="en-US" sz="1800" b="0" i="0" u="none" strike="noStrike" baseline="0" dirty="0"/>
              <a:t>est. </a:t>
            </a:r>
            <a:r>
              <a:rPr lang="en-US" sz="1800" b="0" i="1" u="none" strike="noStrike" baseline="0" dirty="0"/>
              <a:t>The man is skilled with arrows</a:t>
            </a:r>
            <a:r>
              <a:rPr lang="en-US" sz="1800" b="0" i="0" u="none" strike="noStrike" baseline="0" dirty="0"/>
              <a:t>.</a:t>
            </a:r>
          </a:p>
          <a:p>
            <a:pPr algn="l"/>
            <a:r>
              <a:rPr lang="en-US" sz="1800" b="1" i="0" u="none" strike="noStrike" baseline="0" dirty="0"/>
              <a:t>Partitive Genitive: </a:t>
            </a:r>
            <a:r>
              <a:rPr lang="en-US" sz="1800" b="0" i="0" u="none" strike="noStrike" baseline="0" dirty="0"/>
              <a:t>genitive is used to denote the whole to which a part belongs.</a:t>
            </a:r>
          </a:p>
          <a:p>
            <a:pPr marL="0" indent="0" algn="l">
              <a:buNone/>
            </a:pPr>
            <a:r>
              <a:rPr lang="en-US" sz="1800" b="0" i="0" u="none" strike="noStrike" baseline="0" dirty="0" err="1"/>
              <a:t>Deis</a:t>
            </a:r>
            <a:r>
              <a:rPr lang="en-US" sz="1800" b="0" i="0" u="none" strike="noStrike" baseline="0" dirty="0"/>
              <a:t> partem </a:t>
            </a:r>
            <a:r>
              <a:rPr lang="en-US" sz="1800" b="0" i="1" u="none" strike="noStrike" baseline="0" dirty="0" err="1"/>
              <a:t>cibi</a:t>
            </a:r>
            <a:r>
              <a:rPr lang="en-US" sz="1800" b="0" i="1" u="none" strike="noStrike" baseline="0" dirty="0"/>
              <a:t> </a:t>
            </a:r>
            <a:r>
              <a:rPr lang="en-US" sz="1800" b="0" i="0" u="none" strike="noStrike" baseline="0" dirty="0" err="1"/>
              <a:t>dederunt</a:t>
            </a:r>
            <a:r>
              <a:rPr lang="en-US" sz="1800" b="0" i="0" u="none" strike="noStrike" baseline="0" dirty="0"/>
              <a:t> : They gave part of the food to the gods.</a:t>
            </a:r>
            <a:endParaRPr lang="en-GB" sz="1800" dirty="0"/>
          </a:p>
        </p:txBody>
      </p:sp>
      <p:pic>
        <p:nvPicPr>
          <p:cNvPr id="5" name="Picture 4">
            <a:extLst>
              <a:ext uri="{FF2B5EF4-FFF2-40B4-BE49-F238E27FC236}">
                <a16:creationId xmlns:a16="http://schemas.microsoft.com/office/drawing/2014/main" id="{F1F1D917-AD50-E202-6AF3-3A25A88EE4D0}"/>
              </a:ext>
            </a:extLst>
          </p:cNvPr>
          <p:cNvPicPr>
            <a:picLocks noChangeAspect="1"/>
          </p:cNvPicPr>
          <p:nvPr/>
        </p:nvPicPr>
        <p:blipFill rotWithShape="1">
          <a:blip r:embed="rId2"/>
          <a:srcRect l="9499" t="10211" b="16155"/>
          <a:stretch/>
        </p:blipFill>
        <p:spPr>
          <a:xfrm>
            <a:off x="8688288" y="1428650"/>
            <a:ext cx="3104284" cy="4235678"/>
          </a:xfrm>
          <a:prstGeom prst="rect">
            <a:avLst/>
          </a:prstGeom>
        </p:spPr>
      </p:pic>
      <p:sp>
        <p:nvSpPr>
          <p:cNvPr id="7" name="TextBox 6">
            <a:extLst>
              <a:ext uri="{FF2B5EF4-FFF2-40B4-BE49-F238E27FC236}">
                <a16:creationId xmlns:a16="http://schemas.microsoft.com/office/drawing/2014/main" id="{D72B6F84-6D7A-2FE7-6113-1FEE15601E94}"/>
              </a:ext>
            </a:extLst>
          </p:cNvPr>
          <p:cNvSpPr txBox="1"/>
          <p:nvPr/>
        </p:nvSpPr>
        <p:spPr>
          <a:xfrm>
            <a:off x="9048328" y="5751174"/>
            <a:ext cx="6097772" cy="369332"/>
          </a:xfrm>
          <a:prstGeom prst="rect">
            <a:avLst/>
          </a:prstGeom>
          <a:noFill/>
        </p:spPr>
        <p:txBody>
          <a:bodyPr wrap="square">
            <a:spAutoFit/>
          </a:bodyPr>
          <a:lstStyle/>
          <a:p>
            <a:r>
              <a:rPr lang="en-US" sz="1800" b="0" i="0" u="none" strike="noStrike" baseline="0" dirty="0">
                <a:solidFill>
                  <a:schemeClr val="bg1">
                    <a:lumMod val="50000"/>
                  </a:schemeClr>
                </a:solidFill>
              </a:rPr>
              <a:t>A page full of genitives</a:t>
            </a:r>
            <a:endParaRPr lang="en-GB" dirty="0">
              <a:solidFill>
                <a:schemeClr val="bg1">
                  <a:lumMod val="50000"/>
                </a:schemeClr>
              </a:solidFill>
            </a:endParaRPr>
          </a:p>
        </p:txBody>
      </p:sp>
    </p:spTree>
    <p:extLst>
      <p:ext uri="{BB962C8B-B14F-4D97-AF65-F5344CB8AC3E}">
        <p14:creationId xmlns:p14="http://schemas.microsoft.com/office/powerpoint/2010/main" val="28004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F7369426BB66445AE5E1BCAA6B25D48" ma:contentTypeVersion="13" ma:contentTypeDescription="Create a new document." ma:contentTypeScope="" ma:versionID="89d5ed09abfe864375d5d312df806945">
  <xsd:schema xmlns:xsd="http://www.w3.org/2001/XMLSchema" xmlns:xs="http://www.w3.org/2001/XMLSchema" xmlns:p="http://schemas.microsoft.com/office/2006/metadata/properties" xmlns:ns3="fb9d6c99-3694-42bd-96cb-ee82f142d5f1" xmlns:ns4="cd032496-98b8-4843-a188-ee53f6a5ba7e" targetNamespace="http://schemas.microsoft.com/office/2006/metadata/properties" ma:root="true" ma:fieldsID="9f8b6508694ba8c745f508d707bd3fc7" ns3:_="" ns4:_="">
    <xsd:import namespace="fb9d6c99-3694-42bd-96cb-ee82f142d5f1"/>
    <xsd:import namespace="cd032496-98b8-4843-a188-ee53f6a5ba7e"/>
    <xsd:element name="properties">
      <xsd:complexType>
        <xsd:sequence>
          <xsd:element name="documentManagement">
            <xsd:complexType>
              <xsd:all>
                <xsd:element ref="ns3:MediaServiceMetadata" minOccurs="0"/>
                <xsd:element ref="ns3:MediaServiceFastMetadata" minOccurs="0"/>
                <xsd:element ref="ns3:_activity" minOccurs="0"/>
                <xsd:element ref="ns4:SharedWithUsers" minOccurs="0"/>
                <xsd:element ref="ns4:SharedWithDetails" minOccurs="0"/>
                <xsd:element ref="ns4:SharingHintHash" minOccurs="0"/>
                <xsd:element ref="ns3:MediaServiceAutoTags" minOccurs="0"/>
                <xsd:element ref="ns3:MediaServiceOCR" minOccurs="0"/>
                <xsd:element ref="ns3:MediaServiceGenerationTime" minOccurs="0"/>
                <xsd:element ref="ns3:MediaServiceEventHashCode" minOccurs="0"/>
                <xsd:element ref="ns3:MediaServiceObjectDetectorVersions" minOccurs="0"/>
                <xsd:element ref="ns3:MediaServiceDateTaken" minOccurs="0"/>
                <xsd:element ref="ns3:MediaServiceSystem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b9d6c99-3694-42bd-96cb-ee82f142d5f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_activity" ma:index="10" nillable="true" ma:displayName="_activity" ma:hidden="true" ma:internalName="_activity">
      <xsd:simpleType>
        <xsd:restriction base="dms:Note"/>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ServiceSystemTags" ma:index="20" nillable="true" ma:displayName="MediaServiceSystemTags" ma:hidden="true" ma:internalName="MediaServiceSystemTag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d032496-98b8-4843-a188-ee53f6a5ba7e"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SharingHintHash" ma:index="13"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activity xmlns="fb9d6c99-3694-42bd-96cb-ee82f142d5f1" xsi:nil="true"/>
  </documentManagement>
</p:properties>
</file>

<file path=customXml/itemProps1.xml><?xml version="1.0" encoding="utf-8"?>
<ds:datastoreItem xmlns:ds="http://schemas.openxmlformats.org/officeDocument/2006/customXml" ds:itemID="{C61D13EC-F9D9-4712-BA93-DCD7785775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b9d6c99-3694-42bd-96cb-ee82f142d5f1"/>
    <ds:schemaRef ds:uri="cd032496-98b8-4843-a188-ee53f6a5ba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059B4E0-D120-46A4-9C7F-C2DAD371E3AF}">
  <ds:schemaRefs>
    <ds:schemaRef ds:uri="http://schemas.microsoft.com/sharepoint/v3/contenttype/forms"/>
  </ds:schemaRefs>
</ds:datastoreItem>
</file>

<file path=customXml/itemProps3.xml><?xml version="1.0" encoding="utf-8"?>
<ds:datastoreItem xmlns:ds="http://schemas.openxmlformats.org/officeDocument/2006/customXml" ds:itemID="{70B82E67-5270-40C7-979D-0472BABE5100}">
  <ds:schemaRefs>
    <ds:schemaRef ds:uri="http://schemas.openxmlformats.org/package/2006/metadata/core-properties"/>
    <ds:schemaRef ds:uri="http://purl.org/dc/elements/1.1/"/>
    <ds:schemaRef ds:uri="http://schemas.microsoft.com/office/2006/metadata/properties"/>
    <ds:schemaRef ds:uri="fb9d6c99-3694-42bd-96cb-ee82f142d5f1"/>
    <ds:schemaRef ds:uri="http://purl.org/dc/terms/"/>
    <ds:schemaRef ds:uri="http://schemas.microsoft.com/office/infopath/2007/PartnerControls"/>
    <ds:schemaRef ds:uri="http://schemas.microsoft.com/office/2006/documentManagement/types"/>
    <ds:schemaRef ds:uri="cd032496-98b8-4843-a188-ee53f6a5ba7e"/>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1759</TotalTime>
  <Words>2518</Words>
  <Application>Microsoft Office PowerPoint</Application>
  <PresentationFormat>Widescreen</PresentationFormat>
  <Paragraphs>306</Paragraphs>
  <Slides>19</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19</vt:i4>
      </vt:variant>
    </vt:vector>
  </HeadingPairs>
  <TitlesOfParts>
    <vt:vector size="27" baseType="lpstr">
      <vt:lpstr>Arial</vt:lpstr>
      <vt:lpstr>Calibri</vt:lpstr>
      <vt:lpstr>Calibri Light</vt:lpstr>
      <vt:lpstr>Open Sans</vt:lpstr>
      <vt:lpstr>Palatino-Bold</vt:lpstr>
      <vt:lpstr>Times New Roman</vt:lpstr>
      <vt:lpstr>TimesNewRomanPSMT</vt:lpstr>
      <vt:lpstr>Office Theme</vt:lpstr>
      <vt:lpstr>Beginners’ Latin</vt:lpstr>
      <vt:lpstr>The Paradigm: Declensions and Cases</vt:lpstr>
      <vt:lpstr>Spotting your Nouns: 1st Declension</vt:lpstr>
      <vt:lpstr>Spotting your Nouns: 2nd Declension</vt:lpstr>
      <vt:lpstr>Spotting your Nouns: 3rd Declension</vt:lpstr>
      <vt:lpstr>Spotting your Nouns: 4th Declension</vt:lpstr>
      <vt:lpstr>Spotting your Nouns: 5th Declension</vt:lpstr>
      <vt:lpstr>Cases and Their Key Uses: Nominative</vt:lpstr>
      <vt:lpstr>Cases and Their Key Uses: Genitive</vt:lpstr>
      <vt:lpstr>Cases and Their Key Uses: Dative</vt:lpstr>
      <vt:lpstr>Cases and Their Key Uses: Accusative</vt:lpstr>
      <vt:lpstr>Cases and Their Key Uses: Ablative</vt:lpstr>
      <vt:lpstr>Identifying Noun Forms: Algorythm</vt:lpstr>
      <vt:lpstr>Example</vt:lpstr>
      <vt:lpstr>Another Example</vt:lpstr>
      <vt:lpstr>Verb Forms: All Conjugations</vt:lpstr>
      <vt:lpstr>Common irregular verbs</vt:lpstr>
      <vt:lpstr>Spot Your Verbs: Tense Indicators</vt:lpstr>
      <vt:lpstr>Final Exercise: Reading</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Beginners’ Latin</dc:title>
  <dc:creator>AKHAPKINA, DARIA (PGR)</dc:creator>
  <cp:lastModifiedBy>AKHAPKINA, DARIA (PGR)</cp:lastModifiedBy>
  <cp:revision>2</cp:revision>
  <dcterms:created xsi:type="dcterms:W3CDTF">2024-01-08T18:50:13Z</dcterms:created>
  <dcterms:modified xsi:type="dcterms:W3CDTF">2024-01-10T00:09:44Z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0x010100FF7369426BB66445AE5E1BCAA6B25D48</vt:lpwstr>
  </property>
</Properties>
</file>