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7" r:id="rId5"/>
    <p:sldId id="271" r:id="rId6"/>
    <p:sldId id="274" r:id="rId7"/>
    <p:sldId id="272" r:id="rId8"/>
    <p:sldId id="273" r:id="rId9"/>
    <p:sldId id="275" r:id="rId10"/>
    <p:sldId id="276"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7C7C7"/>
    <a:srgbClr val="800000"/>
    <a:srgbClr val="7A3A3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0" d="100"/>
          <a:sy n="60" d="100"/>
        </p:scale>
        <p:origin x="840"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AD1C50-96E4-1B28-97DF-FE8A0010A7B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14401F4-F057-21A0-E05C-35F6190C1C0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CAD35C90-4180-A1F1-C81F-2DE042B99B55}"/>
              </a:ext>
            </a:extLst>
          </p:cNvPr>
          <p:cNvSpPr>
            <a:spLocks noGrp="1"/>
          </p:cNvSpPr>
          <p:nvPr>
            <p:ph type="dt" sz="half" idx="10"/>
          </p:nvPr>
        </p:nvSpPr>
        <p:spPr/>
        <p:txBody>
          <a:bodyPr/>
          <a:lstStyle/>
          <a:p>
            <a:fld id="{1DC10539-2013-40DA-A82C-251BAFF343CD}" type="datetimeFigureOut">
              <a:rPr lang="en-GB" smtClean="0"/>
              <a:t>12/01/2024</a:t>
            </a:fld>
            <a:endParaRPr lang="en-GB"/>
          </a:p>
        </p:txBody>
      </p:sp>
      <p:sp>
        <p:nvSpPr>
          <p:cNvPr id="5" name="Footer Placeholder 4">
            <a:extLst>
              <a:ext uri="{FF2B5EF4-FFF2-40B4-BE49-F238E27FC236}">
                <a16:creationId xmlns:a16="http://schemas.microsoft.com/office/drawing/2014/main" id="{476F044B-A1EE-6DA2-D18C-8CB1579BC4F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36FE7F0-DED3-4C57-5710-34C1F2C095D0}"/>
              </a:ext>
            </a:extLst>
          </p:cNvPr>
          <p:cNvSpPr>
            <a:spLocks noGrp="1"/>
          </p:cNvSpPr>
          <p:nvPr>
            <p:ph type="sldNum" sz="quarter" idx="12"/>
          </p:nvPr>
        </p:nvSpPr>
        <p:spPr/>
        <p:txBody>
          <a:bodyPr/>
          <a:lstStyle/>
          <a:p>
            <a:fld id="{42A8FEFE-C018-4AA0-85FF-8EEB5DA4BC4A}" type="slidenum">
              <a:rPr lang="en-GB" smtClean="0"/>
              <a:t>‹#›</a:t>
            </a:fld>
            <a:endParaRPr lang="en-GB"/>
          </a:p>
        </p:txBody>
      </p:sp>
    </p:spTree>
    <p:extLst>
      <p:ext uri="{BB962C8B-B14F-4D97-AF65-F5344CB8AC3E}">
        <p14:creationId xmlns:p14="http://schemas.microsoft.com/office/powerpoint/2010/main" val="15482460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2B6805-E8A0-9DEA-EE63-9A8250AB646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5F4E461-4B15-3D10-E7E3-294A66FB46F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5AC188E-99A5-7F8A-64F8-3FB76E7C9887}"/>
              </a:ext>
            </a:extLst>
          </p:cNvPr>
          <p:cNvSpPr>
            <a:spLocks noGrp="1"/>
          </p:cNvSpPr>
          <p:nvPr>
            <p:ph type="dt" sz="half" idx="10"/>
          </p:nvPr>
        </p:nvSpPr>
        <p:spPr/>
        <p:txBody>
          <a:bodyPr/>
          <a:lstStyle/>
          <a:p>
            <a:fld id="{1DC10539-2013-40DA-A82C-251BAFF343CD}" type="datetimeFigureOut">
              <a:rPr lang="en-GB" smtClean="0"/>
              <a:t>12/01/2024</a:t>
            </a:fld>
            <a:endParaRPr lang="en-GB"/>
          </a:p>
        </p:txBody>
      </p:sp>
      <p:sp>
        <p:nvSpPr>
          <p:cNvPr id="5" name="Footer Placeholder 4">
            <a:extLst>
              <a:ext uri="{FF2B5EF4-FFF2-40B4-BE49-F238E27FC236}">
                <a16:creationId xmlns:a16="http://schemas.microsoft.com/office/drawing/2014/main" id="{9C8DB884-24B1-3AF9-1247-A696D212C83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CF50BF-E698-1BD0-D98A-EB1519D4E396}"/>
              </a:ext>
            </a:extLst>
          </p:cNvPr>
          <p:cNvSpPr>
            <a:spLocks noGrp="1"/>
          </p:cNvSpPr>
          <p:nvPr>
            <p:ph type="sldNum" sz="quarter" idx="12"/>
          </p:nvPr>
        </p:nvSpPr>
        <p:spPr/>
        <p:txBody>
          <a:bodyPr/>
          <a:lstStyle/>
          <a:p>
            <a:fld id="{42A8FEFE-C018-4AA0-85FF-8EEB5DA4BC4A}" type="slidenum">
              <a:rPr lang="en-GB" smtClean="0"/>
              <a:t>‹#›</a:t>
            </a:fld>
            <a:endParaRPr lang="en-GB"/>
          </a:p>
        </p:txBody>
      </p:sp>
    </p:spTree>
    <p:extLst>
      <p:ext uri="{BB962C8B-B14F-4D97-AF65-F5344CB8AC3E}">
        <p14:creationId xmlns:p14="http://schemas.microsoft.com/office/powerpoint/2010/main" val="15114912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3FB6CA8-670E-CA29-7B01-B5C4067DE6C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3C30704-7A03-330E-AD94-422E13A1EBA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42802EF-7F01-27B7-A7E7-C2C793187D1C}"/>
              </a:ext>
            </a:extLst>
          </p:cNvPr>
          <p:cNvSpPr>
            <a:spLocks noGrp="1"/>
          </p:cNvSpPr>
          <p:nvPr>
            <p:ph type="dt" sz="half" idx="10"/>
          </p:nvPr>
        </p:nvSpPr>
        <p:spPr/>
        <p:txBody>
          <a:bodyPr/>
          <a:lstStyle/>
          <a:p>
            <a:fld id="{1DC10539-2013-40DA-A82C-251BAFF343CD}" type="datetimeFigureOut">
              <a:rPr lang="en-GB" smtClean="0"/>
              <a:t>12/01/2024</a:t>
            </a:fld>
            <a:endParaRPr lang="en-GB"/>
          </a:p>
        </p:txBody>
      </p:sp>
      <p:sp>
        <p:nvSpPr>
          <p:cNvPr id="5" name="Footer Placeholder 4">
            <a:extLst>
              <a:ext uri="{FF2B5EF4-FFF2-40B4-BE49-F238E27FC236}">
                <a16:creationId xmlns:a16="http://schemas.microsoft.com/office/drawing/2014/main" id="{9CB644E1-689C-D73B-26E9-072E193CFD3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9297432-1C2D-44E6-60FF-4DA57CEADF31}"/>
              </a:ext>
            </a:extLst>
          </p:cNvPr>
          <p:cNvSpPr>
            <a:spLocks noGrp="1"/>
          </p:cNvSpPr>
          <p:nvPr>
            <p:ph type="sldNum" sz="quarter" idx="12"/>
          </p:nvPr>
        </p:nvSpPr>
        <p:spPr/>
        <p:txBody>
          <a:bodyPr/>
          <a:lstStyle/>
          <a:p>
            <a:fld id="{42A8FEFE-C018-4AA0-85FF-8EEB5DA4BC4A}" type="slidenum">
              <a:rPr lang="en-GB" smtClean="0"/>
              <a:t>‹#›</a:t>
            </a:fld>
            <a:endParaRPr lang="en-GB"/>
          </a:p>
        </p:txBody>
      </p:sp>
    </p:spTree>
    <p:extLst>
      <p:ext uri="{BB962C8B-B14F-4D97-AF65-F5344CB8AC3E}">
        <p14:creationId xmlns:p14="http://schemas.microsoft.com/office/powerpoint/2010/main" val="29135077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841075-6CFF-2FC6-3C8D-661A43C9501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E9D3EED-2EB7-8EAB-57A6-AF784624B52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B2ED120-FC1A-CA0F-0FC5-68EB81C721F9}"/>
              </a:ext>
            </a:extLst>
          </p:cNvPr>
          <p:cNvSpPr>
            <a:spLocks noGrp="1"/>
          </p:cNvSpPr>
          <p:nvPr>
            <p:ph type="dt" sz="half" idx="10"/>
          </p:nvPr>
        </p:nvSpPr>
        <p:spPr/>
        <p:txBody>
          <a:bodyPr/>
          <a:lstStyle/>
          <a:p>
            <a:fld id="{1DC10539-2013-40DA-A82C-251BAFF343CD}" type="datetimeFigureOut">
              <a:rPr lang="en-GB" smtClean="0"/>
              <a:t>12/01/2024</a:t>
            </a:fld>
            <a:endParaRPr lang="en-GB"/>
          </a:p>
        </p:txBody>
      </p:sp>
      <p:sp>
        <p:nvSpPr>
          <p:cNvPr id="5" name="Footer Placeholder 4">
            <a:extLst>
              <a:ext uri="{FF2B5EF4-FFF2-40B4-BE49-F238E27FC236}">
                <a16:creationId xmlns:a16="http://schemas.microsoft.com/office/drawing/2014/main" id="{E27CEF42-1B73-48AF-817E-735998CE716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7C8804B-BCBA-203E-B5B8-9A3C6A0A66DF}"/>
              </a:ext>
            </a:extLst>
          </p:cNvPr>
          <p:cNvSpPr>
            <a:spLocks noGrp="1"/>
          </p:cNvSpPr>
          <p:nvPr>
            <p:ph type="sldNum" sz="quarter" idx="12"/>
          </p:nvPr>
        </p:nvSpPr>
        <p:spPr/>
        <p:txBody>
          <a:bodyPr/>
          <a:lstStyle/>
          <a:p>
            <a:fld id="{42A8FEFE-C018-4AA0-85FF-8EEB5DA4BC4A}" type="slidenum">
              <a:rPr lang="en-GB" smtClean="0"/>
              <a:t>‹#›</a:t>
            </a:fld>
            <a:endParaRPr lang="en-GB"/>
          </a:p>
        </p:txBody>
      </p:sp>
    </p:spTree>
    <p:extLst>
      <p:ext uri="{BB962C8B-B14F-4D97-AF65-F5344CB8AC3E}">
        <p14:creationId xmlns:p14="http://schemas.microsoft.com/office/powerpoint/2010/main" val="25645062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A51DA5-6FE1-DDB2-7ED5-C8EF14A0FA4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FAEE3BD4-6BF9-4582-ECC1-9D1D37E066E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9165E19-2C9C-ACFB-5B15-868F39ED656B}"/>
              </a:ext>
            </a:extLst>
          </p:cNvPr>
          <p:cNvSpPr>
            <a:spLocks noGrp="1"/>
          </p:cNvSpPr>
          <p:nvPr>
            <p:ph type="dt" sz="half" idx="10"/>
          </p:nvPr>
        </p:nvSpPr>
        <p:spPr/>
        <p:txBody>
          <a:bodyPr/>
          <a:lstStyle/>
          <a:p>
            <a:fld id="{1DC10539-2013-40DA-A82C-251BAFF343CD}" type="datetimeFigureOut">
              <a:rPr lang="en-GB" smtClean="0"/>
              <a:t>12/01/2024</a:t>
            </a:fld>
            <a:endParaRPr lang="en-GB"/>
          </a:p>
        </p:txBody>
      </p:sp>
      <p:sp>
        <p:nvSpPr>
          <p:cNvPr id="5" name="Footer Placeholder 4">
            <a:extLst>
              <a:ext uri="{FF2B5EF4-FFF2-40B4-BE49-F238E27FC236}">
                <a16:creationId xmlns:a16="http://schemas.microsoft.com/office/drawing/2014/main" id="{0FE9D79E-AFD5-C804-EBBD-0088FFDDD5C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73043F1-9350-CEFB-0B5B-D9D97B454C6E}"/>
              </a:ext>
            </a:extLst>
          </p:cNvPr>
          <p:cNvSpPr>
            <a:spLocks noGrp="1"/>
          </p:cNvSpPr>
          <p:nvPr>
            <p:ph type="sldNum" sz="quarter" idx="12"/>
          </p:nvPr>
        </p:nvSpPr>
        <p:spPr/>
        <p:txBody>
          <a:bodyPr/>
          <a:lstStyle/>
          <a:p>
            <a:fld id="{42A8FEFE-C018-4AA0-85FF-8EEB5DA4BC4A}" type="slidenum">
              <a:rPr lang="en-GB" smtClean="0"/>
              <a:t>‹#›</a:t>
            </a:fld>
            <a:endParaRPr lang="en-GB"/>
          </a:p>
        </p:txBody>
      </p:sp>
    </p:spTree>
    <p:extLst>
      <p:ext uri="{BB962C8B-B14F-4D97-AF65-F5344CB8AC3E}">
        <p14:creationId xmlns:p14="http://schemas.microsoft.com/office/powerpoint/2010/main" val="8735288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F3260C-49A8-3037-5B5D-90D019D60E7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33B4441-7CB6-A9D6-BD08-5000841B4DE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541B5AC4-AE13-2977-8E2A-EDF310D7005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93E15792-3DAD-3677-9C58-4B0DBA39EB6D}"/>
              </a:ext>
            </a:extLst>
          </p:cNvPr>
          <p:cNvSpPr>
            <a:spLocks noGrp="1"/>
          </p:cNvSpPr>
          <p:nvPr>
            <p:ph type="dt" sz="half" idx="10"/>
          </p:nvPr>
        </p:nvSpPr>
        <p:spPr/>
        <p:txBody>
          <a:bodyPr/>
          <a:lstStyle/>
          <a:p>
            <a:fld id="{1DC10539-2013-40DA-A82C-251BAFF343CD}" type="datetimeFigureOut">
              <a:rPr lang="en-GB" smtClean="0"/>
              <a:t>12/01/2024</a:t>
            </a:fld>
            <a:endParaRPr lang="en-GB"/>
          </a:p>
        </p:txBody>
      </p:sp>
      <p:sp>
        <p:nvSpPr>
          <p:cNvPr id="6" name="Footer Placeholder 5">
            <a:extLst>
              <a:ext uri="{FF2B5EF4-FFF2-40B4-BE49-F238E27FC236}">
                <a16:creationId xmlns:a16="http://schemas.microsoft.com/office/drawing/2014/main" id="{53554F61-311F-62AE-2087-7BEA5C0A4EB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B63CFBA-7C0F-3FBE-B1DD-457629DE7336}"/>
              </a:ext>
            </a:extLst>
          </p:cNvPr>
          <p:cNvSpPr>
            <a:spLocks noGrp="1"/>
          </p:cNvSpPr>
          <p:nvPr>
            <p:ph type="sldNum" sz="quarter" idx="12"/>
          </p:nvPr>
        </p:nvSpPr>
        <p:spPr/>
        <p:txBody>
          <a:bodyPr/>
          <a:lstStyle/>
          <a:p>
            <a:fld id="{42A8FEFE-C018-4AA0-85FF-8EEB5DA4BC4A}" type="slidenum">
              <a:rPr lang="en-GB" smtClean="0"/>
              <a:t>‹#›</a:t>
            </a:fld>
            <a:endParaRPr lang="en-GB"/>
          </a:p>
        </p:txBody>
      </p:sp>
    </p:spTree>
    <p:extLst>
      <p:ext uri="{BB962C8B-B14F-4D97-AF65-F5344CB8AC3E}">
        <p14:creationId xmlns:p14="http://schemas.microsoft.com/office/powerpoint/2010/main" val="19046534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27ED42-5A3C-884B-4399-DD258133275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5F3F190-23CC-55D4-F750-AE6F2C7E236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A2D3BFA-8F02-BBFE-5D3F-FE64DA749BC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53BFDE0-706F-0961-7F8E-6B50BBF254D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B21EFCA-B128-87A7-6F77-F51D5D2375F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6467F16-5216-BB99-5E30-0E4361FD0844}"/>
              </a:ext>
            </a:extLst>
          </p:cNvPr>
          <p:cNvSpPr>
            <a:spLocks noGrp="1"/>
          </p:cNvSpPr>
          <p:nvPr>
            <p:ph type="dt" sz="half" idx="10"/>
          </p:nvPr>
        </p:nvSpPr>
        <p:spPr/>
        <p:txBody>
          <a:bodyPr/>
          <a:lstStyle/>
          <a:p>
            <a:fld id="{1DC10539-2013-40DA-A82C-251BAFF343CD}" type="datetimeFigureOut">
              <a:rPr lang="en-GB" smtClean="0"/>
              <a:t>12/01/2024</a:t>
            </a:fld>
            <a:endParaRPr lang="en-GB"/>
          </a:p>
        </p:txBody>
      </p:sp>
      <p:sp>
        <p:nvSpPr>
          <p:cNvPr id="8" name="Footer Placeholder 7">
            <a:extLst>
              <a:ext uri="{FF2B5EF4-FFF2-40B4-BE49-F238E27FC236}">
                <a16:creationId xmlns:a16="http://schemas.microsoft.com/office/drawing/2014/main" id="{CE94BA06-1EDB-4A53-0F77-6F0BCBB82BF4}"/>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989C7F52-B067-545A-7B4F-278893BE6DE7}"/>
              </a:ext>
            </a:extLst>
          </p:cNvPr>
          <p:cNvSpPr>
            <a:spLocks noGrp="1"/>
          </p:cNvSpPr>
          <p:nvPr>
            <p:ph type="sldNum" sz="quarter" idx="12"/>
          </p:nvPr>
        </p:nvSpPr>
        <p:spPr/>
        <p:txBody>
          <a:bodyPr/>
          <a:lstStyle/>
          <a:p>
            <a:fld id="{42A8FEFE-C018-4AA0-85FF-8EEB5DA4BC4A}" type="slidenum">
              <a:rPr lang="en-GB" smtClean="0"/>
              <a:t>‹#›</a:t>
            </a:fld>
            <a:endParaRPr lang="en-GB"/>
          </a:p>
        </p:txBody>
      </p:sp>
    </p:spTree>
    <p:extLst>
      <p:ext uri="{BB962C8B-B14F-4D97-AF65-F5344CB8AC3E}">
        <p14:creationId xmlns:p14="http://schemas.microsoft.com/office/powerpoint/2010/main" val="2985412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645FE7-E23C-191B-17A7-11D9AB4C461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37B1D36-E992-4815-9D82-4A1D07DB5931}"/>
              </a:ext>
            </a:extLst>
          </p:cNvPr>
          <p:cNvSpPr>
            <a:spLocks noGrp="1"/>
          </p:cNvSpPr>
          <p:nvPr>
            <p:ph type="dt" sz="half" idx="10"/>
          </p:nvPr>
        </p:nvSpPr>
        <p:spPr/>
        <p:txBody>
          <a:bodyPr/>
          <a:lstStyle/>
          <a:p>
            <a:fld id="{1DC10539-2013-40DA-A82C-251BAFF343CD}" type="datetimeFigureOut">
              <a:rPr lang="en-GB" smtClean="0"/>
              <a:t>12/01/2024</a:t>
            </a:fld>
            <a:endParaRPr lang="en-GB"/>
          </a:p>
        </p:txBody>
      </p:sp>
      <p:sp>
        <p:nvSpPr>
          <p:cNvPr id="4" name="Footer Placeholder 3">
            <a:extLst>
              <a:ext uri="{FF2B5EF4-FFF2-40B4-BE49-F238E27FC236}">
                <a16:creationId xmlns:a16="http://schemas.microsoft.com/office/drawing/2014/main" id="{E9333158-52A8-584B-A018-7A42FABBC74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29D1B58-101D-F4BE-F1F5-6B4857E81679}"/>
              </a:ext>
            </a:extLst>
          </p:cNvPr>
          <p:cNvSpPr>
            <a:spLocks noGrp="1"/>
          </p:cNvSpPr>
          <p:nvPr>
            <p:ph type="sldNum" sz="quarter" idx="12"/>
          </p:nvPr>
        </p:nvSpPr>
        <p:spPr/>
        <p:txBody>
          <a:bodyPr/>
          <a:lstStyle/>
          <a:p>
            <a:fld id="{42A8FEFE-C018-4AA0-85FF-8EEB5DA4BC4A}" type="slidenum">
              <a:rPr lang="en-GB" smtClean="0"/>
              <a:t>‹#›</a:t>
            </a:fld>
            <a:endParaRPr lang="en-GB"/>
          </a:p>
        </p:txBody>
      </p:sp>
    </p:spTree>
    <p:extLst>
      <p:ext uri="{BB962C8B-B14F-4D97-AF65-F5344CB8AC3E}">
        <p14:creationId xmlns:p14="http://schemas.microsoft.com/office/powerpoint/2010/main" val="41332653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63A44DB-9C15-D6D8-751C-1E11FB1D760A}"/>
              </a:ext>
            </a:extLst>
          </p:cNvPr>
          <p:cNvSpPr>
            <a:spLocks noGrp="1"/>
          </p:cNvSpPr>
          <p:nvPr>
            <p:ph type="dt" sz="half" idx="10"/>
          </p:nvPr>
        </p:nvSpPr>
        <p:spPr/>
        <p:txBody>
          <a:bodyPr/>
          <a:lstStyle/>
          <a:p>
            <a:fld id="{1DC10539-2013-40DA-A82C-251BAFF343CD}" type="datetimeFigureOut">
              <a:rPr lang="en-GB" smtClean="0"/>
              <a:t>12/01/2024</a:t>
            </a:fld>
            <a:endParaRPr lang="en-GB"/>
          </a:p>
        </p:txBody>
      </p:sp>
      <p:sp>
        <p:nvSpPr>
          <p:cNvPr id="3" name="Footer Placeholder 2">
            <a:extLst>
              <a:ext uri="{FF2B5EF4-FFF2-40B4-BE49-F238E27FC236}">
                <a16:creationId xmlns:a16="http://schemas.microsoft.com/office/drawing/2014/main" id="{B2587A75-0EA9-FEDE-49B3-F83B0B914EC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E10F261-1CCF-8564-1F3B-0FB56F8355F4}"/>
              </a:ext>
            </a:extLst>
          </p:cNvPr>
          <p:cNvSpPr>
            <a:spLocks noGrp="1"/>
          </p:cNvSpPr>
          <p:nvPr>
            <p:ph type="sldNum" sz="quarter" idx="12"/>
          </p:nvPr>
        </p:nvSpPr>
        <p:spPr/>
        <p:txBody>
          <a:bodyPr/>
          <a:lstStyle/>
          <a:p>
            <a:fld id="{42A8FEFE-C018-4AA0-85FF-8EEB5DA4BC4A}" type="slidenum">
              <a:rPr lang="en-GB" smtClean="0"/>
              <a:t>‹#›</a:t>
            </a:fld>
            <a:endParaRPr lang="en-GB"/>
          </a:p>
        </p:txBody>
      </p:sp>
    </p:spTree>
    <p:extLst>
      <p:ext uri="{BB962C8B-B14F-4D97-AF65-F5344CB8AC3E}">
        <p14:creationId xmlns:p14="http://schemas.microsoft.com/office/powerpoint/2010/main" val="18037669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5BD11-BA55-0F1E-EA14-55DED3EDDE4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4CBDFEA-3DFF-985D-0AEC-904B460D7B2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EA60AB7-DFAD-B4CF-CE58-002E277E6A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A5C2C9F-CD2C-8EA8-8235-DB1ED8F2B990}"/>
              </a:ext>
            </a:extLst>
          </p:cNvPr>
          <p:cNvSpPr>
            <a:spLocks noGrp="1"/>
          </p:cNvSpPr>
          <p:nvPr>
            <p:ph type="dt" sz="half" idx="10"/>
          </p:nvPr>
        </p:nvSpPr>
        <p:spPr/>
        <p:txBody>
          <a:bodyPr/>
          <a:lstStyle/>
          <a:p>
            <a:fld id="{1DC10539-2013-40DA-A82C-251BAFF343CD}" type="datetimeFigureOut">
              <a:rPr lang="en-GB" smtClean="0"/>
              <a:t>12/01/2024</a:t>
            </a:fld>
            <a:endParaRPr lang="en-GB"/>
          </a:p>
        </p:txBody>
      </p:sp>
      <p:sp>
        <p:nvSpPr>
          <p:cNvPr id="6" name="Footer Placeholder 5">
            <a:extLst>
              <a:ext uri="{FF2B5EF4-FFF2-40B4-BE49-F238E27FC236}">
                <a16:creationId xmlns:a16="http://schemas.microsoft.com/office/drawing/2014/main" id="{B6E51E4B-06EB-BC3A-CACE-017261B4A6A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8B601F4-500E-3D8B-A2C7-EB4F2DF1840F}"/>
              </a:ext>
            </a:extLst>
          </p:cNvPr>
          <p:cNvSpPr>
            <a:spLocks noGrp="1"/>
          </p:cNvSpPr>
          <p:nvPr>
            <p:ph type="sldNum" sz="quarter" idx="12"/>
          </p:nvPr>
        </p:nvSpPr>
        <p:spPr/>
        <p:txBody>
          <a:bodyPr/>
          <a:lstStyle/>
          <a:p>
            <a:fld id="{42A8FEFE-C018-4AA0-85FF-8EEB5DA4BC4A}" type="slidenum">
              <a:rPr lang="en-GB" smtClean="0"/>
              <a:t>‹#›</a:t>
            </a:fld>
            <a:endParaRPr lang="en-GB"/>
          </a:p>
        </p:txBody>
      </p:sp>
    </p:spTree>
    <p:extLst>
      <p:ext uri="{BB962C8B-B14F-4D97-AF65-F5344CB8AC3E}">
        <p14:creationId xmlns:p14="http://schemas.microsoft.com/office/powerpoint/2010/main" val="37959575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0CA9B8-B345-66A3-F0DE-29CD3E70772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59A6D72-5EB1-B745-8EEE-9FBEE8787E8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3BF3BB52-0E3E-FE46-FE54-FC61E35A573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BA8141B-B885-8ED7-319C-CBCA851E3976}"/>
              </a:ext>
            </a:extLst>
          </p:cNvPr>
          <p:cNvSpPr>
            <a:spLocks noGrp="1"/>
          </p:cNvSpPr>
          <p:nvPr>
            <p:ph type="dt" sz="half" idx="10"/>
          </p:nvPr>
        </p:nvSpPr>
        <p:spPr/>
        <p:txBody>
          <a:bodyPr/>
          <a:lstStyle/>
          <a:p>
            <a:fld id="{1DC10539-2013-40DA-A82C-251BAFF343CD}" type="datetimeFigureOut">
              <a:rPr lang="en-GB" smtClean="0"/>
              <a:t>12/01/2024</a:t>
            </a:fld>
            <a:endParaRPr lang="en-GB"/>
          </a:p>
        </p:txBody>
      </p:sp>
      <p:sp>
        <p:nvSpPr>
          <p:cNvPr id="6" name="Footer Placeholder 5">
            <a:extLst>
              <a:ext uri="{FF2B5EF4-FFF2-40B4-BE49-F238E27FC236}">
                <a16:creationId xmlns:a16="http://schemas.microsoft.com/office/drawing/2014/main" id="{1D190729-860D-C51D-47EC-A74ECD6FDEE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E64F2C4-AAEF-BD97-478F-9D79E67B529F}"/>
              </a:ext>
            </a:extLst>
          </p:cNvPr>
          <p:cNvSpPr>
            <a:spLocks noGrp="1"/>
          </p:cNvSpPr>
          <p:nvPr>
            <p:ph type="sldNum" sz="quarter" idx="12"/>
          </p:nvPr>
        </p:nvSpPr>
        <p:spPr/>
        <p:txBody>
          <a:bodyPr/>
          <a:lstStyle/>
          <a:p>
            <a:fld id="{42A8FEFE-C018-4AA0-85FF-8EEB5DA4BC4A}" type="slidenum">
              <a:rPr lang="en-GB" smtClean="0"/>
              <a:t>‹#›</a:t>
            </a:fld>
            <a:endParaRPr lang="en-GB"/>
          </a:p>
        </p:txBody>
      </p:sp>
    </p:spTree>
    <p:extLst>
      <p:ext uri="{BB962C8B-B14F-4D97-AF65-F5344CB8AC3E}">
        <p14:creationId xmlns:p14="http://schemas.microsoft.com/office/powerpoint/2010/main" val="21054686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1E20424-3316-1C59-9180-D2BBF31B5B7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CE037BA-B9FD-EFAA-98DE-44DA3967ABD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45C22F7-50D7-C97B-EF30-48C056AF6B6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C10539-2013-40DA-A82C-251BAFF343CD}" type="datetimeFigureOut">
              <a:rPr lang="en-GB" smtClean="0"/>
              <a:t>12/01/2024</a:t>
            </a:fld>
            <a:endParaRPr lang="en-GB"/>
          </a:p>
        </p:txBody>
      </p:sp>
      <p:sp>
        <p:nvSpPr>
          <p:cNvPr id="5" name="Footer Placeholder 4">
            <a:extLst>
              <a:ext uri="{FF2B5EF4-FFF2-40B4-BE49-F238E27FC236}">
                <a16:creationId xmlns:a16="http://schemas.microsoft.com/office/drawing/2014/main" id="{C8530811-1EDB-5BC2-CF59-DA2D1975630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F3B1E80-CCF4-9BC5-7FB1-7044B8B07AF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A8FEFE-C018-4AA0-85FF-8EEB5DA4BC4A}" type="slidenum">
              <a:rPr lang="en-GB" smtClean="0"/>
              <a:t>‹#›</a:t>
            </a:fld>
            <a:endParaRPr lang="en-GB"/>
          </a:p>
        </p:txBody>
      </p:sp>
    </p:spTree>
    <p:extLst>
      <p:ext uri="{BB962C8B-B14F-4D97-AF65-F5344CB8AC3E}">
        <p14:creationId xmlns:p14="http://schemas.microsoft.com/office/powerpoint/2010/main" val="15911082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4.jpeg"/><Relationship Id="rId7"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Layout" Target="../slideLayouts/slideLayout2.xml"/><Relationship Id="rId6" Type="http://schemas.microsoft.com/office/2007/relationships/hdphoto" Target="../media/hdphoto2.wdp"/><Relationship Id="rId11" Type="http://schemas.openxmlformats.org/officeDocument/2006/relationships/image" Target="../media/image11.png"/><Relationship Id="rId5" Type="http://schemas.openxmlformats.org/officeDocument/2006/relationships/image" Target="../media/image6.png"/><Relationship Id="rId10" Type="http://schemas.openxmlformats.org/officeDocument/2006/relationships/image" Target="../media/image10.png"/><Relationship Id="rId4" Type="http://schemas.openxmlformats.org/officeDocument/2006/relationships/image" Target="../media/image5.jpeg"/><Relationship Id="rId9"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C9E0500F-B03A-2715-5469-6ECF8FAEB74B}"/>
              </a:ext>
            </a:extLst>
          </p:cNvPr>
          <p:cNvGrpSpPr/>
          <p:nvPr/>
        </p:nvGrpSpPr>
        <p:grpSpPr>
          <a:xfrm>
            <a:off x="0" y="0"/>
            <a:ext cx="12192000" cy="6386740"/>
            <a:chOff x="1" y="0"/>
            <a:chExt cx="11859730" cy="6386740"/>
          </a:xfrm>
        </p:grpSpPr>
        <p:pic>
          <p:nvPicPr>
            <p:cNvPr id="6" name="Picture 4" descr="Transparent Medieval Frame Png - Transparent Renaissance Art Png, Png  Download , Transparent Png Image - PNGitem">
              <a:extLst>
                <a:ext uri="{FF2B5EF4-FFF2-40B4-BE49-F238E27FC236}">
                  <a16:creationId xmlns:a16="http://schemas.microsoft.com/office/drawing/2014/main" id="{70138F4D-F65B-8546-4B08-9D6C5582C27E}"/>
                </a:ext>
              </a:extLst>
            </p:cNvPr>
            <p:cNvPicPr>
              <a:picLocks noChangeAspect="1" noChangeArrowheads="1"/>
            </p:cNvPicPr>
            <p:nvPr/>
          </p:nvPicPr>
          <p:blipFill rotWithShape="1">
            <a:blip r:embed="rId2">
              <a:clrChange>
                <a:clrFrom>
                  <a:srgbClr val="C0A67B"/>
                </a:clrFrom>
                <a:clrTo>
                  <a:srgbClr val="C0A67B">
                    <a:alpha val="0"/>
                  </a:srgbClr>
                </a:clrTo>
              </a:clrChange>
              <a:duotone>
                <a:schemeClr val="bg2">
                  <a:shade val="45000"/>
                  <a:satMod val="135000"/>
                </a:schemeClr>
                <a:prstClr val="white"/>
              </a:duotone>
              <a:alphaModFix amt="70000"/>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val="0"/>
                </a:ext>
              </a:extLst>
            </a:blip>
            <a:srcRect l="6156" t="7229" r="14346"/>
            <a:stretch/>
          </p:blipFill>
          <p:spPr bwMode="auto">
            <a:xfrm flipH="1">
              <a:off x="6281579" y="16420"/>
              <a:ext cx="5578152" cy="637032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Transparent Medieval Frame Png - Transparent Renaissance Art Png, Png  Download , Transparent Png Image - PNGitem">
              <a:extLst>
                <a:ext uri="{FF2B5EF4-FFF2-40B4-BE49-F238E27FC236}">
                  <a16:creationId xmlns:a16="http://schemas.microsoft.com/office/drawing/2014/main" id="{78A72A12-3066-0AD8-5ADA-F637F2928812}"/>
                </a:ext>
              </a:extLst>
            </p:cNvPr>
            <p:cNvPicPr>
              <a:picLocks noChangeAspect="1" noChangeArrowheads="1"/>
            </p:cNvPicPr>
            <p:nvPr/>
          </p:nvPicPr>
          <p:blipFill rotWithShape="1">
            <a:blip r:embed="rId2">
              <a:clrChange>
                <a:clrFrom>
                  <a:srgbClr val="C0A67B"/>
                </a:clrFrom>
                <a:clrTo>
                  <a:srgbClr val="C0A67B">
                    <a:alpha val="0"/>
                  </a:srgbClr>
                </a:clrTo>
              </a:clrChange>
              <a:duotone>
                <a:schemeClr val="bg2">
                  <a:shade val="45000"/>
                  <a:satMod val="135000"/>
                </a:schemeClr>
                <a:prstClr val="white"/>
              </a:duotone>
              <a:alphaModFix amt="70000"/>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val="0"/>
                </a:ext>
              </a:extLst>
            </a:blip>
            <a:srcRect l="6156" t="7229" r="3347"/>
            <a:stretch/>
          </p:blipFill>
          <p:spPr bwMode="auto">
            <a:xfrm>
              <a:off x="1" y="0"/>
              <a:ext cx="6350000" cy="6370320"/>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Title 1">
            <a:extLst>
              <a:ext uri="{FF2B5EF4-FFF2-40B4-BE49-F238E27FC236}">
                <a16:creationId xmlns:a16="http://schemas.microsoft.com/office/drawing/2014/main" id="{FDDE8854-4587-8B84-C2E6-E869B2802C87}"/>
              </a:ext>
            </a:extLst>
          </p:cNvPr>
          <p:cNvSpPr>
            <a:spLocks noGrp="1"/>
          </p:cNvSpPr>
          <p:nvPr>
            <p:ph type="ctrTitle"/>
          </p:nvPr>
        </p:nvSpPr>
        <p:spPr>
          <a:xfrm>
            <a:off x="1524000" y="619267"/>
            <a:ext cx="9144000" cy="2387600"/>
          </a:xfrm>
        </p:spPr>
        <p:txBody>
          <a:bodyPr/>
          <a:lstStyle/>
          <a:p>
            <a:r>
              <a:rPr lang="en-GB" dirty="0"/>
              <a:t>Beginners’ Latin</a:t>
            </a:r>
          </a:p>
        </p:txBody>
      </p:sp>
      <p:sp>
        <p:nvSpPr>
          <p:cNvPr id="3" name="Subtitle 2">
            <a:extLst>
              <a:ext uri="{FF2B5EF4-FFF2-40B4-BE49-F238E27FC236}">
                <a16:creationId xmlns:a16="http://schemas.microsoft.com/office/drawing/2014/main" id="{E96D1F6E-C283-8F55-3214-D782E046023E}"/>
              </a:ext>
            </a:extLst>
          </p:cNvPr>
          <p:cNvSpPr>
            <a:spLocks noGrp="1"/>
          </p:cNvSpPr>
          <p:nvPr>
            <p:ph type="subTitle" idx="1"/>
          </p:nvPr>
        </p:nvSpPr>
        <p:spPr>
          <a:xfrm>
            <a:off x="1524000" y="3201580"/>
            <a:ext cx="9144000" cy="1655762"/>
          </a:xfrm>
        </p:spPr>
        <p:txBody>
          <a:bodyPr/>
          <a:lstStyle/>
          <a:p>
            <a:r>
              <a:rPr lang="en-GB" dirty="0"/>
              <a:t>Session 5</a:t>
            </a:r>
          </a:p>
          <a:p>
            <a:r>
              <a:rPr lang="en-GB" dirty="0"/>
              <a:t>Absolute Ablative. Participles.</a:t>
            </a:r>
          </a:p>
        </p:txBody>
      </p:sp>
      <p:pic>
        <p:nvPicPr>
          <p:cNvPr id="1026" name="Picture 2">
            <a:extLst>
              <a:ext uri="{FF2B5EF4-FFF2-40B4-BE49-F238E27FC236}">
                <a16:creationId xmlns:a16="http://schemas.microsoft.com/office/drawing/2014/main" id="{554FA477-D910-F9F0-91F3-A65E6E274BFC}"/>
              </a:ext>
            </a:extLst>
          </p:cNvPr>
          <p:cNvPicPr>
            <a:picLocks noChangeAspect="1" noChangeArrowheads="1"/>
          </p:cNvPicPr>
          <p:nvPr/>
        </p:nvPicPr>
        <p:blipFill>
          <a:blip r:embed="rId4">
            <a:alphaModFix amt="50000"/>
            <a:extLst>
              <a:ext uri="{28A0092B-C50C-407E-A947-70E740481C1C}">
                <a14:useLocalDpi xmlns:a14="http://schemas.microsoft.com/office/drawing/2010/main" val="0"/>
              </a:ext>
            </a:extLst>
          </a:blip>
          <a:srcRect/>
          <a:stretch>
            <a:fillRect/>
          </a:stretch>
        </p:blipFill>
        <p:spPr bwMode="auto">
          <a:xfrm>
            <a:off x="5435915" y="4926737"/>
            <a:ext cx="1117283" cy="111728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2A8C3BD3-FFE4-8361-51E7-6F12C4FE0408}"/>
              </a:ext>
            </a:extLst>
          </p:cNvPr>
          <p:cNvSpPr txBox="1"/>
          <p:nvPr/>
        </p:nvSpPr>
        <p:spPr>
          <a:xfrm>
            <a:off x="3746341" y="6137688"/>
            <a:ext cx="4699317" cy="646331"/>
          </a:xfrm>
          <a:prstGeom prst="rect">
            <a:avLst/>
          </a:prstGeom>
          <a:noFill/>
        </p:spPr>
        <p:txBody>
          <a:bodyPr wrap="square">
            <a:spAutoFit/>
          </a:bodyPr>
          <a:lstStyle/>
          <a:p>
            <a:pPr marL="0" indent="0" algn="ctr">
              <a:buNone/>
            </a:pPr>
            <a:r>
              <a:rPr lang="en-GB" dirty="0">
                <a:solidFill>
                  <a:schemeClr val="bg1">
                    <a:lumMod val="50000"/>
                  </a:schemeClr>
                </a:solidFill>
                <a:latin typeface="Times New Roman" panose="02020603050405020304" pitchFamily="18" charset="0"/>
                <a:cs typeface="Times New Roman" panose="02020603050405020304" pitchFamily="18" charset="0"/>
              </a:rPr>
              <a:t>University of Warwick </a:t>
            </a:r>
          </a:p>
          <a:p>
            <a:pPr marL="0" indent="0" algn="ctr">
              <a:buNone/>
            </a:pPr>
            <a:r>
              <a:rPr lang="en-GB" dirty="0">
                <a:solidFill>
                  <a:schemeClr val="bg1">
                    <a:lumMod val="50000"/>
                  </a:schemeClr>
                </a:solidFill>
                <a:latin typeface="Times New Roman" panose="02020603050405020304" pitchFamily="18" charset="0"/>
                <a:cs typeface="Times New Roman" panose="02020603050405020304" pitchFamily="18" charset="0"/>
              </a:rPr>
              <a:t>Centre for the Study of the Renaissance, 2024</a:t>
            </a:r>
          </a:p>
        </p:txBody>
      </p:sp>
    </p:spTree>
    <p:extLst>
      <p:ext uri="{BB962C8B-B14F-4D97-AF65-F5344CB8AC3E}">
        <p14:creationId xmlns:p14="http://schemas.microsoft.com/office/powerpoint/2010/main" val="21281383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619FC0-E7D1-F154-F2FD-1B51228DBA4F}"/>
              </a:ext>
            </a:extLst>
          </p:cNvPr>
          <p:cNvSpPr>
            <a:spLocks noGrp="1"/>
          </p:cNvSpPr>
          <p:nvPr>
            <p:ph type="title"/>
          </p:nvPr>
        </p:nvSpPr>
        <p:spPr>
          <a:xfrm>
            <a:off x="838200" y="116613"/>
            <a:ext cx="10515600" cy="1325563"/>
          </a:xfrm>
        </p:spPr>
        <p:txBody>
          <a:bodyPr/>
          <a:lstStyle/>
          <a:p>
            <a:pPr algn="ctr"/>
            <a:r>
              <a:rPr lang="en-GB" dirty="0">
                <a:solidFill>
                  <a:srgbClr val="800000"/>
                </a:solidFill>
              </a:rPr>
              <a:t>Participles</a:t>
            </a:r>
          </a:p>
        </p:txBody>
      </p:sp>
      <p:sp>
        <p:nvSpPr>
          <p:cNvPr id="3" name="Content Placeholder 2">
            <a:extLst>
              <a:ext uri="{FF2B5EF4-FFF2-40B4-BE49-F238E27FC236}">
                <a16:creationId xmlns:a16="http://schemas.microsoft.com/office/drawing/2014/main" id="{17CE66A0-FA8A-8BC9-7BE7-981A3EFEC55B}"/>
              </a:ext>
            </a:extLst>
          </p:cNvPr>
          <p:cNvSpPr>
            <a:spLocks noGrp="1"/>
          </p:cNvSpPr>
          <p:nvPr>
            <p:ph idx="1"/>
          </p:nvPr>
        </p:nvSpPr>
        <p:spPr>
          <a:xfrm>
            <a:off x="838200" y="1253331"/>
            <a:ext cx="10515600" cy="4351338"/>
          </a:xfrm>
        </p:spPr>
        <p:txBody>
          <a:bodyPr/>
          <a:lstStyle/>
          <a:p>
            <a:pPr marL="0" indent="0" algn="ctr">
              <a:buNone/>
            </a:pPr>
            <a:r>
              <a:rPr lang="en-US" dirty="0"/>
              <a:t>The participle may be </a:t>
            </a:r>
            <a:r>
              <a:rPr lang="en-US" dirty="0">
                <a:solidFill>
                  <a:srgbClr val="800000"/>
                </a:solidFill>
              </a:rPr>
              <a:t>active</a:t>
            </a:r>
            <a:r>
              <a:rPr lang="en-US" dirty="0"/>
              <a:t> or </a:t>
            </a:r>
            <a:r>
              <a:rPr lang="en-US" dirty="0">
                <a:solidFill>
                  <a:srgbClr val="800000"/>
                </a:solidFill>
              </a:rPr>
              <a:t>passive</a:t>
            </a:r>
            <a:r>
              <a:rPr lang="en-US" dirty="0"/>
              <a:t>, but will always agree in </a:t>
            </a:r>
            <a:r>
              <a:rPr lang="en-US" dirty="0">
                <a:solidFill>
                  <a:srgbClr val="800000"/>
                </a:solidFill>
              </a:rPr>
              <a:t>number, case</a:t>
            </a:r>
            <a:r>
              <a:rPr lang="en-US" dirty="0"/>
              <a:t>, and </a:t>
            </a:r>
            <a:r>
              <a:rPr lang="en-US" dirty="0">
                <a:solidFill>
                  <a:srgbClr val="800000"/>
                </a:solidFill>
              </a:rPr>
              <a:t>gender</a:t>
            </a:r>
            <a:r>
              <a:rPr lang="en-US" dirty="0"/>
              <a:t> with the noun that it modifies. </a:t>
            </a:r>
          </a:p>
          <a:p>
            <a:pPr marL="0" indent="0" algn="ctr">
              <a:buNone/>
            </a:pPr>
            <a:r>
              <a:rPr lang="en-US" dirty="0"/>
              <a:t>Vidimus </a:t>
            </a:r>
            <a:r>
              <a:rPr lang="en-US" dirty="0" err="1"/>
              <a:t>Hercul</a:t>
            </a:r>
            <a:r>
              <a:rPr lang="en-US" b="1" dirty="0" err="1">
                <a:solidFill>
                  <a:srgbClr val="800000"/>
                </a:solidFill>
              </a:rPr>
              <a:t>em</a:t>
            </a:r>
            <a:r>
              <a:rPr lang="en-US" dirty="0"/>
              <a:t> vinum </a:t>
            </a:r>
            <a:r>
              <a:rPr lang="en-US" dirty="0" err="1"/>
              <a:t>bibent</a:t>
            </a:r>
            <a:r>
              <a:rPr lang="en-US" b="1" dirty="0" err="1">
                <a:solidFill>
                  <a:srgbClr val="800000"/>
                </a:solidFill>
              </a:rPr>
              <a:t>em</a:t>
            </a:r>
            <a:r>
              <a:rPr lang="en-US" dirty="0"/>
              <a:t>. </a:t>
            </a:r>
            <a:r>
              <a:rPr lang="en-US" i="1" dirty="0"/>
              <a:t>We saw Hercules drinking wine.</a:t>
            </a:r>
          </a:p>
          <a:p>
            <a:pPr marL="0" indent="0" algn="ctr">
              <a:buNone/>
            </a:pPr>
            <a:endParaRPr lang="en-US" i="1" dirty="0"/>
          </a:p>
          <a:p>
            <a:pPr algn="ctr"/>
            <a:endParaRPr lang="en-GB" dirty="0"/>
          </a:p>
        </p:txBody>
      </p:sp>
      <p:sp>
        <p:nvSpPr>
          <p:cNvPr id="4" name="Content Placeholder 2">
            <a:extLst>
              <a:ext uri="{FF2B5EF4-FFF2-40B4-BE49-F238E27FC236}">
                <a16:creationId xmlns:a16="http://schemas.microsoft.com/office/drawing/2014/main" id="{72DEB3FE-ECCB-D7D6-FC2E-40D914301803}"/>
              </a:ext>
            </a:extLst>
          </p:cNvPr>
          <p:cNvSpPr txBox="1">
            <a:spLocks/>
          </p:cNvSpPr>
          <p:nvPr/>
        </p:nvSpPr>
        <p:spPr>
          <a:xfrm>
            <a:off x="182525" y="3703932"/>
            <a:ext cx="5548423" cy="260796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GB" dirty="0"/>
          </a:p>
        </p:txBody>
      </p:sp>
      <p:graphicFrame>
        <p:nvGraphicFramePr>
          <p:cNvPr id="14" name="Table 13">
            <a:extLst>
              <a:ext uri="{FF2B5EF4-FFF2-40B4-BE49-F238E27FC236}">
                <a16:creationId xmlns:a16="http://schemas.microsoft.com/office/drawing/2014/main" id="{3762FCC8-12E6-8611-54D6-91007802E22A}"/>
              </a:ext>
            </a:extLst>
          </p:cNvPr>
          <p:cNvGraphicFramePr>
            <a:graphicFrameLocks noGrp="1"/>
          </p:cNvGraphicFramePr>
          <p:nvPr>
            <p:extLst>
              <p:ext uri="{D42A27DB-BD31-4B8C-83A1-F6EECF244321}">
                <p14:modId xmlns:p14="http://schemas.microsoft.com/office/powerpoint/2010/main" val="1970207196"/>
              </p:ext>
            </p:extLst>
          </p:nvPr>
        </p:nvGraphicFramePr>
        <p:xfrm>
          <a:off x="457198" y="2968318"/>
          <a:ext cx="11472532" cy="3429669"/>
        </p:xfrm>
        <a:graphic>
          <a:graphicData uri="http://schemas.openxmlformats.org/drawingml/2006/table">
            <a:tbl>
              <a:tblPr firstRow="1" bandRow="1">
                <a:tableStyleId>{5940675A-B579-460E-94D1-54222C63F5DA}</a:tableStyleId>
              </a:tblPr>
              <a:tblGrid>
                <a:gridCol w="2868133">
                  <a:extLst>
                    <a:ext uri="{9D8B030D-6E8A-4147-A177-3AD203B41FA5}">
                      <a16:colId xmlns:a16="http://schemas.microsoft.com/office/drawing/2014/main" val="3068398222"/>
                    </a:ext>
                  </a:extLst>
                </a:gridCol>
                <a:gridCol w="2868133">
                  <a:extLst>
                    <a:ext uri="{9D8B030D-6E8A-4147-A177-3AD203B41FA5}">
                      <a16:colId xmlns:a16="http://schemas.microsoft.com/office/drawing/2014/main" val="1494923169"/>
                    </a:ext>
                  </a:extLst>
                </a:gridCol>
                <a:gridCol w="2868133">
                  <a:extLst>
                    <a:ext uri="{9D8B030D-6E8A-4147-A177-3AD203B41FA5}">
                      <a16:colId xmlns:a16="http://schemas.microsoft.com/office/drawing/2014/main" val="2335273499"/>
                    </a:ext>
                  </a:extLst>
                </a:gridCol>
                <a:gridCol w="2868133">
                  <a:extLst>
                    <a:ext uri="{9D8B030D-6E8A-4147-A177-3AD203B41FA5}">
                      <a16:colId xmlns:a16="http://schemas.microsoft.com/office/drawing/2014/main" val="3330433775"/>
                    </a:ext>
                  </a:extLst>
                </a:gridCol>
              </a:tblGrid>
              <a:tr h="70495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b="1" dirty="0">
                          <a:solidFill>
                            <a:srgbClr val="800000"/>
                          </a:solidFill>
                        </a:rPr>
                        <a:t>Present active</a:t>
                      </a:r>
                      <a:endParaRPr lang="ru-RU" b="1" dirty="0">
                        <a:solidFill>
                          <a:srgbClr val="800000"/>
                        </a:solidFill>
                      </a:endParaRPr>
                    </a:p>
                    <a:p>
                      <a:pPr algn="ctr"/>
                      <a:endParaRPr lang="en-GB" sz="1800" b="1" kern="1200" dirty="0">
                        <a:solidFill>
                          <a:srgbClr val="800000"/>
                        </a:solidFill>
                        <a:latin typeface="+mn-lt"/>
                        <a:ea typeface="+mn-ea"/>
                        <a:cs typeface="+mn-cs"/>
                      </a:endParaRPr>
                    </a:p>
                  </a:txBody>
                  <a:tcPr anchor="ctr">
                    <a:solidFill>
                      <a:srgbClr val="E7C7C7"/>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b="1" dirty="0">
                          <a:solidFill>
                            <a:srgbClr val="800000"/>
                          </a:solidFill>
                        </a:rPr>
                        <a:t>Present passive</a:t>
                      </a:r>
                      <a:endParaRPr lang="ru-RU" b="1" dirty="0">
                        <a:solidFill>
                          <a:srgbClr val="800000"/>
                        </a:solidFill>
                      </a:endParaRPr>
                    </a:p>
                    <a:p>
                      <a:pPr algn="ctr"/>
                      <a:endParaRPr lang="en-GB" dirty="0"/>
                    </a:p>
                  </a:txBody>
                  <a:tcPr anchor="ctr">
                    <a:solidFill>
                      <a:srgbClr val="E7C7C7"/>
                    </a:solidFill>
                  </a:tcPr>
                </a:tc>
                <a:tc>
                  <a:txBody>
                    <a:bodyPr/>
                    <a:lstStyle/>
                    <a:p>
                      <a:pPr marL="0" algn="ctr" defTabSz="914400" rtl="0" eaLnBrk="1" latinLnBrk="0" hangingPunct="1"/>
                      <a:r>
                        <a:rPr lang="en-GB" sz="1800" b="1" kern="1200" dirty="0">
                          <a:solidFill>
                            <a:srgbClr val="800000"/>
                          </a:solidFill>
                          <a:latin typeface="+mn-lt"/>
                          <a:ea typeface="+mn-ea"/>
                          <a:cs typeface="+mn-cs"/>
                        </a:rPr>
                        <a:t>Future Active</a:t>
                      </a:r>
                    </a:p>
                  </a:txBody>
                  <a:tcPr anchor="ctr"/>
                </a:tc>
                <a:tc>
                  <a:txBody>
                    <a:bodyPr/>
                    <a:lstStyle/>
                    <a:p>
                      <a:pPr marL="0" algn="ctr" defTabSz="914400" rtl="0" eaLnBrk="1" latinLnBrk="0" hangingPunct="1"/>
                      <a:r>
                        <a:rPr lang="en-GB" sz="1800" b="1" kern="1200" dirty="0">
                          <a:solidFill>
                            <a:srgbClr val="800000"/>
                          </a:solidFill>
                          <a:latin typeface="+mn-lt"/>
                          <a:ea typeface="+mn-ea"/>
                          <a:cs typeface="+mn-cs"/>
                        </a:rPr>
                        <a:t>Future Passive</a:t>
                      </a:r>
                    </a:p>
                  </a:txBody>
                  <a:tcPr anchor="ctr"/>
                </a:tc>
                <a:extLst>
                  <a:ext uri="{0D108BD9-81ED-4DB2-BD59-A6C34878D82A}">
                    <a16:rowId xmlns:a16="http://schemas.microsoft.com/office/drawing/2014/main" val="882788610"/>
                  </a:ext>
                </a:extLst>
              </a:tr>
              <a:tr h="130920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solidFill>
                            <a:schemeClr val="tx1"/>
                          </a:solidFill>
                        </a:rPr>
                        <a:t>Stem + ns + 3</a:t>
                      </a:r>
                      <a:r>
                        <a:rPr lang="en-GB" baseline="30000" dirty="0">
                          <a:solidFill>
                            <a:schemeClr val="tx1"/>
                          </a:solidFill>
                        </a:rPr>
                        <a:t>rd</a:t>
                      </a:r>
                      <a:r>
                        <a:rPr lang="en-GB" dirty="0">
                          <a:solidFill>
                            <a:schemeClr val="tx1"/>
                          </a:solidFill>
                        </a:rPr>
                        <a:t> decl. adj. endings</a:t>
                      </a:r>
                    </a:p>
                    <a:p>
                      <a:pPr algn="ctr"/>
                      <a:endParaRPr lang="en-GB" dirty="0">
                        <a:solidFill>
                          <a:schemeClr val="tx1"/>
                        </a:solidFill>
                      </a:endParaRPr>
                    </a:p>
                  </a:txBody>
                  <a:tcPr anchor="ctr">
                    <a:solidFill>
                      <a:srgbClr val="E7C7C7"/>
                    </a:solidFill>
                  </a:tcPr>
                </a:tc>
                <a:tc>
                  <a:txBody>
                    <a:bodyPr/>
                    <a:lstStyle/>
                    <a:p>
                      <a:pPr marL="0" indent="0" algn="ctr">
                        <a:buNone/>
                      </a:pPr>
                      <a:r>
                        <a:rPr lang="en-GB" dirty="0">
                          <a:solidFill>
                            <a:schemeClr val="tx1"/>
                          </a:solidFill>
                        </a:rPr>
                        <a:t>Given in a dictionary as the 4</a:t>
                      </a:r>
                      <a:r>
                        <a:rPr lang="en-GB" baseline="30000" dirty="0">
                          <a:solidFill>
                            <a:schemeClr val="tx1"/>
                          </a:solidFill>
                        </a:rPr>
                        <a:t>th</a:t>
                      </a:r>
                      <a:r>
                        <a:rPr lang="en-GB" dirty="0">
                          <a:solidFill>
                            <a:schemeClr val="tx1"/>
                          </a:solidFill>
                        </a:rPr>
                        <a:t> verb form</a:t>
                      </a:r>
                    </a:p>
                    <a:p>
                      <a:pPr marL="0" indent="0" algn="ctr">
                        <a:buNone/>
                      </a:pPr>
                      <a:r>
                        <a:rPr lang="en-GB" dirty="0">
                          <a:solidFill>
                            <a:schemeClr val="tx1"/>
                          </a:solidFill>
                        </a:rPr>
                        <a:t>Decline as 1</a:t>
                      </a:r>
                      <a:r>
                        <a:rPr lang="en-GB" baseline="30000" dirty="0">
                          <a:solidFill>
                            <a:schemeClr val="tx1"/>
                          </a:solidFill>
                        </a:rPr>
                        <a:t>st</a:t>
                      </a:r>
                      <a:r>
                        <a:rPr lang="en-GB" dirty="0">
                          <a:solidFill>
                            <a:schemeClr val="tx1"/>
                          </a:solidFill>
                        </a:rPr>
                        <a:t>/2</a:t>
                      </a:r>
                      <a:r>
                        <a:rPr lang="en-GB" baseline="30000" dirty="0">
                          <a:solidFill>
                            <a:schemeClr val="tx1"/>
                          </a:solidFill>
                        </a:rPr>
                        <a:t>nd</a:t>
                      </a:r>
                      <a:r>
                        <a:rPr lang="en-GB" dirty="0">
                          <a:solidFill>
                            <a:schemeClr val="tx1"/>
                          </a:solidFill>
                        </a:rPr>
                        <a:t> decl. </a:t>
                      </a:r>
                      <a:r>
                        <a:rPr lang="en-GB" dirty="0" err="1">
                          <a:solidFill>
                            <a:schemeClr val="tx1"/>
                          </a:solidFill>
                        </a:rPr>
                        <a:t>adj</a:t>
                      </a:r>
                      <a:endParaRPr lang="en-GB" dirty="0">
                        <a:solidFill>
                          <a:schemeClr val="tx1"/>
                        </a:solidFill>
                      </a:endParaRPr>
                    </a:p>
                  </a:txBody>
                  <a:tcPr anchor="ctr">
                    <a:solidFill>
                      <a:srgbClr val="E7C7C7"/>
                    </a:solidFill>
                  </a:tcPr>
                </a:tc>
                <a:tc>
                  <a:txBody>
                    <a:bodyPr/>
                    <a:lstStyle/>
                    <a:p>
                      <a:pPr algn="ctr"/>
                      <a:r>
                        <a:rPr lang="en-GB" dirty="0" err="1">
                          <a:solidFill>
                            <a:schemeClr val="tx1"/>
                          </a:solidFill>
                        </a:rPr>
                        <a:t>Pres.participle</a:t>
                      </a:r>
                      <a:r>
                        <a:rPr lang="en-GB" dirty="0">
                          <a:solidFill>
                            <a:schemeClr val="tx1"/>
                          </a:solidFill>
                        </a:rPr>
                        <a:t> + </a:t>
                      </a:r>
                      <a:r>
                        <a:rPr lang="en-GB" dirty="0" err="1">
                          <a:solidFill>
                            <a:schemeClr val="tx1"/>
                          </a:solidFill>
                        </a:rPr>
                        <a:t>turus</a:t>
                      </a:r>
                      <a:r>
                        <a:rPr lang="en-GB" dirty="0">
                          <a:solidFill>
                            <a:schemeClr val="tx1"/>
                          </a:solidFill>
                        </a:rPr>
                        <a:t> (-a, um)</a:t>
                      </a:r>
                    </a:p>
                  </a:txBody>
                  <a:tcPr anchor="ctr"/>
                </a:tc>
                <a:tc>
                  <a:txBody>
                    <a:bodyPr/>
                    <a:lstStyle/>
                    <a:p>
                      <a:pPr algn="ctr"/>
                      <a:r>
                        <a:rPr lang="en-GB" dirty="0">
                          <a:solidFill>
                            <a:schemeClr val="tx1"/>
                          </a:solidFill>
                        </a:rPr>
                        <a:t>To be found in a dictionary (gerundive)</a:t>
                      </a:r>
                    </a:p>
                  </a:txBody>
                  <a:tcPr anchor="ctr"/>
                </a:tc>
                <a:extLst>
                  <a:ext uri="{0D108BD9-81ED-4DB2-BD59-A6C34878D82A}">
                    <a16:rowId xmlns:a16="http://schemas.microsoft.com/office/drawing/2014/main" val="1407118685"/>
                  </a:ext>
                </a:extLst>
              </a:tr>
              <a:tr h="408427">
                <a:tc>
                  <a:txBody>
                    <a:bodyPr/>
                    <a:lstStyle/>
                    <a:p>
                      <a:pPr algn="ctr"/>
                      <a:r>
                        <a:rPr lang="en-GB" dirty="0"/>
                        <a:t>Doing</a:t>
                      </a:r>
                    </a:p>
                  </a:txBody>
                  <a:tcPr anchor="ctr">
                    <a:solidFill>
                      <a:srgbClr val="E7C7C7"/>
                    </a:solidFill>
                  </a:tcPr>
                </a:tc>
                <a:tc>
                  <a:txBody>
                    <a:bodyPr/>
                    <a:lstStyle/>
                    <a:p>
                      <a:pPr algn="ctr"/>
                      <a:r>
                        <a:rPr lang="en-GB" dirty="0"/>
                        <a:t>Having been done</a:t>
                      </a:r>
                    </a:p>
                  </a:txBody>
                  <a:tcPr anchor="ctr">
                    <a:solidFill>
                      <a:srgbClr val="E7C7C7"/>
                    </a:solidFill>
                  </a:tcPr>
                </a:tc>
                <a:tc>
                  <a:txBody>
                    <a:bodyPr/>
                    <a:lstStyle/>
                    <a:p>
                      <a:pPr algn="ctr"/>
                      <a:r>
                        <a:rPr lang="en-GB" dirty="0" err="1"/>
                        <a:t>Sth</a:t>
                      </a:r>
                      <a:r>
                        <a:rPr lang="en-GB" dirty="0"/>
                        <a:t> is going to happen</a:t>
                      </a:r>
                    </a:p>
                  </a:txBody>
                  <a:tcPr anchor="ctr"/>
                </a:tc>
                <a:tc>
                  <a:txBody>
                    <a:bodyPr/>
                    <a:lstStyle/>
                    <a:p>
                      <a:pPr algn="ctr"/>
                      <a:r>
                        <a:rPr lang="en-GB" dirty="0" err="1"/>
                        <a:t>Sth</a:t>
                      </a:r>
                      <a:r>
                        <a:rPr lang="en-GB" dirty="0"/>
                        <a:t> is to be done</a:t>
                      </a:r>
                    </a:p>
                  </a:txBody>
                  <a:tcPr anchor="ctr"/>
                </a:tc>
                <a:extLst>
                  <a:ext uri="{0D108BD9-81ED-4DB2-BD59-A6C34878D82A}">
                    <a16:rowId xmlns:a16="http://schemas.microsoft.com/office/drawing/2014/main" val="700256955"/>
                  </a:ext>
                </a:extLst>
              </a:tr>
              <a:tr h="1007081">
                <a:tc>
                  <a:txBody>
                    <a:bodyPr/>
                    <a:lstStyle/>
                    <a:p>
                      <a:pPr algn="ctr"/>
                      <a:r>
                        <a:rPr lang="en-US" sz="1800" b="0" u="none" strike="noStrike" kern="1200" baseline="0" dirty="0" err="1">
                          <a:solidFill>
                            <a:schemeClr val="dk1"/>
                          </a:solidFill>
                        </a:rPr>
                        <a:t>Femina</a:t>
                      </a:r>
                      <a:r>
                        <a:rPr lang="en-US" sz="1800" b="0" u="none" strike="noStrike" kern="1200" baseline="0" dirty="0">
                          <a:solidFill>
                            <a:schemeClr val="dk1"/>
                          </a:solidFill>
                        </a:rPr>
                        <a:t> </a:t>
                      </a:r>
                      <a:r>
                        <a:rPr lang="en-US" sz="1800" b="0" u="none" strike="noStrike" kern="1200" baseline="0" dirty="0" err="1">
                          <a:solidFill>
                            <a:srgbClr val="800000"/>
                          </a:solidFill>
                        </a:rPr>
                        <a:t>clamans</a:t>
                      </a:r>
                      <a:r>
                        <a:rPr lang="en-US" sz="1800" b="0" u="none" strike="noStrike" kern="1200" baseline="0" dirty="0">
                          <a:solidFill>
                            <a:schemeClr val="dk1"/>
                          </a:solidFill>
                        </a:rPr>
                        <a:t> </a:t>
                      </a:r>
                      <a:r>
                        <a:rPr lang="en-US" sz="1800" b="0" u="none" strike="noStrike" kern="1200" baseline="0" dirty="0" err="1">
                          <a:solidFill>
                            <a:schemeClr val="dk1"/>
                          </a:solidFill>
                        </a:rPr>
                        <a:t>eum</a:t>
                      </a:r>
                      <a:r>
                        <a:rPr lang="en-US" sz="1800" b="0" u="none" strike="noStrike" kern="1200" baseline="0" dirty="0">
                          <a:solidFill>
                            <a:schemeClr val="dk1"/>
                          </a:solidFill>
                        </a:rPr>
                        <a:t> </a:t>
                      </a:r>
                      <a:r>
                        <a:rPr lang="en-US" sz="1800" b="0" u="none" strike="noStrike" kern="1200" baseline="0" dirty="0" err="1">
                          <a:solidFill>
                            <a:schemeClr val="dk1"/>
                          </a:solidFill>
                        </a:rPr>
                        <a:t>vidit</a:t>
                      </a:r>
                      <a:r>
                        <a:rPr lang="en-US" sz="1800" b="0" u="none" strike="noStrike" kern="1200" baseline="0" dirty="0">
                          <a:solidFill>
                            <a:schemeClr val="dk1"/>
                          </a:solidFill>
                        </a:rPr>
                        <a:t>. </a:t>
                      </a:r>
                      <a:r>
                        <a:rPr lang="en-US" sz="1800" b="0" i="1" u="none" strike="noStrike" kern="1200" baseline="0" dirty="0">
                          <a:solidFill>
                            <a:schemeClr val="dk1"/>
                          </a:solidFill>
                        </a:rPr>
                        <a:t>The </a:t>
                      </a:r>
                      <a:r>
                        <a:rPr lang="en-US" sz="1800" b="0" i="1" u="none" strike="noStrike" kern="1200" baseline="0" dirty="0">
                          <a:solidFill>
                            <a:srgbClr val="800000"/>
                          </a:solidFill>
                        </a:rPr>
                        <a:t>shouting</a:t>
                      </a:r>
                      <a:r>
                        <a:rPr lang="en-US" sz="1800" b="0" i="1" u="none" strike="noStrike" kern="1200" baseline="0" dirty="0">
                          <a:solidFill>
                            <a:schemeClr val="dk1"/>
                          </a:solidFill>
                        </a:rPr>
                        <a:t> woman saw him</a:t>
                      </a:r>
                      <a:endParaRPr lang="en-GB" i="1" dirty="0"/>
                    </a:p>
                  </a:txBody>
                  <a:tcPr anchor="ctr">
                    <a:solidFill>
                      <a:srgbClr val="E7C7C7"/>
                    </a:solidFill>
                  </a:tcPr>
                </a:tc>
                <a:tc>
                  <a:txBody>
                    <a:bodyPr/>
                    <a:lstStyle/>
                    <a:p>
                      <a:pPr algn="ctr"/>
                      <a:r>
                        <a:rPr lang="en-US" sz="1800" b="0" u="none" strike="noStrike" kern="1200" baseline="0" dirty="0">
                          <a:solidFill>
                            <a:schemeClr val="dk1"/>
                          </a:solidFill>
                        </a:rPr>
                        <a:t>His </a:t>
                      </a:r>
                      <a:r>
                        <a:rPr lang="en-US" sz="1800" b="0" u="none" strike="noStrike" kern="1200" baseline="0" dirty="0" err="1">
                          <a:solidFill>
                            <a:schemeClr val="dk1"/>
                          </a:solidFill>
                        </a:rPr>
                        <a:t>verbis</a:t>
                      </a:r>
                      <a:r>
                        <a:rPr lang="en-US" sz="1800" b="0" u="none" strike="noStrike" kern="1200" baseline="0" dirty="0">
                          <a:solidFill>
                            <a:schemeClr val="dk1"/>
                          </a:solidFill>
                        </a:rPr>
                        <a:t> </a:t>
                      </a:r>
                      <a:r>
                        <a:rPr lang="en-US" sz="1800" b="0" u="none" strike="noStrike" kern="1200" baseline="0" dirty="0" err="1">
                          <a:solidFill>
                            <a:srgbClr val="800000"/>
                          </a:solidFill>
                        </a:rPr>
                        <a:t>dictis</a:t>
                      </a:r>
                      <a:r>
                        <a:rPr lang="en-US" sz="1800" b="0" u="none" strike="noStrike" kern="1200" baseline="0" dirty="0">
                          <a:solidFill>
                            <a:schemeClr val="dk1"/>
                          </a:solidFill>
                        </a:rPr>
                        <a:t>, </a:t>
                      </a:r>
                      <a:r>
                        <a:rPr lang="en-US" sz="1800" b="0" u="none" strike="noStrike" kern="1200" baseline="0" dirty="0" err="1">
                          <a:solidFill>
                            <a:schemeClr val="dk1"/>
                          </a:solidFill>
                        </a:rPr>
                        <a:t>vir</a:t>
                      </a:r>
                      <a:r>
                        <a:rPr lang="en-US" sz="1800" b="0" u="none" strike="noStrike" kern="1200" baseline="0" dirty="0">
                          <a:solidFill>
                            <a:schemeClr val="dk1"/>
                          </a:solidFill>
                        </a:rPr>
                        <a:t> </a:t>
                      </a:r>
                      <a:r>
                        <a:rPr lang="en-US" sz="1800" b="0" u="none" strike="noStrike" kern="1200" baseline="0" dirty="0" err="1">
                          <a:solidFill>
                            <a:schemeClr val="dk1"/>
                          </a:solidFill>
                        </a:rPr>
                        <a:t>discessit</a:t>
                      </a:r>
                      <a:r>
                        <a:rPr lang="en-US" sz="1800" b="0" u="none" strike="noStrike" kern="1200" baseline="0" dirty="0">
                          <a:solidFill>
                            <a:schemeClr val="dk1"/>
                          </a:solidFill>
                        </a:rPr>
                        <a:t>. </a:t>
                      </a:r>
                      <a:r>
                        <a:rPr lang="en-US" sz="1800" b="0" i="1" u="none" strike="noStrike" kern="1200" baseline="0" dirty="0">
                          <a:solidFill>
                            <a:schemeClr val="dk1"/>
                          </a:solidFill>
                        </a:rPr>
                        <a:t>With these words </a:t>
                      </a:r>
                      <a:r>
                        <a:rPr lang="en-US" sz="1800" b="0" i="1" u="none" strike="noStrike" kern="1200" baseline="0" dirty="0">
                          <a:solidFill>
                            <a:srgbClr val="800000"/>
                          </a:solidFill>
                        </a:rPr>
                        <a:t>having been said</a:t>
                      </a:r>
                      <a:r>
                        <a:rPr lang="en-US" sz="1800" b="0" i="1" u="none" strike="noStrike" kern="1200" baseline="0" dirty="0">
                          <a:solidFill>
                            <a:schemeClr val="dk1"/>
                          </a:solidFill>
                        </a:rPr>
                        <a:t>, the man left.</a:t>
                      </a:r>
                      <a:endParaRPr lang="en-GB" i="1" dirty="0"/>
                    </a:p>
                  </a:txBody>
                  <a:tcPr anchor="ctr">
                    <a:solidFill>
                      <a:srgbClr val="E7C7C7"/>
                    </a:solidFill>
                  </a:tcPr>
                </a:tc>
                <a:tc>
                  <a:txBody>
                    <a:bodyPr/>
                    <a:lstStyle/>
                    <a:p>
                      <a:pPr algn="ctr"/>
                      <a:r>
                        <a:rPr lang="en-US" sz="1800" b="0" u="none" strike="noStrike" kern="1200" baseline="0" dirty="0">
                          <a:solidFill>
                            <a:schemeClr val="dk1"/>
                          </a:solidFill>
                        </a:rPr>
                        <a:t>Donum </a:t>
                      </a:r>
                      <a:r>
                        <a:rPr lang="en-US" sz="1800" b="0" u="none" strike="noStrike" kern="1200" baseline="0" dirty="0" err="1">
                          <a:solidFill>
                            <a:schemeClr val="dk1"/>
                          </a:solidFill>
                        </a:rPr>
                        <a:t>tibi</a:t>
                      </a:r>
                      <a:r>
                        <a:rPr lang="en-US" sz="1800" b="0" u="none" strike="noStrike" kern="1200" baseline="0" dirty="0">
                          <a:solidFill>
                            <a:schemeClr val="dk1"/>
                          </a:solidFill>
                        </a:rPr>
                        <a:t> </a:t>
                      </a:r>
                      <a:r>
                        <a:rPr lang="en-US" sz="1800" b="0" u="none" strike="noStrike" kern="1200" baseline="0" dirty="0" err="1">
                          <a:solidFill>
                            <a:srgbClr val="800000"/>
                          </a:solidFill>
                        </a:rPr>
                        <a:t>daturus</a:t>
                      </a:r>
                      <a:r>
                        <a:rPr lang="en-US" sz="1800" b="0" u="none" strike="noStrike" kern="1200" baseline="0" dirty="0">
                          <a:solidFill>
                            <a:schemeClr val="dk1"/>
                          </a:solidFill>
                        </a:rPr>
                        <a:t> sum </a:t>
                      </a:r>
                    </a:p>
                    <a:p>
                      <a:pPr algn="ctr"/>
                      <a:r>
                        <a:rPr lang="en-US" sz="1800" b="0" i="1" u="none" strike="noStrike" kern="1200" baseline="0" dirty="0">
                          <a:solidFill>
                            <a:schemeClr val="dk1"/>
                          </a:solidFill>
                        </a:rPr>
                        <a:t>I </a:t>
                      </a:r>
                      <a:r>
                        <a:rPr lang="en-US" sz="1800" b="0" i="1" u="none" strike="noStrike" kern="1200" baseline="0" dirty="0">
                          <a:solidFill>
                            <a:srgbClr val="800000"/>
                          </a:solidFill>
                        </a:rPr>
                        <a:t>am going to give </a:t>
                      </a:r>
                      <a:r>
                        <a:rPr lang="en-US" sz="1800" b="0" i="1" u="none" strike="noStrike" kern="1200" baseline="0" dirty="0">
                          <a:solidFill>
                            <a:schemeClr val="dk1"/>
                          </a:solidFill>
                        </a:rPr>
                        <a:t>you gifts</a:t>
                      </a:r>
                      <a:endParaRPr lang="en-GB" i="1" dirty="0"/>
                    </a:p>
                  </a:txBody>
                  <a:tcPr anchor="ctr"/>
                </a:tc>
                <a:tc>
                  <a:txBody>
                    <a:bodyPr/>
                    <a:lstStyle/>
                    <a:p>
                      <a:pPr algn="ctr"/>
                      <a:r>
                        <a:rPr lang="en-US" sz="1800" b="0" u="none" strike="noStrike" kern="1200" baseline="0" dirty="0" err="1">
                          <a:solidFill>
                            <a:schemeClr val="dk1"/>
                          </a:solidFill>
                        </a:rPr>
                        <a:t>Carthago</a:t>
                      </a:r>
                      <a:r>
                        <a:rPr lang="en-US" sz="1800" b="0" u="none" strike="noStrike" kern="1200" baseline="0" dirty="0">
                          <a:solidFill>
                            <a:schemeClr val="dk1"/>
                          </a:solidFill>
                        </a:rPr>
                        <a:t> </a:t>
                      </a:r>
                      <a:r>
                        <a:rPr lang="en-US" sz="1800" b="0" u="none" strike="noStrike" kern="1200" baseline="0" dirty="0">
                          <a:solidFill>
                            <a:srgbClr val="800000"/>
                          </a:solidFill>
                        </a:rPr>
                        <a:t>delenda</a:t>
                      </a:r>
                      <a:r>
                        <a:rPr lang="en-US" sz="1800" b="0" u="none" strike="noStrike" kern="1200" baseline="0" dirty="0">
                          <a:solidFill>
                            <a:schemeClr val="dk1"/>
                          </a:solidFill>
                        </a:rPr>
                        <a:t> est. </a:t>
                      </a:r>
                      <a:r>
                        <a:rPr lang="en-US" sz="1800" b="0" i="1" u="none" strike="noStrike" kern="1200" baseline="0" dirty="0">
                          <a:solidFill>
                            <a:schemeClr val="dk1"/>
                          </a:solidFill>
                        </a:rPr>
                        <a:t>Carthage </a:t>
                      </a:r>
                      <a:r>
                        <a:rPr lang="en-US" sz="1800" b="0" i="1" u="none" strike="noStrike" kern="1200" baseline="0" dirty="0">
                          <a:solidFill>
                            <a:srgbClr val="800000"/>
                          </a:solidFill>
                        </a:rPr>
                        <a:t>is to </a:t>
                      </a:r>
                      <a:r>
                        <a:rPr lang="en-US" sz="1800" b="0" i="1" u="none" strike="noStrike" kern="1200" baseline="0" dirty="0">
                          <a:solidFill>
                            <a:schemeClr val="dk1"/>
                          </a:solidFill>
                        </a:rPr>
                        <a:t>be destroyed</a:t>
                      </a:r>
                      <a:endParaRPr lang="en-GB" i="1" dirty="0"/>
                    </a:p>
                  </a:txBody>
                  <a:tcPr anchor="ctr"/>
                </a:tc>
                <a:extLst>
                  <a:ext uri="{0D108BD9-81ED-4DB2-BD59-A6C34878D82A}">
                    <a16:rowId xmlns:a16="http://schemas.microsoft.com/office/drawing/2014/main" val="3333856874"/>
                  </a:ext>
                </a:extLst>
              </a:tr>
            </a:tbl>
          </a:graphicData>
        </a:graphic>
      </p:graphicFrame>
    </p:spTree>
    <p:extLst>
      <p:ext uri="{BB962C8B-B14F-4D97-AF65-F5344CB8AC3E}">
        <p14:creationId xmlns:p14="http://schemas.microsoft.com/office/powerpoint/2010/main" val="18441355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C96461-4CE6-0B80-C892-9DC4D58898C5}"/>
              </a:ext>
            </a:extLst>
          </p:cNvPr>
          <p:cNvSpPr>
            <a:spLocks noGrp="1"/>
          </p:cNvSpPr>
          <p:nvPr>
            <p:ph type="title"/>
          </p:nvPr>
        </p:nvSpPr>
        <p:spPr>
          <a:xfrm>
            <a:off x="838200" y="180754"/>
            <a:ext cx="10515600" cy="1325563"/>
          </a:xfrm>
        </p:spPr>
        <p:txBody>
          <a:bodyPr/>
          <a:lstStyle/>
          <a:p>
            <a:pPr algn="ctr"/>
            <a:r>
              <a:rPr lang="en-GB" dirty="0">
                <a:solidFill>
                  <a:srgbClr val="800000"/>
                </a:solidFill>
              </a:rPr>
              <a:t>Use of Participles</a:t>
            </a:r>
          </a:p>
        </p:txBody>
      </p:sp>
      <p:sp>
        <p:nvSpPr>
          <p:cNvPr id="3" name="Content Placeholder 2">
            <a:extLst>
              <a:ext uri="{FF2B5EF4-FFF2-40B4-BE49-F238E27FC236}">
                <a16:creationId xmlns:a16="http://schemas.microsoft.com/office/drawing/2014/main" id="{CD92992E-A049-3389-E8B5-8B504A93DCEE}"/>
              </a:ext>
            </a:extLst>
          </p:cNvPr>
          <p:cNvSpPr>
            <a:spLocks noGrp="1"/>
          </p:cNvSpPr>
          <p:nvPr>
            <p:ph idx="1"/>
          </p:nvPr>
        </p:nvSpPr>
        <p:spPr>
          <a:xfrm>
            <a:off x="723014" y="1470913"/>
            <a:ext cx="10630786" cy="5061096"/>
          </a:xfrm>
        </p:spPr>
        <p:txBody>
          <a:bodyPr>
            <a:normAutofit fontScale="92500"/>
          </a:bodyPr>
          <a:lstStyle/>
          <a:p>
            <a:r>
              <a:rPr lang="en-US" b="1" dirty="0">
                <a:solidFill>
                  <a:srgbClr val="800000"/>
                </a:solidFill>
              </a:rPr>
              <a:t>Active present participle </a:t>
            </a:r>
            <a:r>
              <a:rPr lang="en-US" dirty="0"/>
              <a:t>has a meaning of </a:t>
            </a:r>
            <a:r>
              <a:rPr lang="en-US" dirty="0">
                <a:solidFill>
                  <a:srgbClr val="800000"/>
                </a:solidFill>
              </a:rPr>
              <a:t>simultaneity with the main action: </a:t>
            </a:r>
            <a:endParaRPr lang="ru-RU" dirty="0">
              <a:solidFill>
                <a:srgbClr val="800000"/>
              </a:solidFill>
            </a:endParaRPr>
          </a:p>
          <a:p>
            <a:pPr marL="0" indent="0" algn="ctr">
              <a:buNone/>
            </a:pPr>
            <a:r>
              <a:rPr lang="en-US" dirty="0"/>
              <a:t>Vir </a:t>
            </a:r>
            <a:r>
              <a:rPr lang="en-US" dirty="0" err="1"/>
              <a:t>equum</a:t>
            </a:r>
            <a:r>
              <a:rPr lang="en-US" dirty="0"/>
              <a:t> </a:t>
            </a:r>
            <a:r>
              <a:rPr lang="en-US" dirty="0" err="1">
                <a:solidFill>
                  <a:srgbClr val="800000"/>
                </a:solidFill>
              </a:rPr>
              <a:t>currentem</a:t>
            </a:r>
            <a:r>
              <a:rPr lang="en-US" dirty="0"/>
              <a:t> </a:t>
            </a:r>
            <a:r>
              <a:rPr lang="en-US" dirty="0" err="1"/>
              <a:t>vidit</a:t>
            </a:r>
            <a:r>
              <a:rPr lang="en-US" dirty="0"/>
              <a:t>. </a:t>
            </a:r>
            <a:r>
              <a:rPr lang="en-US" i="1" dirty="0"/>
              <a:t>The man saw a </a:t>
            </a:r>
            <a:r>
              <a:rPr lang="en-US" i="1" dirty="0">
                <a:solidFill>
                  <a:srgbClr val="800000"/>
                </a:solidFill>
              </a:rPr>
              <a:t>running</a:t>
            </a:r>
            <a:r>
              <a:rPr lang="en-US" i="1" dirty="0"/>
              <a:t> horse.</a:t>
            </a:r>
          </a:p>
          <a:p>
            <a:r>
              <a:rPr lang="en-US" b="1" dirty="0">
                <a:solidFill>
                  <a:srgbClr val="800000"/>
                </a:solidFill>
              </a:rPr>
              <a:t>Passive present participle </a:t>
            </a:r>
            <a:r>
              <a:rPr lang="en-US" dirty="0"/>
              <a:t>has a meaning of </a:t>
            </a:r>
            <a:r>
              <a:rPr lang="en-US" dirty="0">
                <a:solidFill>
                  <a:srgbClr val="800000"/>
                </a:solidFill>
              </a:rPr>
              <a:t>anteriority to the main action</a:t>
            </a:r>
            <a:r>
              <a:rPr lang="en-US" dirty="0"/>
              <a:t>: </a:t>
            </a:r>
          </a:p>
          <a:p>
            <a:pPr marL="0" indent="0" algn="ctr">
              <a:buNone/>
            </a:pPr>
            <a:r>
              <a:rPr lang="en-US" dirty="0"/>
              <a:t>Vir </a:t>
            </a:r>
            <a:r>
              <a:rPr lang="en-US" dirty="0" err="1"/>
              <a:t>sclavum</a:t>
            </a:r>
            <a:r>
              <a:rPr lang="en-US" dirty="0"/>
              <a:t> </a:t>
            </a:r>
            <a:r>
              <a:rPr lang="en-US" dirty="0" err="1">
                <a:solidFill>
                  <a:srgbClr val="800000"/>
                </a:solidFill>
              </a:rPr>
              <a:t>captum</a:t>
            </a:r>
            <a:r>
              <a:rPr lang="en-US" dirty="0"/>
              <a:t> </a:t>
            </a:r>
            <a:r>
              <a:rPr lang="en-US" dirty="0" err="1"/>
              <a:t>vidit</a:t>
            </a:r>
            <a:r>
              <a:rPr lang="en-US" dirty="0"/>
              <a:t>. </a:t>
            </a:r>
            <a:r>
              <a:rPr lang="en-US" i="1" dirty="0"/>
              <a:t>The man saw a </a:t>
            </a:r>
            <a:r>
              <a:rPr lang="en-US" i="1" dirty="0">
                <a:solidFill>
                  <a:srgbClr val="800000"/>
                </a:solidFill>
              </a:rPr>
              <a:t>captured</a:t>
            </a:r>
            <a:r>
              <a:rPr lang="en-US" i="1" dirty="0"/>
              <a:t> slave.</a:t>
            </a:r>
          </a:p>
          <a:p>
            <a:r>
              <a:rPr lang="en-GB" b="1" dirty="0">
                <a:solidFill>
                  <a:srgbClr val="800000"/>
                </a:solidFill>
              </a:rPr>
              <a:t>Active future participle </a:t>
            </a:r>
            <a:r>
              <a:rPr lang="en-GB" dirty="0"/>
              <a:t>gives </a:t>
            </a:r>
            <a:r>
              <a:rPr lang="en-GB" dirty="0">
                <a:solidFill>
                  <a:srgbClr val="800000"/>
                </a:solidFill>
              </a:rPr>
              <a:t>active voice of a subsequent action</a:t>
            </a:r>
          </a:p>
          <a:p>
            <a:pPr marL="0" indent="361950" algn="ctr">
              <a:buNone/>
            </a:pPr>
            <a:r>
              <a:rPr lang="en-US" dirty="0" err="1"/>
              <a:t>Femina</a:t>
            </a:r>
            <a:r>
              <a:rPr lang="en-US" dirty="0"/>
              <a:t> </a:t>
            </a:r>
            <a:r>
              <a:rPr lang="en-US" dirty="0" err="1">
                <a:solidFill>
                  <a:srgbClr val="800000"/>
                </a:solidFill>
              </a:rPr>
              <a:t>dictura</a:t>
            </a:r>
            <a:r>
              <a:rPr lang="en-US" dirty="0"/>
              <a:t> </a:t>
            </a:r>
            <a:r>
              <a:rPr lang="en-US" dirty="0" err="1"/>
              <a:t>virum</a:t>
            </a:r>
            <a:r>
              <a:rPr lang="en-US" dirty="0"/>
              <a:t> </a:t>
            </a:r>
            <a:r>
              <a:rPr lang="en-US" dirty="0" err="1"/>
              <a:t>vidit</a:t>
            </a:r>
            <a:r>
              <a:rPr lang="en-US" dirty="0"/>
              <a:t>. </a:t>
            </a:r>
            <a:r>
              <a:rPr lang="en-US" i="1" dirty="0"/>
              <a:t>The woman, </a:t>
            </a:r>
            <a:r>
              <a:rPr lang="en-US" i="1" dirty="0">
                <a:solidFill>
                  <a:srgbClr val="800000"/>
                </a:solidFill>
              </a:rPr>
              <a:t>about to speak</a:t>
            </a:r>
            <a:r>
              <a:rPr lang="en-US" i="1" dirty="0"/>
              <a:t>, saw her husband.</a:t>
            </a:r>
            <a:endParaRPr lang="en-GB" i="1" dirty="0"/>
          </a:p>
          <a:p>
            <a:r>
              <a:rPr lang="en-GB" b="1" dirty="0">
                <a:solidFill>
                  <a:srgbClr val="800000"/>
                </a:solidFill>
              </a:rPr>
              <a:t>Passive future participle </a:t>
            </a:r>
            <a:r>
              <a:rPr lang="en-GB" dirty="0"/>
              <a:t>gives a </a:t>
            </a:r>
            <a:r>
              <a:rPr lang="en-GB" dirty="0">
                <a:solidFill>
                  <a:srgbClr val="800000"/>
                </a:solidFill>
              </a:rPr>
              <a:t>passive voice of a subsequent action</a:t>
            </a:r>
          </a:p>
          <a:p>
            <a:pPr marL="446088" indent="0" algn="ctr">
              <a:buNone/>
            </a:pPr>
            <a:r>
              <a:rPr lang="en-GB" dirty="0" err="1"/>
              <a:t>Libros</a:t>
            </a:r>
            <a:r>
              <a:rPr lang="en-GB" dirty="0"/>
              <a:t> </a:t>
            </a:r>
            <a:r>
              <a:rPr lang="en-GB" dirty="0" err="1">
                <a:solidFill>
                  <a:srgbClr val="800000"/>
                </a:solidFill>
              </a:rPr>
              <a:t>legendos</a:t>
            </a:r>
            <a:r>
              <a:rPr lang="en-GB" dirty="0"/>
              <a:t> in </a:t>
            </a:r>
            <a:r>
              <a:rPr lang="en-GB" dirty="0" err="1"/>
              <a:t>mensa</a:t>
            </a:r>
            <a:r>
              <a:rPr lang="en-GB" dirty="0"/>
              <a:t> </a:t>
            </a:r>
            <a:r>
              <a:rPr lang="en-GB" dirty="0" err="1"/>
              <a:t>posuit</a:t>
            </a:r>
            <a:r>
              <a:rPr lang="en-GB" dirty="0"/>
              <a:t>. </a:t>
            </a:r>
            <a:r>
              <a:rPr lang="en-US" i="1" dirty="0"/>
              <a:t>He placed books </a:t>
            </a:r>
            <a:r>
              <a:rPr lang="en-US" i="1" dirty="0">
                <a:solidFill>
                  <a:srgbClr val="800000"/>
                </a:solidFill>
              </a:rPr>
              <a:t>(having) to be read </a:t>
            </a:r>
            <a:r>
              <a:rPr lang="en-US" i="1" dirty="0"/>
              <a:t>on the table.</a:t>
            </a:r>
            <a:endParaRPr lang="en-GB" i="1" dirty="0"/>
          </a:p>
          <a:p>
            <a:pPr marL="0" indent="0">
              <a:buNone/>
            </a:pPr>
            <a:endParaRPr lang="en-US" i="1" dirty="0"/>
          </a:p>
        </p:txBody>
      </p:sp>
    </p:spTree>
    <p:extLst>
      <p:ext uri="{BB962C8B-B14F-4D97-AF65-F5344CB8AC3E}">
        <p14:creationId xmlns:p14="http://schemas.microsoft.com/office/powerpoint/2010/main" val="21924769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2C2011-F1B3-21CA-B9F8-3F9A43EE0967}"/>
              </a:ext>
            </a:extLst>
          </p:cNvPr>
          <p:cNvSpPr>
            <a:spLocks noGrp="1"/>
          </p:cNvSpPr>
          <p:nvPr>
            <p:ph type="title"/>
          </p:nvPr>
        </p:nvSpPr>
        <p:spPr>
          <a:xfrm>
            <a:off x="8399719" y="3429000"/>
            <a:ext cx="3358117" cy="659218"/>
          </a:xfrm>
        </p:spPr>
        <p:txBody>
          <a:bodyPr>
            <a:normAutofit/>
          </a:bodyPr>
          <a:lstStyle/>
          <a:p>
            <a:pPr algn="r"/>
            <a:r>
              <a:rPr lang="en-GB" sz="2000" dirty="0" err="1">
                <a:solidFill>
                  <a:schemeClr val="bg1">
                    <a:lumMod val="50000"/>
                  </a:schemeClr>
                </a:solidFill>
                <a:latin typeface="+mn-lt"/>
              </a:rPr>
              <a:t>Symbolum</a:t>
            </a:r>
            <a:r>
              <a:rPr lang="en-GB" sz="2000" dirty="0">
                <a:solidFill>
                  <a:schemeClr val="bg1">
                    <a:lumMod val="50000"/>
                  </a:schemeClr>
                </a:solidFill>
                <a:latin typeface="+mn-lt"/>
              </a:rPr>
              <a:t> </a:t>
            </a:r>
            <a:r>
              <a:rPr lang="en-GB" sz="2000" dirty="0" err="1">
                <a:solidFill>
                  <a:schemeClr val="bg1">
                    <a:lumMod val="50000"/>
                  </a:schemeClr>
                </a:solidFill>
                <a:latin typeface="+mn-lt"/>
              </a:rPr>
              <a:t>Nicaenum</a:t>
            </a:r>
            <a:endParaRPr lang="en-GB" sz="2000" dirty="0">
              <a:solidFill>
                <a:schemeClr val="bg1">
                  <a:lumMod val="50000"/>
                </a:schemeClr>
              </a:solidFill>
              <a:latin typeface="+mn-lt"/>
            </a:endParaRPr>
          </a:p>
        </p:txBody>
      </p:sp>
      <p:sp>
        <p:nvSpPr>
          <p:cNvPr id="3" name="Content Placeholder 2">
            <a:extLst>
              <a:ext uri="{FF2B5EF4-FFF2-40B4-BE49-F238E27FC236}">
                <a16:creationId xmlns:a16="http://schemas.microsoft.com/office/drawing/2014/main" id="{CFDD5060-28A1-1137-4DC1-A0E4FC42844A}"/>
              </a:ext>
            </a:extLst>
          </p:cNvPr>
          <p:cNvSpPr>
            <a:spLocks noGrp="1"/>
          </p:cNvSpPr>
          <p:nvPr>
            <p:ph idx="1"/>
          </p:nvPr>
        </p:nvSpPr>
        <p:spPr>
          <a:xfrm>
            <a:off x="529856" y="287077"/>
            <a:ext cx="11353800" cy="5996763"/>
          </a:xfrm>
        </p:spPr>
        <p:txBody>
          <a:bodyPr>
            <a:noAutofit/>
          </a:bodyPr>
          <a:lstStyle/>
          <a:p>
            <a:pPr marL="0" indent="0">
              <a:buNone/>
            </a:pPr>
            <a:r>
              <a:rPr lang="en-GB" sz="2400" dirty="0"/>
              <a:t>Credo in unum Deum, </a:t>
            </a:r>
            <a:r>
              <a:rPr lang="en-GB" sz="2400" dirty="0" err="1"/>
              <a:t>Patrem</a:t>
            </a:r>
            <a:r>
              <a:rPr lang="en-GB" sz="2400" dirty="0"/>
              <a:t> </a:t>
            </a:r>
            <a:r>
              <a:rPr lang="en-GB" sz="2400" dirty="0" err="1"/>
              <a:t>omnipotentem</a:t>
            </a:r>
            <a:r>
              <a:rPr lang="en-GB" sz="2400" dirty="0"/>
              <a:t>, </a:t>
            </a:r>
            <a:r>
              <a:rPr lang="en-GB" sz="2400" dirty="0" err="1"/>
              <a:t>factorem</a:t>
            </a:r>
            <a:r>
              <a:rPr lang="en-GB" sz="2400" dirty="0"/>
              <a:t> </a:t>
            </a:r>
            <a:r>
              <a:rPr lang="en-GB" sz="2400" dirty="0" err="1"/>
              <a:t>caeli</a:t>
            </a:r>
            <a:r>
              <a:rPr lang="en-GB" sz="2400" dirty="0"/>
              <a:t> et terrae, </a:t>
            </a:r>
            <a:r>
              <a:rPr lang="en-GB" sz="2400" dirty="0" err="1"/>
              <a:t>visibilium</a:t>
            </a:r>
            <a:r>
              <a:rPr lang="en-GB" sz="2400" dirty="0"/>
              <a:t> omnium et </a:t>
            </a:r>
            <a:r>
              <a:rPr lang="en-GB" sz="2400" dirty="0" err="1"/>
              <a:t>invisibilium</a:t>
            </a:r>
            <a:r>
              <a:rPr lang="en-GB" sz="2400" dirty="0"/>
              <a:t>. Et in unum </a:t>
            </a:r>
            <a:r>
              <a:rPr lang="en-GB" sz="2400" dirty="0" err="1"/>
              <a:t>Dominum</a:t>
            </a:r>
            <a:r>
              <a:rPr lang="en-GB" sz="2400" dirty="0"/>
              <a:t> </a:t>
            </a:r>
            <a:r>
              <a:rPr lang="en-GB" sz="2400" dirty="0" err="1"/>
              <a:t>Iesum</a:t>
            </a:r>
            <a:r>
              <a:rPr lang="en-GB" sz="2400" dirty="0"/>
              <a:t> Christum, </a:t>
            </a:r>
            <a:r>
              <a:rPr lang="en-GB" sz="2400" dirty="0" err="1"/>
              <a:t>Filium</a:t>
            </a:r>
            <a:r>
              <a:rPr lang="en-GB" sz="2400" dirty="0"/>
              <a:t> Dei </a:t>
            </a:r>
            <a:r>
              <a:rPr lang="en-GB" sz="2400" dirty="0" err="1"/>
              <a:t>unigenitum</a:t>
            </a:r>
            <a:r>
              <a:rPr lang="en-GB" sz="2400" dirty="0"/>
              <a:t>, et ex </a:t>
            </a:r>
            <a:r>
              <a:rPr lang="en-GB" sz="2400" dirty="0" err="1"/>
              <a:t>Patre</a:t>
            </a:r>
            <a:r>
              <a:rPr lang="en-GB" sz="2400" dirty="0"/>
              <a:t> </a:t>
            </a:r>
            <a:r>
              <a:rPr lang="en-GB" sz="2400" dirty="0" err="1"/>
              <a:t>natum</a:t>
            </a:r>
            <a:r>
              <a:rPr lang="en-GB" sz="2400" dirty="0"/>
              <a:t> ante omnia saecula. Deum de Deo, Lumen de Lumine, Deum verum de Deo </a:t>
            </a:r>
            <a:r>
              <a:rPr lang="en-GB" sz="2400" dirty="0" err="1"/>
              <a:t>vero</a:t>
            </a:r>
            <a:r>
              <a:rPr lang="en-GB" sz="2400" dirty="0"/>
              <a:t>, </a:t>
            </a:r>
            <a:r>
              <a:rPr lang="en-GB" sz="2400" dirty="0" err="1"/>
              <a:t>genitum</a:t>
            </a:r>
            <a:r>
              <a:rPr lang="en-GB" sz="2400" dirty="0"/>
              <a:t> non factum, </a:t>
            </a:r>
            <a:r>
              <a:rPr lang="en-GB" sz="2400" dirty="0" err="1"/>
              <a:t>consubstantialem</a:t>
            </a:r>
            <a:r>
              <a:rPr lang="en-GB" sz="2400" dirty="0"/>
              <a:t> Patri; per </a:t>
            </a:r>
            <a:r>
              <a:rPr lang="en-GB" sz="2400" dirty="0" err="1"/>
              <a:t>quem</a:t>
            </a:r>
            <a:r>
              <a:rPr lang="en-GB" sz="2400" dirty="0"/>
              <a:t> omnia </a:t>
            </a:r>
            <a:r>
              <a:rPr lang="en-GB" sz="2400" dirty="0" err="1"/>
              <a:t>facta</a:t>
            </a:r>
            <a:r>
              <a:rPr lang="en-GB" sz="2400" dirty="0"/>
              <a:t> sunt. […] Et incarnatus </a:t>
            </a:r>
            <a:r>
              <a:rPr lang="en-GB" sz="2400" dirty="0" err="1"/>
              <a:t>est</a:t>
            </a:r>
            <a:r>
              <a:rPr lang="en-GB" sz="2400" dirty="0"/>
              <a:t> de </a:t>
            </a:r>
            <a:r>
              <a:rPr lang="en-GB" sz="2400" dirty="0" err="1"/>
              <a:t>Spiritu</a:t>
            </a:r>
            <a:r>
              <a:rPr lang="en-GB" sz="2400" dirty="0"/>
              <a:t> Sancto ex Maria </a:t>
            </a:r>
            <a:r>
              <a:rPr lang="en-GB" sz="2400" dirty="0" err="1"/>
              <a:t>Virgine</a:t>
            </a:r>
            <a:r>
              <a:rPr lang="en-GB" sz="2400" dirty="0"/>
              <a:t>, et homo </a:t>
            </a:r>
            <a:r>
              <a:rPr lang="en-GB" sz="2400" dirty="0" err="1"/>
              <a:t>factus</a:t>
            </a:r>
            <a:r>
              <a:rPr lang="en-GB" sz="2400" dirty="0"/>
              <a:t> est. </a:t>
            </a:r>
            <a:r>
              <a:rPr lang="en-GB" sz="2400" dirty="0" err="1"/>
              <a:t>Crucifixus</a:t>
            </a:r>
            <a:r>
              <a:rPr lang="en-GB" sz="2400" dirty="0"/>
              <a:t> </a:t>
            </a:r>
            <a:r>
              <a:rPr lang="en-GB" sz="2400" dirty="0" err="1"/>
              <a:t>etiam</a:t>
            </a:r>
            <a:r>
              <a:rPr lang="en-GB" sz="2400" dirty="0"/>
              <a:t> pro nobis sub </a:t>
            </a:r>
            <a:r>
              <a:rPr lang="en-GB" sz="2400" dirty="0" err="1"/>
              <a:t>Pontio</a:t>
            </a:r>
            <a:r>
              <a:rPr lang="en-GB" sz="2400" dirty="0"/>
              <a:t> Pilato, passus et </a:t>
            </a:r>
            <a:r>
              <a:rPr lang="en-GB" sz="2400" dirty="0" err="1"/>
              <a:t>sepultus</a:t>
            </a:r>
            <a:r>
              <a:rPr lang="en-GB" sz="2400" dirty="0"/>
              <a:t> </a:t>
            </a:r>
            <a:r>
              <a:rPr lang="en-GB" sz="2400" dirty="0" err="1"/>
              <a:t>est</a:t>
            </a:r>
            <a:r>
              <a:rPr lang="en-GB" sz="2400" dirty="0"/>
              <a:t>, et </a:t>
            </a:r>
            <a:r>
              <a:rPr lang="en-GB" sz="2400" dirty="0" err="1"/>
              <a:t>resurrexit</a:t>
            </a:r>
            <a:r>
              <a:rPr lang="en-GB" sz="2400" dirty="0"/>
              <a:t> tertia die, secundum Scripturas, et </a:t>
            </a:r>
            <a:r>
              <a:rPr lang="en-GB" sz="2400" dirty="0" err="1"/>
              <a:t>ascendit</a:t>
            </a:r>
            <a:r>
              <a:rPr lang="en-GB" sz="2400" dirty="0"/>
              <a:t> in </a:t>
            </a:r>
            <a:r>
              <a:rPr lang="en-GB" sz="2400" dirty="0" err="1"/>
              <a:t>caelum</a:t>
            </a:r>
            <a:r>
              <a:rPr lang="en-GB" sz="2400" dirty="0"/>
              <a:t>, </a:t>
            </a:r>
            <a:r>
              <a:rPr lang="en-GB" sz="2400" dirty="0" err="1"/>
              <a:t>sedet</a:t>
            </a:r>
            <a:r>
              <a:rPr lang="en-GB" sz="2400" dirty="0"/>
              <a:t> ad </a:t>
            </a:r>
            <a:r>
              <a:rPr lang="en-GB" sz="2400" dirty="0" err="1"/>
              <a:t>dexteram</a:t>
            </a:r>
            <a:r>
              <a:rPr lang="en-GB" sz="2400" dirty="0"/>
              <a:t> </a:t>
            </a:r>
            <a:r>
              <a:rPr lang="en-GB" sz="2400" dirty="0" err="1"/>
              <a:t>Patris</a:t>
            </a:r>
            <a:r>
              <a:rPr lang="en-GB" sz="2400" dirty="0"/>
              <a:t>. Et iterum </a:t>
            </a:r>
            <a:r>
              <a:rPr lang="en-GB" sz="2400" dirty="0" err="1"/>
              <a:t>venturus</a:t>
            </a:r>
            <a:r>
              <a:rPr lang="en-GB" sz="2400" dirty="0"/>
              <a:t> </a:t>
            </a:r>
            <a:r>
              <a:rPr lang="en-GB" sz="2400" dirty="0" err="1"/>
              <a:t>est</a:t>
            </a:r>
            <a:r>
              <a:rPr lang="en-GB" sz="2400" dirty="0"/>
              <a:t> cum gloria, </a:t>
            </a:r>
            <a:r>
              <a:rPr lang="en-GB" sz="2400" dirty="0" err="1"/>
              <a:t>iudicare</a:t>
            </a:r>
            <a:r>
              <a:rPr lang="en-GB" sz="2400" dirty="0"/>
              <a:t> </a:t>
            </a:r>
            <a:r>
              <a:rPr lang="en-GB" sz="2400" dirty="0" err="1"/>
              <a:t>vivos</a:t>
            </a:r>
            <a:r>
              <a:rPr lang="en-GB" sz="2400" dirty="0"/>
              <a:t> et </a:t>
            </a:r>
            <a:r>
              <a:rPr lang="en-GB" sz="2400" dirty="0" err="1"/>
              <a:t>mortuos</a:t>
            </a:r>
            <a:r>
              <a:rPr lang="en-GB" sz="2400" dirty="0"/>
              <a:t>, </a:t>
            </a:r>
            <a:r>
              <a:rPr lang="en-GB" sz="2400" dirty="0" err="1"/>
              <a:t>cuius</a:t>
            </a:r>
            <a:r>
              <a:rPr lang="en-GB" sz="2400" dirty="0"/>
              <a:t> regni non </a:t>
            </a:r>
            <a:r>
              <a:rPr lang="en-GB" sz="2400" dirty="0" err="1"/>
              <a:t>erit</a:t>
            </a:r>
            <a:r>
              <a:rPr lang="en-GB" sz="2400" dirty="0"/>
              <a:t> </a:t>
            </a:r>
            <a:r>
              <a:rPr lang="en-GB" sz="2400" dirty="0" err="1"/>
              <a:t>finis</a:t>
            </a:r>
            <a:r>
              <a:rPr lang="en-GB" sz="2400" dirty="0"/>
              <a:t>. Et in </a:t>
            </a:r>
            <a:r>
              <a:rPr lang="en-GB" sz="2400" dirty="0" err="1"/>
              <a:t>Spiritum</a:t>
            </a:r>
            <a:r>
              <a:rPr lang="en-GB" sz="2400" dirty="0"/>
              <a:t> Sanctum, </a:t>
            </a:r>
            <a:r>
              <a:rPr lang="en-GB" sz="2400" dirty="0" err="1"/>
              <a:t>Dominum</a:t>
            </a:r>
            <a:r>
              <a:rPr lang="en-GB" sz="2400" dirty="0"/>
              <a:t> et </a:t>
            </a:r>
            <a:r>
              <a:rPr lang="en-GB" sz="2400" dirty="0" err="1"/>
              <a:t>vivificantem</a:t>
            </a:r>
            <a:r>
              <a:rPr lang="en-GB" sz="2400" dirty="0"/>
              <a:t>, qui ex </a:t>
            </a:r>
            <a:r>
              <a:rPr lang="en-GB" sz="2400" dirty="0" err="1"/>
              <a:t>Patre</a:t>
            </a:r>
            <a:r>
              <a:rPr lang="en-GB" sz="2400" dirty="0"/>
              <a:t> Filioque </a:t>
            </a:r>
            <a:r>
              <a:rPr lang="en-GB" sz="2400" dirty="0" err="1"/>
              <a:t>procedit</a:t>
            </a:r>
            <a:r>
              <a:rPr lang="en-GB" sz="2400" dirty="0"/>
              <a:t>. Qui cum </a:t>
            </a:r>
            <a:r>
              <a:rPr lang="en-GB" sz="2400" dirty="0" err="1"/>
              <a:t>Patre</a:t>
            </a:r>
            <a:r>
              <a:rPr lang="en-GB" sz="2400" dirty="0"/>
              <a:t> et Filio simul </a:t>
            </a:r>
            <a:r>
              <a:rPr lang="en-GB" sz="2400" dirty="0" err="1"/>
              <a:t>adoratur</a:t>
            </a:r>
            <a:r>
              <a:rPr lang="en-GB" sz="2400" dirty="0"/>
              <a:t> et </a:t>
            </a:r>
            <a:r>
              <a:rPr lang="en-GB" sz="2400" dirty="0" err="1"/>
              <a:t>conglorificatur</a:t>
            </a:r>
            <a:r>
              <a:rPr lang="en-GB" sz="2400" dirty="0"/>
              <a:t>: qui </a:t>
            </a:r>
            <a:r>
              <a:rPr lang="en-GB" sz="2400" dirty="0" err="1"/>
              <a:t>locutus</a:t>
            </a:r>
            <a:r>
              <a:rPr lang="en-GB" sz="2400" dirty="0"/>
              <a:t> </a:t>
            </a:r>
            <a:r>
              <a:rPr lang="en-GB" sz="2400" dirty="0" err="1"/>
              <a:t>est</a:t>
            </a:r>
            <a:r>
              <a:rPr lang="en-GB" sz="2400" dirty="0"/>
              <a:t> per </a:t>
            </a:r>
            <a:r>
              <a:rPr lang="en-GB" sz="2400" dirty="0" err="1"/>
              <a:t>prophetas</a:t>
            </a:r>
            <a:r>
              <a:rPr lang="en-GB" sz="2400" dirty="0"/>
              <a:t>. </a:t>
            </a:r>
          </a:p>
          <a:p>
            <a:pPr marL="0" indent="0" algn="l">
              <a:buNone/>
            </a:pPr>
            <a:endParaRPr lang="en-GB" sz="2000" dirty="0"/>
          </a:p>
          <a:p>
            <a:pPr marL="0" indent="0" algn="l">
              <a:buNone/>
            </a:pPr>
            <a:r>
              <a:rPr lang="en-GB" sz="2000" dirty="0"/>
              <a:t>I</a:t>
            </a:r>
            <a:r>
              <a:rPr lang="en-US" sz="2000" dirty="0"/>
              <a:t> believe in one God, the Father almighty, Maker of heaven and earth, and of all things visible and invisible. And in one Lord Jesus Christ, the Only-begotten Son of God. Born of the Father before all ages. God of God; Light of Light; true God of true God. Begotten not made; of one being with the Father; by Whom all things were made. […] And was made Flesh by the Holy Spirit of the Virgin Mary: And was made man. He was also crucified for us, suffered under Pontius Pilate and was buried. And on the third day He rose again according to the Scriptures. And ascending into heaven, He sits at the right hand of the Father. And He shall come again in glory to judge the living and the dead; and of His kingdom there shall be no end. And I believe in the Holy Spirit, Lord and Giver of life, Who proceeds from the Father and the Son. Who together with the Father and the Son is no less adored and glorified: Who spoke by the Prophets. </a:t>
            </a:r>
            <a:endParaRPr lang="en-GB" sz="2000" dirty="0"/>
          </a:p>
        </p:txBody>
      </p:sp>
    </p:spTree>
    <p:extLst>
      <p:ext uri="{BB962C8B-B14F-4D97-AF65-F5344CB8AC3E}">
        <p14:creationId xmlns:p14="http://schemas.microsoft.com/office/powerpoint/2010/main" val="3534187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D35B31-AA05-1D0E-E60A-D2953635D9BD}"/>
              </a:ext>
            </a:extLst>
          </p:cNvPr>
          <p:cNvSpPr>
            <a:spLocks noGrp="1"/>
          </p:cNvSpPr>
          <p:nvPr>
            <p:ph type="title"/>
          </p:nvPr>
        </p:nvSpPr>
        <p:spPr>
          <a:xfrm>
            <a:off x="838200" y="-113340"/>
            <a:ext cx="10515600" cy="1325563"/>
          </a:xfrm>
        </p:spPr>
        <p:txBody>
          <a:bodyPr/>
          <a:lstStyle/>
          <a:p>
            <a:pPr algn="ctr"/>
            <a:r>
              <a:rPr lang="en-GB" dirty="0">
                <a:solidFill>
                  <a:srgbClr val="7A3A3A"/>
                </a:solidFill>
              </a:rPr>
              <a:t>Absolute Ablative</a:t>
            </a:r>
          </a:p>
        </p:txBody>
      </p:sp>
      <p:sp>
        <p:nvSpPr>
          <p:cNvPr id="3" name="Content Placeholder 2">
            <a:extLst>
              <a:ext uri="{FF2B5EF4-FFF2-40B4-BE49-F238E27FC236}">
                <a16:creationId xmlns:a16="http://schemas.microsoft.com/office/drawing/2014/main" id="{BF874763-0D44-6A34-C418-071A8C3E7BC3}"/>
              </a:ext>
            </a:extLst>
          </p:cNvPr>
          <p:cNvSpPr>
            <a:spLocks noGrp="1"/>
          </p:cNvSpPr>
          <p:nvPr>
            <p:ph idx="1"/>
          </p:nvPr>
        </p:nvSpPr>
        <p:spPr>
          <a:xfrm>
            <a:off x="433276" y="1212223"/>
            <a:ext cx="11325447" cy="4730935"/>
          </a:xfrm>
        </p:spPr>
        <p:txBody>
          <a:bodyPr>
            <a:noAutofit/>
          </a:bodyPr>
          <a:lstStyle/>
          <a:p>
            <a:pPr marL="0" indent="0" algn="ctr">
              <a:buNone/>
            </a:pPr>
            <a:r>
              <a:rPr lang="en-US" sz="2400" b="0" i="0" u="none" strike="noStrike" baseline="0" dirty="0"/>
              <a:t>The </a:t>
            </a:r>
            <a:r>
              <a:rPr lang="en-US" sz="2400" b="1" i="0" u="none" strike="noStrike" baseline="0" dirty="0">
                <a:solidFill>
                  <a:srgbClr val="800000"/>
                </a:solidFill>
              </a:rPr>
              <a:t>ablatives</a:t>
            </a:r>
            <a:r>
              <a:rPr lang="en-US" sz="2400" b="0" i="0" u="none" strike="noStrike" baseline="0" dirty="0"/>
              <a:t> of a </a:t>
            </a:r>
            <a:r>
              <a:rPr lang="en-US" sz="2400" b="0" i="0" u="none" strike="noStrike" baseline="0" dirty="0">
                <a:solidFill>
                  <a:srgbClr val="800000"/>
                </a:solidFill>
              </a:rPr>
              <a:t>participle and a noun (or pronoun) </a:t>
            </a:r>
            <a:r>
              <a:rPr lang="en-US" sz="2400" b="0" i="0" u="none" strike="noStrike" baseline="0" dirty="0"/>
              <a:t>are used to define the circumstances or situation in which the action of the main verb occurs.</a:t>
            </a:r>
          </a:p>
          <a:p>
            <a:r>
              <a:rPr lang="en-US" sz="2400" b="0" i="0" u="none" strike="noStrike" baseline="0" dirty="0"/>
              <a:t>An Ablative Absolute with a </a:t>
            </a:r>
            <a:r>
              <a:rPr lang="en-US" sz="2400" b="0" i="0" u="none" strike="noStrike" baseline="0" dirty="0">
                <a:solidFill>
                  <a:srgbClr val="800000"/>
                </a:solidFill>
              </a:rPr>
              <a:t>perfect passive participle </a:t>
            </a:r>
            <a:r>
              <a:rPr lang="en-US" sz="2400" b="0" i="0" u="none" strike="noStrike" baseline="0" dirty="0"/>
              <a:t>is widely used in classical Latin to express </a:t>
            </a:r>
            <a:r>
              <a:rPr lang="en-US" sz="2400" b="0" i="0" u="none" strike="noStrike" baseline="0" dirty="0">
                <a:solidFill>
                  <a:srgbClr val="800000"/>
                </a:solidFill>
              </a:rPr>
              <a:t>the cause or time of </a:t>
            </a:r>
            <a:r>
              <a:rPr lang="en-US" sz="2400" dirty="0">
                <a:solidFill>
                  <a:srgbClr val="800000"/>
                </a:solidFill>
              </a:rPr>
              <a:t>an action</a:t>
            </a:r>
            <a:r>
              <a:rPr lang="en-US" sz="2400" dirty="0"/>
              <a:t>. Equally common is an Ablative Absolute with </a:t>
            </a:r>
            <a:r>
              <a:rPr lang="en-US" sz="2400" dirty="0">
                <a:solidFill>
                  <a:srgbClr val="800000"/>
                </a:solidFill>
              </a:rPr>
              <a:t>a present active participle</a:t>
            </a:r>
            <a:endParaRPr lang="en-US" sz="2400" b="0" i="0" u="none" strike="noStrike" baseline="0" dirty="0">
              <a:solidFill>
                <a:srgbClr val="800000"/>
              </a:solidFill>
            </a:endParaRPr>
          </a:p>
          <a:p>
            <a:pPr marL="0" indent="0" algn="ctr">
              <a:buNone/>
            </a:pPr>
            <a:r>
              <a:rPr lang="en-US" sz="2400" b="0" i="0" u="none" strike="noStrike" baseline="0" dirty="0" err="1"/>
              <a:t>Hīs</a:t>
            </a:r>
            <a:r>
              <a:rPr lang="en-US" sz="2400" b="0" i="0" u="none" strike="noStrike" baseline="0" dirty="0"/>
              <a:t> </a:t>
            </a:r>
            <a:r>
              <a:rPr lang="en-US" sz="2400" i="0" u="none" strike="noStrike" baseline="0" dirty="0" err="1">
                <a:solidFill>
                  <a:srgbClr val="800000"/>
                </a:solidFill>
              </a:rPr>
              <a:t>verbīs</a:t>
            </a:r>
            <a:r>
              <a:rPr lang="en-US" sz="2400" i="0" u="none" strike="noStrike" baseline="0" dirty="0">
                <a:solidFill>
                  <a:srgbClr val="800000"/>
                </a:solidFill>
              </a:rPr>
              <a:t> </a:t>
            </a:r>
            <a:r>
              <a:rPr lang="en-US" sz="2400" i="0" u="none" strike="noStrike" baseline="0" dirty="0" err="1">
                <a:solidFill>
                  <a:srgbClr val="800000"/>
                </a:solidFill>
              </a:rPr>
              <a:t>dictīs</a:t>
            </a:r>
            <a:r>
              <a:rPr lang="en-US" sz="2400" b="0" i="0" u="none" strike="noStrike" baseline="0" dirty="0"/>
              <a:t>, Caesar </a:t>
            </a:r>
            <a:r>
              <a:rPr lang="en-US" sz="2400" b="0" i="0" u="none" strike="noStrike" baseline="0" dirty="0" err="1"/>
              <a:t>discēdit</a:t>
            </a:r>
            <a:r>
              <a:rPr lang="en-US" sz="2400" b="0" i="0" u="none" strike="noStrike" baseline="0" dirty="0"/>
              <a:t>. </a:t>
            </a:r>
            <a:r>
              <a:rPr lang="en-US" sz="2400" b="0" i="1" u="none" strike="noStrike" baseline="0" dirty="0">
                <a:solidFill>
                  <a:srgbClr val="800000"/>
                </a:solidFill>
              </a:rPr>
              <a:t>With these word having been said</a:t>
            </a:r>
            <a:r>
              <a:rPr lang="en-US" sz="2400" b="0" i="1" u="none" strike="noStrike" baseline="0" dirty="0"/>
              <a:t>, Caesar departs.</a:t>
            </a:r>
          </a:p>
          <a:p>
            <a:pPr marL="0" indent="0" algn="ctr">
              <a:buNone/>
            </a:pPr>
            <a:r>
              <a:rPr lang="en-US" sz="2400" b="0" i="0" u="none" strike="noStrike" baseline="0" dirty="0" err="1">
                <a:solidFill>
                  <a:srgbClr val="800000"/>
                </a:solidFill>
              </a:rPr>
              <a:t>Leōne</a:t>
            </a:r>
            <a:r>
              <a:rPr lang="en-US" sz="2400" b="0" i="0" u="none" strike="noStrike" baseline="0" dirty="0">
                <a:solidFill>
                  <a:srgbClr val="800000"/>
                </a:solidFill>
              </a:rPr>
              <a:t> </a:t>
            </a:r>
            <a:r>
              <a:rPr lang="en-US" sz="2400" b="0" i="0" u="none" strike="noStrike" baseline="0" dirty="0" err="1">
                <a:solidFill>
                  <a:srgbClr val="800000"/>
                </a:solidFill>
              </a:rPr>
              <a:t>adveniente</a:t>
            </a:r>
            <a:r>
              <a:rPr lang="en-US" sz="2400" b="0" i="0" u="none" strike="noStrike" baseline="0" dirty="0"/>
              <a:t>, </a:t>
            </a:r>
            <a:r>
              <a:rPr lang="en-US" sz="2400" b="0" i="0" u="none" strike="noStrike" baseline="0" dirty="0" err="1"/>
              <a:t>fēmina</a:t>
            </a:r>
            <a:r>
              <a:rPr lang="en-US" sz="2400" b="0" i="0" u="none" strike="noStrike" baseline="0" dirty="0"/>
              <a:t> </a:t>
            </a:r>
            <a:r>
              <a:rPr lang="en-US" sz="2400" b="0" i="0" u="none" strike="noStrike" baseline="0" dirty="0" err="1"/>
              <a:t>discēssit</a:t>
            </a:r>
            <a:r>
              <a:rPr lang="en-US" sz="2400" b="0" i="0" u="none" strike="noStrike" baseline="0" dirty="0"/>
              <a:t>. </a:t>
            </a:r>
            <a:r>
              <a:rPr lang="en-US" sz="2400" b="0" i="1" u="none" strike="noStrike" baseline="0" dirty="0">
                <a:solidFill>
                  <a:srgbClr val="800000"/>
                </a:solidFill>
              </a:rPr>
              <a:t>With the lion approaching</a:t>
            </a:r>
            <a:r>
              <a:rPr lang="en-US" sz="2400" b="0" i="1" u="none" strike="noStrike" baseline="0" dirty="0"/>
              <a:t>, the woman left.</a:t>
            </a:r>
          </a:p>
          <a:p>
            <a:pPr algn="l"/>
            <a:r>
              <a:rPr lang="en-US" sz="2400" b="0" i="0" u="none" strike="noStrike" baseline="0" dirty="0"/>
              <a:t>On occasion, another </a:t>
            </a:r>
            <a:r>
              <a:rPr lang="en-US" sz="2400" b="0" i="0" u="none" strike="noStrike" baseline="0" dirty="0">
                <a:solidFill>
                  <a:srgbClr val="800000"/>
                </a:solidFill>
              </a:rPr>
              <a:t>noun</a:t>
            </a:r>
            <a:r>
              <a:rPr lang="en-US" sz="2400" b="0" i="0" u="none" strike="noStrike" baseline="0" dirty="0"/>
              <a:t> may take the place of the participle</a:t>
            </a:r>
            <a:r>
              <a:rPr lang="en-GB" sz="2400" b="0" i="0" u="none" strike="noStrike" baseline="0" dirty="0"/>
              <a:t>:</a:t>
            </a:r>
          </a:p>
          <a:p>
            <a:pPr marL="0" indent="0" algn="ctr">
              <a:buNone/>
            </a:pPr>
            <a:r>
              <a:rPr lang="en-US" sz="2400" b="0" i="0" u="none" strike="noStrike" baseline="0" dirty="0" err="1">
                <a:solidFill>
                  <a:srgbClr val="800000"/>
                </a:solidFill>
              </a:rPr>
              <a:t>Caesare</a:t>
            </a:r>
            <a:r>
              <a:rPr lang="en-US" sz="2400" b="0" i="0" u="none" strike="noStrike" baseline="0" dirty="0">
                <a:solidFill>
                  <a:srgbClr val="800000"/>
                </a:solidFill>
              </a:rPr>
              <a:t> duce </a:t>
            </a:r>
            <a:r>
              <a:rPr lang="en-US" sz="2400" b="0" i="0" u="none" strike="noStrike" baseline="0" dirty="0" err="1"/>
              <a:t>vincēmus</a:t>
            </a:r>
            <a:r>
              <a:rPr lang="en-US" sz="2400" b="0" i="0" u="none" strike="noStrike" baseline="0" dirty="0"/>
              <a:t>. </a:t>
            </a:r>
            <a:r>
              <a:rPr lang="en-US" sz="2400" b="0" i="1" u="none" strike="noStrike" baseline="0" dirty="0">
                <a:solidFill>
                  <a:srgbClr val="800000"/>
                </a:solidFill>
              </a:rPr>
              <a:t>With Caesar as leader</a:t>
            </a:r>
            <a:r>
              <a:rPr lang="en-US" sz="2400" b="0" i="1" u="none" strike="noStrike" baseline="0" dirty="0"/>
              <a:t>, we shall conquer.</a:t>
            </a:r>
          </a:p>
          <a:p>
            <a:pPr algn="l"/>
            <a:r>
              <a:rPr lang="en-US" sz="2400" b="0" i="0" u="none" strike="noStrike" baseline="0" dirty="0"/>
              <a:t>Because the participle in an Ablative Absolute retains its verbal force, it may govern its own </a:t>
            </a:r>
            <a:r>
              <a:rPr lang="en-US" sz="2400" b="0" i="0" u="none" strike="noStrike" baseline="0" dirty="0">
                <a:solidFill>
                  <a:srgbClr val="800000"/>
                </a:solidFill>
              </a:rPr>
              <a:t>direct object</a:t>
            </a:r>
            <a:r>
              <a:rPr lang="en-US" sz="2400" b="0" i="0" u="none" strike="noStrike" baseline="0" dirty="0"/>
              <a:t>:</a:t>
            </a:r>
          </a:p>
          <a:p>
            <a:pPr marL="0" indent="0" algn="l">
              <a:buNone/>
            </a:pPr>
            <a:r>
              <a:rPr lang="en-US" sz="2400" b="0" i="0" u="none" strike="noStrike" baseline="0" dirty="0">
                <a:solidFill>
                  <a:srgbClr val="800000"/>
                </a:solidFill>
              </a:rPr>
              <a:t>Duce </a:t>
            </a:r>
            <a:r>
              <a:rPr lang="en-US" sz="2400" b="0" i="0" u="none" strike="noStrike" baseline="0" dirty="0" err="1">
                <a:solidFill>
                  <a:srgbClr val="800000"/>
                </a:solidFill>
              </a:rPr>
              <a:t>militēs</a:t>
            </a:r>
            <a:r>
              <a:rPr lang="en-US" sz="2400" b="0" i="0" u="none" strike="noStrike" baseline="0" dirty="0">
                <a:solidFill>
                  <a:srgbClr val="800000"/>
                </a:solidFill>
              </a:rPr>
              <a:t> </a:t>
            </a:r>
            <a:r>
              <a:rPr lang="en-US" sz="2400" b="0" i="0" u="none" strike="noStrike" baseline="0" dirty="0" err="1">
                <a:solidFill>
                  <a:srgbClr val="800000"/>
                </a:solidFill>
              </a:rPr>
              <a:t>vocante</a:t>
            </a:r>
            <a:r>
              <a:rPr lang="en-US" sz="2400" b="0" i="0" u="none" strike="noStrike" baseline="0" dirty="0"/>
              <a:t>, </a:t>
            </a:r>
            <a:r>
              <a:rPr lang="en-US" sz="2400" b="0" i="0" u="none" strike="noStrike" baseline="0" dirty="0" err="1"/>
              <a:t>hostes</a:t>
            </a:r>
            <a:r>
              <a:rPr lang="en-US" sz="2400" b="0" i="0" u="none" strike="noStrike" baseline="0" dirty="0"/>
              <a:t> </a:t>
            </a:r>
            <a:r>
              <a:rPr lang="en-US" sz="2400" b="0" i="0" u="none" strike="noStrike" baseline="0" dirty="0" err="1"/>
              <a:t>fūgērunt</a:t>
            </a:r>
            <a:r>
              <a:rPr lang="en-US" sz="2400" b="0" i="0" u="none" strike="noStrike" baseline="0" dirty="0"/>
              <a:t>. </a:t>
            </a:r>
            <a:r>
              <a:rPr lang="en-US" sz="2400" b="0" i="1" u="none" strike="noStrike" baseline="0" dirty="0"/>
              <a:t>With the general calling his soldiers, the enemy </a:t>
            </a:r>
            <a:r>
              <a:rPr lang="en-GB" sz="2400" b="0" i="1" u="none" strike="noStrike" baseline="0" dirty="0"/>
              <a:t>fled.</a:t>
            </a:r>
            <a:endParaRPr lang="en-US" sz="2400" b="0" i="1" u="none" strike="noStrike" baseline="0" dirty="0"/>
          </a:p>
          <a:p>
            <a:pPr marL="0" indent="0" algn="l">
              <a:buNone/>
            </a:pPr>
            <a:endParaRPr lang="en-US" sz="2400" b="0" i="1" u="none" strike="noStrike" baseline="0" dirty="0"/>
          </a:p>
        </p:txBody>
      </p:sp>
    </p:spTree>
    <p:extLst>
      <p:ext uri="{BB962C8B-B14F-4D97-AF65-F5344CB8AC3E}">
        <p14:creationId xmlns:p14="http://schemas.microsoft.com/office/powerpoint/2010/main" val="33736789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802874B-1D28-4E37-8EE8-5FA6B724448C}"/>
              </a:ext>
            </a:extLst>
          </p:cNvPr>
          <p:cNvSpPr>
            <a:spLocks noGrp="1"/>
          </p:cNvSpPr>
          <p:nvPr>
            <p:ph idx="1"/>
          </p:nvPr>
        </p:nvSpPr>
        <p:spPr>
          <a:xfrm>
            <a:off x="706179" y="340242"/>
            <a:ext cx="10779642" cy="6177516"/>
          </a:xfrm>
        </p:spPr>
        <p:txBody>
          <a:bodyPr>
            <a:normAutofit fontScale="55000" lnSpcReduction="20000"/>
          </a:bodyPr>
          <a:lstStyle/>
          <a:p>
            <a:pPr marL="0" indent="0">
              <a:lnSpc>
                <a:spcPct val="120000"/>
              </a:lnSpc>
              <a:buNone/>
            </a:pPr>
            <a:r>
              <a:rPr lang="en-GB" sz="3800" dirty="0"/>
              <a:t>Caesar omnibus rebus </a:t>
            </a:r>
            <a:r>
              <a:rPr lang="en-GB" sz="3800" dirty="0" err="1"/>
              <a:t>relictis</a:t>
            </a:r>
            <a:r>
              <a:rPr lang="en-GB" sz="3800" dirty="0"/>
              <a:t> </a:t>
            </a:r>
            <a:r>
              <a:rPr lang="en-GB" sz="3800" dirty="0" err="1"/>
              <a:t>persequendum</a:t>
            </a:r>
            <a:r>
              <a:rPr lang="en-GB" sz="3800" dirty="0"/>
              <a:t> </a:t>
            </a:r>
            <a:r>
              <a:rPr lang="en-GB" sz="3800" dirty="0" err="1"/>
              <a:t>sibi</a:t>
            </a:r>
            <a:r>
              <a:rPr lang="en-GB" sz="3800" dirty="0"/>
              <a:t> </a:t>
            </a:r>
            <a:r>
              <a:rPr lang="en-GB" sz="3800" dirty="0" err="1"/>
              <a:t>Pompeium</a:t>
            </a:r>
            <a:r>
              <a:rPr lang="en-GB" sz="3800" dirty="0"/>
              <a:t> </a:t>
            </a:r>
            <a:r>
              <a:rPr lang="en-GB" sz="3800" dirty="0" err="1"/>
              <a:t>existimavit</a:t>
            </a:r>
            <a:r>
              <a:rPr lang="en-GB" sz="3800" dirty="0"/>
              <a:t>, </a:t>
            </a:r>
            <a:r>
              <a:rPr lang="en-GB" sz="3800" dirty="0" err="1"/>
              <a:t>quascumque</a:t>
            </a:r>
            <a:r>
              <a:rPr lang="en-GB" sz="3800" dirty="0"/>
              <a:t> in partes se ex </a:t>
            </a:r>
            <a:r>
              <a:rPr lang="en-GB" sz="3800" dirty="0" err="1"/>
              <a:t>fuga</a:t>
            </a:r>
            <a:r>
              <a:rPr lang="en-GB" sz="3800" dirty="0"/>
              <a:t> </a:t>
            </a:r>
            <a:r>
              <a:rPr lang="en-GB" sz="3800" dirty="0" err="1"/>
              <a:t>recepisset</a:t>
            </a:r>
            <a:r>
              <a:rPr lang="en-GB" sz="3800" dirty="0"/>
              <a:t>, ne </a:t>
            </a:r>
            <a:r>
              <a:rPr lang="en-GB" sz="3800" dirty="0" err="1"/>
              <a:t>rursus</a:t>
            </a:r>
            <a:r>
              <a:rPr lang="en-GB" sz="3800" dirty="0"/>
              <a:t> </a:t>
            </a:r>
            <a:r>
              <a:rPr lang="en-GB" sz="3800" dirty="0" err="1"/>
              <a:t>copias</a:t>
            </a:r>
            <a:r>
              <a:rPr lang="en-GB" sz="3800" dirty="0"/>
              <a:t> </a:t>
            </a:r>
            <a:r>
              <a:rPr lang="en-GB" sz="3800" dirty="0" err="1"/>
              <a:t>comparare</a:t>
            </a:r>
            <a:r>
              <a:rPr lang="en-GB" sz="3800" dirty="0"/>
              <a:t> alias et bellum </a:t>
            </a:r>
            <a:r>
              <a:rPr lang="en-GB" sz="3800" dirty="0" err="1"/>
              <a:t>renovare</a:t>
            </a:r>
            <a:r>
              <a:rPr lang="en-GB" sz="3800" dirty="0"/>
              <a:t> posset. […] </a:t>
            </a:r>
            <a:r>
              <a:rPr lang="en-GB" sz="3800" dirty="0" err="1"/>
              <a:t>Erat</a:t>
            </a:r>
            <a:r>
              <a:rPr lang="en-GB" sz="3800" dirty="0"/>
              <a:t> </a:t>
            </a:r>
            <a:r>
              <a:rPr lang="en-GB" sz="3800" dirty="0" err="1"/>
              <a:t>edictum</a:t>
            </a:r>
            <a:r>
              <a:rPr lang="en-GB" sz="3800" dirty="0"/>
              <a:t> Pompei </a:t>
            </a:r>
            <a:r>
              <a:rPr lang="en-GB" sz="3800" dirty="0" err="1"/>
              <a:t>nomine</a:t>
            </a:r>
            <a:r>
              <a:rPr lang="en-GB" sz="3800" dirty="0"/>
              <a:t> </a:t>
            </a:r>
            <a:r>
              <a:rPr lang="en-GB" sz="3800" dirty="0" err="1"/>
              <a:t>Amphipoli</a:t>
            </a:r>
            <a:r>
              <a:rPr lang="en-GB" sz="3800" dirty="0"/>
              <a:t> </a:t>
            </a:r>
            <a:r>
              <a:rPr lang="en-GB" sz="3800" dirty="0" err="1"/>
              <a:t>propositum</a:t>
            </a:r>
            <a:r>
              <a:rPr lang="en-GB" sz="3800" dirty="0"/>
              <a:t>, </a:t>
            </a:r>
            <a:r>
              <a:rPr lang="en-GB" sz="3800" dirty="0" err="1"/>
              <a:t>ut</a:t>
            </a:r>
            <a:r>
              <a:rPr lang="en-GB" sz="3800" dirty="0"/>
              <a:t> omnes </a:t>
            </a:r>
            <a:r>
              <a:rPr lang="en-GB" sz="3800" dirty="0" err="1"/>
              <a:t>eius</a:t>
            </a:r>
            <a:r>
              <a:rPr lang="en-GB" sz="3800" dirty="0"/>
              <a:t> </a:t>
            </a:r>
            <a:r>
              <a:rPr lang="en-GB" sz="3800" dirty="0" err="1"/>
              <a:t>provinciae</a:t>
            </a:r>
            <a:r>
              <a:rPr lang="en-GB" sz="3800" dirty="0"/>
              <a:t> </a:t>
            </a:r>
            <a:r>
              <a:rPr lang="en-GB" sz="3800" dirty="0" err="1"/>
              <a:t>iuniores</a:t>
            </a:r>
            <a:r>
              <a:rPr lang="en-GB" sz="3800" dirty="0"/>
              <a:t>, </a:t>
            </a:r>
            <a:r>
              <a:rPr lang="en-GB" sz="3800" dirty="0" err="1"/>
              <a:t>Graeci</a:t>
            </a:r>
            <a:r>
              <a:rPr lang="en-GB" sz="3800" dirty="0"/>
              <a:t> </a:t>
            </a:r>
            <a:r>
              <a:rPr lang="en-GB" sz="3800" dirty="0" err="1"/>
              <a:t>civesque</a:t>
            </a:r>
            <a:r>
              <a:rPr lang="en-GB" sz="3800" dirty="0"/>
              <a:t> Romani, </a:t>
            </a:r>
            <a:r>
              <a:rPr lang="en-GB" sz="3800" dirty="0" err="1"/>
              <a:t>iurandi</a:t>
            </a:r>
            <a:r>
              <a:rPr lang="en-GB" sz="3800" dirty="0"/>
              <a:t> causa </a:t>
            </a:r>
            <a:r>
              <a:rPr lang="en-GB" sz="3800" dirty="0" err="1"/>
              <a:t>convenirent</a:t>
            </a:r>
            <a:r>
              <a:rPr lang="en-GB" sz="3800" dirty="0"/>
              <a:t>. Ipse ad </a:t>
            </a:r>
            <a:r>
              <a:rPr lang="en-GB" sz="3800" dirty="0" err="1"/>
              <a:t>ancoram</a:t>
            </a:r>
            <a:r>
              <a:rPr lang="en-GB" sz="3800" dirty="0"/>
              <a:t> unam </a:t>
            </a:r>
            <a:r>
              <a:rPr lang="en-GB" sz="3800" dirty="0" err="1"/>
              <a:t>noctem</a:t>
            </a:r>
            <a:r>
              <a:rPr lang="en-GB" sz="3800" dirty="0"/>
              <a:t> </a:t>
            </a:r>
            <a:r>
              <a:rPr lang="en-GB" sz="3800" dirty="0" err="1"/>
              <a:t>constitit</a:t>
            </a:r>
            <a:r>
              <a:rPr lang="en-GB" sz="3800" dirty="0"/>
              <a:t> et </a:t>
            </a:r>
            <a:r>
              <a:rPr lang="en-GB" sz="3800" dirty="0" err="1"/>
              <a:t>vocatis</a:t>
            </a:r>
            <a:r>
              <a:rPr lang="en-GB" sz="3800" dirty="0"/>
              <a:t> ad se </a:t>
            </a:r>
            <a:r>
              <a:rPr lang="en-GB" sz="3800" dirty="0" err="1"/>
              <a:t>Amphipoli</a:t>
            </a:r>
            <a:r>
              <a:rPr lang="en-GB" sz="3800" dirty="0"/>
              <a:t> </a:t>
            </a:r>
            <a:r>
              <a:rPr lang="en-GB" sz="3800" dirty="0" err="1"/>
              <a:t>hospitibus</a:t>
            </a:r>
            <a:r>
              <a:rPr lang="en-GB" sz="3800" dirty="0"/>
              <a:t> et </a:t>
            </a:r>
            <a:r>
              <a:rPr lang="en-GB" sz="3800" dirty="0" err="1"/>
              <a:t>pecunia</a:t>
            </a:r>
            <a:r>
              <a:rPr lang="en-GB" sz="3800" dirty="0"/>
              <a:t> ad </a:t>
            </a:r>
            <a:r>
              <a:rPr lang="en-GB" sz="3800" dirty="0" err="1"/>
              <a:t>necessarios</a:t>
            </a:r>
            <a:r>
              <a:rPr lang="en-GB" sz="3800" dirty="0"/>
              <a:t> </a:t>
            </a:r>
            <a:r>
              <a:rPr lang="en-GB" sz="3800" dirty="0" err="1"/>
              <a:t>sumptus</a:t>
            </a:r>
            <a:r>
              <a:rPr lang="en-GB" sz="3800" dirty="0"/>
              <a:t> </a:t>
            </a:r>
            <a:r>
              <a:rPr lang="en-GB" sz="3800" dirty="0" err="1"/>
              <a:t>corrogata</a:t>
            </a:r>
            <a:r>
              <a:rPr lang="en-GB" sz="3800" dirty="0"/>
              <a:t>, </a:t>
            </a:r>
            <a:r>
              <a:rPr lang="en-GB" sz="3800" dirty="0" err="1"/>
              <a:t>cognito</a:t>
            </a:r>
            <a:r>
              <a:rPr lang="en-GB" sz="3800" dirty="0"/>
              <a:t> </a:t>
            </a:r>
            <a:r>
              <a:rPr lang="en-GB" sz="3800" dirty="0" err="1"/>
              <a:t>Caesaris</a:t>
            </a:r>
            <a:r>
              <a:rPr lang="en-GB" sz="3800" dirty="0"/>
              <a:t> </a:t>
            </a:r>
            <a:r>
              <a:rPr lang="en-GB" sz="3800" dirty="0" err="1"/>
              <a:t>adventu</a:t>
            </a:r>
            <a:r>
              <a:rPr lang="en-GB" sz="3800" dirty="0"/>
              <a:t>, ex </a:t>
            </a:r>
            <a:r>
              <a:rPr lang="en-GB" sz="3800" dirty="0" err="1"/>
              <a:t>eo</a:t>
            </a:r>
            <a:r>
              <a:rPr lang="en-GB" sz="3800" dirty="0"/>
              <a:t> loco </a:t>
            </a:r>
            <a:r>
              <a:rPr lang="en-GB" sz="3800" dirty="0" err="1"/>
              <a:t>discessit</a:t>
            </a:r>
            <a:r>
              <a:rPr lang="en-GB" sz="3800" dirty="0"/>
              <a:t> et </a:t>
            </a:r>
            <a:r>
              <a:rPr lang="en-GB" sz="3800" dirty="0" err="1"/>
              <a:t>Mytilenas</a:t>
            </a:r>
            <a:r>
              <a:rPr lang="en-GB" sz="3800" dirty="0"/>
              <a:t> </a:t>
            </a:r>
            <a:r>
              <a:rPr lang="en-GB" sz="3800" dirty="0" err="1"/>
              <a:t>paucis</a:t>
            </a:r>
            <a:r>
              <a:rPr lang="en-GB" sz="3800" dirty="0"/>
              <a:t> </a:t>
            </a:r>
            <a:r>
              <a:rPr lang="en-GB" sz="3800" dirty="0" err="1"/>
              <a:t>diebus</a:t>
            </a:r>
            <a:r>
              <a:rPr lang="en-GB" sz="3800" dirty="0"/>
              <a:t> </a:t>
            </a:r>
            <a:r>
              <a:rPr lang="en-GB" sz="3800" dirty="0" err="1"/>
              <a:t>venit</a:t>
            </a:r>
            <a:r>
              <a:rPr lang="en-GB" sz="3800" dirty="0"/>
              <a:t>. […] </a:t>
            </a:r>
          </a:p>
          <a:p>
            <a:pPr marL="0" indent="0">
              <a:lnSpc>
                <a:spcPct val="120000"/>
              </a:lnSpc>
              <a:buNone/>
            </a:pPr>
            <a:r>
              <a:rPr lang="en-GB" sz="3800" dirty="0" err="1">
                <a:highlight>
                  <a:srgbClr val="FFFF00"/>
                </a:highlight>
              </a:rPr>
              <a:t>Ibi</a:t>
            </a:r>
            <a:r>
              <a:rPr lang="en-GB" sz="3800" dirty="0">
                <a:highlight>
                  <a:srgbClr val="FFFF00"/>
                </a:highlight>
              </a:rPr>
              <a:t> </a:t>
            </a:r>
            <a:r>
              <a:rPr lang="en-GB" sz="3800" dirty="0" err="1">
                <a:highlight>
                  <a:srgbClr val="FFFF00"/>
                </a:highlight>
              </a:rPr>
              <a:t>cognoscit</a:t>
            </a:r>
            <a:r>
              <a:rPr lang="en-GB" sz="3800" dirty="0">
                <a:highlight>
                  <a:srgbClr val="FFFF00"/>
                </a:highlight>
              </a:rPr>
              <a:t> </a:t>
            </a:r>
            <a:r>
              <a:rPr lang="en-GB" sz="3800" dirty="0" err="1">
                <a:highlight>
                  <a:srgbClr val="00FFFF"/>
                </a:highlight>
              </a:rPr>
              <a:t>consensu</a:t>
            </a:r>
            <a:r>
              <a:rPr lang="en-GB" sz="3800" dirty="0">
                <a:highlight>
                  <a:srgbClr val="00FFFF"/>
                </a:highlight>
              </a:rPr>
              <a:t> omnium </a:t>
            </a:r>
            <a:r>
              <a:rPr lang="en-GB" sz="3800" dirty="0" err="1">
                <a:highlight>
                  <a:srgbClr val="00FFFF"/>
                </a:highlight>
              </a:rPr>
              <a:t>Antiochensium</a:t>
            </a:r>
            <a:r>
              <a:rPr lang="en-GB" sz="3800" dirty="0">
                <a:highlight>
                  <a:srgbClr val="00FFFF"/>
                </a:highlight>
              </a:rPr>
              <a:t> </a:t>
            </a:r>
            <a:r>
              <a:rPr lang="en-GB" sz="3800" dirty="0" err="1">
                <a:highlight>
                  <a:srgbClr val="00FFFF"/>
                </a:highlight>
              </a:rPr>
              <a:t>civiumque</a:t>
            </a:r>
            <a:r>
              <a:rPr lang="en-GB" sz="3800" dirty="0">
                <a:highlight>
                  <a:srgbClr val="00FFFF"/>
                </a:highlight>
              </a:rPr>
              <a:t> Romanorum qui </a:t>
            </a:r>
            <a:r>
              <a:rPr lang="en-GB" sz="3800" dirty="0" err="1">
                <a:highlight>
                  <a:srgbClr val="00FFFF"/>
                </a:highlight>
              </a:rPr>
              <a:t>illic</a:t>
            </a:r>
            <a:r>
              <a:rPr lang="en-GB" sz="3800" dirty="0">
                <a:highlight>
                  <a:srgbClr val="00FFFF"/>
                </a:highlight>
              </a:rPr>
              <a:t> </a:t>
            </a:r>
            <a:r>
              <a:rPr lang="en-GB" sz="3800" dirty="0" err="1">
                <a:highlight>
                  <a:srgbClr val="00FFFF"/>
                </a:highlight>
              </a:rPr>
              <a:t>negotiarentur</a:t>
            </a:r>
            <a:r>
              <a:rPr lang="en-GB" sz="3800" dirty="0"/>
              <a:t>, </a:t>
            </a:r>
            <a:r>
              <a:rPr lang="en-GB" sz="3800" dirty="0" err="1">
                <a:highlight>
                  <a:srgbClr val="E7C7C7"/>
                </a:highlight>
              </a:rPr>
              <a:t>arma</a:t>
            </a:r>
            <a:r>
              <a:rPr lang="en-GB" sz="3800" dirty="0">
                <a:highlight>
                  <a:srgbClr val="E7C7C7"/>
                </a:highlight>
              </a:rPr>
              <a:t> </a:t>
            </a:r>
            <a:r>
              <a:rPr lang="en-GB" sz="3800" dirty="0" err="1">
                <a:highlight>
                  <a:srgbClr val="E7C7C7"/>
                </a:highlight>
              </a:rPr>
              <a:t>capta</a:t>
            </a:r>
            <a:r>
              <a:rPr lang="en-GB" sz="3800" dirty="0">
                <a:highlight>
                  <a:srgbClr val="E7C7C7"/>
                </a:highlight>
              </a:rPr>
              <a:t> </a:t>
            </a:r>
            <a:r>
              <a:rPr lang="en-GB" sz="3800" dirty="0" err="1">
                <a:highlight>
                  <a:srgbClr val="E7C7C7"/>
                </a:highlight>
              </a:rPr>
              <a:t>esse</a:t>
            </a:r>
            <a:r>
              <a:rPr lang="en-GB" sz="3800" dirty="0">
                <a:highlight>
                  <a:srgbClr val="E7C7C7"/>
                </a:highlight>
              </a:rPr>
              <a:t> </a:t>
            </a:r>
            <a:r>
              <a:rPr lang="en-GB" sz="3800" dirty="0" err="1">
                <a:highlight>
                  <a:srgbClr val="E7C7C7"/>
                </a:highlight>
              </a:rPr>
              <a:t>excludendi</a:t>
            </a:r>
            <a:r>
              <a:rPr lang="en-GB" sz="3800" dirty="0">
                <a:highlight>
                  <a:srgbClr val="E7C7C7"/>
                </a:highlight>
              </a:rPr>
              <a:t> sui causa </a:t>
            </a:r>
            <a:r>
              <a:rPr lang="en-GB" sz="3800" dirty="0" err="1">
                <a:highlight>
                  <a:srgbClr val="E7C7C7"/>
                </a:highlight>
              </a:rPr>
              <a:t>nuntiosque</a:t>
            </a:r>
            <a:r>
              <a:rPr lang="en-GB" sz="3800" dirty="0">
                <a:highlight>
                  <a:srgbClr val="E7C7C7"/>
                </a:highlight>
              </a:rPr>
              <a:t> </a:t>
            </a:r>
            <a:r>
              <a:rPr lang="en-GB" sz="3800" dirty="0" err="1">
                <a:highlight>
                  <a:srgbClr val="E7C7C7"/>
                </a:highlight>
              </a:rPr>
              <a:t>dimissos</a:t>
            </a:r>
            <a:r>
              <a:rPr lang="en-GB" sz="3800" dirty="0">
                <a:highlight>
                  <a:srgbClr val="E7C7C7"/>
                </a:highlight>
              </a:rPr>
              <a:t> ad </a:t>
            </a:r>
            <a:r>
              <a:rPr lang="en-GB" sz="3800" dirty="0" err="1">
                <a:highlight>
                  <a:srgbClr val="E7C7C7"/>
                </a:highlight>
              </a:rPr>
              <a:t>eos</a:t>
            </a:r>
            <a:r>
              <a:rPr lang="en-GB" sz="3800" dirty="0">
                <a:highlight>
                  <a:srgbClr val="00FF00"/>
                </a:highlight>
              </a:rPr>
              <a:t>, qui se ex </a:t>
            </a:r>
            <a:r>
              <a:rPr lang="en-GB" sz="3800" dirty="0" err="1">
                <a:highlight>
                  <a:srgbClr val="00FF00"/>
                </a:highlight>
              </a:rPr>
              <a:t>fuga</a:t>
            </a:r>
            <a:r>
              <a:rPr lang="en-GB" sz="3800" dirty="0">
                <a:highlight>
                  <a:srgbClr val="00FF00"/>
                </a:highlight>
              </a:rPr>
              <a:t> in </a:t>
            </a:r>
            <a:r>
              <a:rPr lang="en-GB" sz="3800" dirty="0" err="1">
                <a:highlight>
                  <a:srgbClr val="00FF00"/>
                </a:highlight>
              </a:rPr>
              <a:t>finitimas</a:t>
            </a:r>
            <a:r>
              <a:rPr lang="en-GB" sz="3800" dirty="0">
                <a:highlight>
                  <a:srgbClr val="00FF00"/>
                </a:highlight>
              </a:rPr>
              <a:t> civitates </a:t>
            </a:r>
            <a:r>
              <a:rPr lang="en-GB" sz="3800" dirty="0" err="1">
                <a:highlight>
                  <a:srgbClr val="00FF00"/>
                </a:highlight>
              </a:rPr>
              <a:t>recepisse</a:t>
            </a:r>
            <a:r>
              <a:rPr lang="en-GB" sz="3800" dirty="0">
                <a:highlight>
                  <a:srgbClr val="00FF00"/>
                </a:highlight>
              </a:rPr>
              <a:t> </a:t>
            </a:r>
            <a:r>
              <a:rPr lang="en-GB" sz="3800" dirty="0" err="1">
                <a:highlight>
                  <a:srgbClr val="E7C7C7"/>
                </a:highlight>
              </a:rPr>
              <a:t>dicerentur</a:t>
            </a:r>
            <a:r>
              <a:rPr lang="en-GB" sz="3800" dirty="0">
                <a:highlight>
                  <a:srgbClr val="E7C7C7"/>
                </a:highlight>
              </a:rPr>
              <a:t> ne </a:t>
            </a:r>
            <a:r>
              <a:rPr lang="en-GB" sz="3800" dirty="0" err="1">
                <a:highlight>
                  <a:srgbClr val="E7C7C7"/>
                </a:highlight>
              </a:rPr>
              <a:t>Antiochiam</a:t>
            </a:r>
            <a:r>
              <a:rPr lang="en-GB" sz="3800" dirty="0">
                <a:highlight>
                  <a:srgbClr val="E7C7C7"/>
                </a:highlight>
              </a:rPr>
              <a:t> </a:t>
            </a:r>
            <a:r>
              <a:rPr lang="en-GB" sz="3800" dirty="0" err="1">
                <a:highlight>
                  <a:srgbClr val="E7C7C7"/>
                </a:highlight>
              </a:rPr>
              <a:t>adirent</a:t>
            </a:r>
            <a:r>
              <a:rPr lang="en-GB" sz="3800" dirty="0"/>
              <a:t>. Id </a:t>
            </a:r>
            <a:r>
              <a:rPr lang="en-GB" sz="3800" dirty="0" err="1"/>
              <a:t>si</a:t>
            </a:r>
            <a:r>
              <a:rPr lang="en-GB" sz="3800" dirty="0"/>
              <a:t> </a:t>
            </a:r>
            <a:r>
              <a:rPr lang="en-GB" sz="3800" dirty="0" err="1"/>
              <a:t>fecissent</a:t>
            </a:r>
            <a:r>
              <a:rPr lang="en-GB" sz="3800" dirty="0"/>
              <a:t>, </a:t>
            </a:r>
            <a:r>
              <a:rPr lang="en-GB" sz="3800" dirty="0" err="1"/>
              <a:t>magno</a:t>
            </a:r>
            <a:r>
              <a:rPr lang="en-GB" sz="3800" dirty="0"/>
              <a:t> </a:t>
            </a:r>
            <a:r>
              <a:rPr lang="en-GB" sz="3800" dirty="0" err="1"/>
              <a:t>eorum</a:t>
            </a:r>
            <a:r>
              <a:rPr lang="en-GB" sz="3800" dirty="0"/>
              <a:t> capitis </a:t>
            </a:r>
            <a:r>
              <a:rPr lang="en-GB" sz="3800" dirty="0" err="1"/>
              <a:t>periculo</a:t>
            </a:r>
            <a:r>
              <a:rPr lang="en-GB" sz="3800" dirty="0"/>
              <a:t> </a:t>
            </a:r>
            <a:r>
              <a:rPr lang="en-GB" sz="3800" dirty="0" err="1"/>
              <a:t>futurum</a:t>
            </a:r>
            <a:r>
              <a:rPr lang="en-GB" sz="3800" dirty="0"/>
              <a:t>. </a:t>
            </a:r>
          </a:p>
          <a:p>
            <a:pPr marL="0" indent="0">
              <a:buNone/>
            </a:pPr>
            <a:endParaRPr lang="en-GB" dirty="0"/>
          </a:p>
          <a:p>
            <a:pPr marL="0" indent="0">
              <a:buNone/>
            </a:pPr>
            <a:r>
              <a:rPr lang="en-US" sz="3500" dirty="0"/>
              <a:t>Caesar laying all other thoughts aside, determined to pursue Pompey, whithersoever he should retire, to prevent his drawing together fresh forces, and renewing the war. Pompey had issued a proclamation at Amphipolis, enjoining all the youth of the province, whether Greeks or Romans, to join him in arms. Here he lay one night at anchor, sending to what friends he had in the town, and raising all the money he possibly could. But being informed of Caesar's approach, he departed with all expedition, and came in a few days to Mitylene. […] </a:t>
            </a:r>
          </a:p>
          <a:p>
            <a:pPr marL="0" indent="0">
              <a:buNone/>
            </a:pPr>
            <a:r>
              <a:rPr lang="en-US" sz="3500" dirty="0"/>
              <a:t>There he learns that, by the consent of all the people of Antioch and of the Roman citizens engaged in business there, arms had been taken up for the purpose of excluding him, and that messages had been sent to those who were said to have betaken themselves in flight to the </a:t>
            </a:r>
            <a:r>
              <a:rPr lang="en-US" sz="3500" dirty="0" err="1"/>
              <a:t>neighbouring</a:t>
            </a:r>
            <a:r>
              <a:rPr lang="en-US" sz="3500" dirty="0"/>
              <a:t> townships bidding them not to go to Antioch. If they did so, they were told, it would be at great peril of their lives. </a:t>
            </a:r>
            <a:endParaRPr lang="en-GB" sz="3500" dirty="0"/>
          </a:p>
        </p:txBody>
      </p:sp>
      <p:sp>
        <p:nvSpPr>
          <p:cNvPr id="5" name="TextBox 4">
            <a:extLst>
              <a:ext uri="{FF2B5EF4-FFF2-40B4-BE49-F238E27FC236}">
                <a16:creationId xmlns:a16="http://schemas.microsoft.com/office/drawing/2014/main" id="{6D8721AD-7291-12B7-A9CD-7D3525BEF43A}"/>
              </a:ext>
            </a:extLst>
          </p:cNvPr>
          <p:cNvSpPr txBox="1"/>
          <p:nvPr/>
        </p:nvSpPr>
        <p:spPr>
          <a:xfrm>
            <a:off x="5685758" y="6333092"/>
            <a:ext cx="6097772" cy="369332"/>
          </a:xfrm>
          <a:prstGeom prst="rect">
            <a:avLst/>
          </a:prstGeom>
          <a:noFill/>
        </p:spPr>
        <p:txBody>
          <a:bodyPr wrap="square">
            <a:spAutoFit/>
          </a:bodyPr>
          <a:lstStyle/>
          <a:p>
            <a:pPr algn="r"/>
            <a:r>
              <a:rPr lang="it-IT" dirty="0">
                <a:solidFill>
                  <a:schemeClr val="bg1">
                    <a:lumMod val="50000"/>
                  </a:schemeClr>
                </a:solidFill>
              </a:rPr>
              <a:t>C. Iuli Caesaris Bellum Civile, 3. 102</a:t>
            </a:r>
            <a:endParaRPr lang="en-GB" dirty="0">
              <a:solidFill>
                <a:schemeClr val="bg1">
                  <a:lumMod val="50000"/>
                </a:schemeClr>
              </a:solidFill>
            </a:endParaRPr>
          </a:p>
        </p:txBody>
      </p:sp>
    </p:spTree>
    <p:extLst>
      <p:ext uri="{BB962C8B-B14F-4D97-AF65-F5344CB8AC3E}">
        <p14:creationId xmlns:p14="http://schemas.microsoft.com/office/powerpoint/2010/main" val="3522012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3E7C3-0FD2-CDFE-12FC-BA4C9995770D}"/>
              </a:ext>
            </a:extLst>
          </p:cNvPr>
          <p:cNvSpPr>
            <a:spLocks noGrp="1"/>
          </p:cNvSpPr>
          <p:nvPr>
            <p:ph type="title"/>
          </p:nvPr>
        </p:nvSpPr>
        <p:spPr>
          <a:xfrm>
            <a:off x="772508" y="314431"/>
            <a:ext cx="10515600" cy="1325563"/>
          </a:xfrm>
        </p:spPr>
        <p:txBody>
          <a:bodyPr/>
          <a:lstStyle/>
          <a:p>
            <a:pPr algn="ctr"/>
            <a:r>
              <a:rPr lang="en-GB" dirty="0">
                <a:solidFill>
                  <a:srgbClr val="800000"/>
                </a:solidFill>
              </a:rPr>
              <a:t>What Now?</a:t>
            </a:r>
          </a:p>
        </p:txBody>
      </p:sp>
      <p:sp>
        <p:nvSpPr>
          <p:cNvPr id="4" name="Arc 3">
            <a:extLst>
              <a:ext uri="{FF2B5EF4-FFF2-40B4-BE49-F238E27FC236}">
                <a16:creationId xmlns:a16="http://schemas.microsoft.com/office/drawing/2014/main" id="{63CF1D63-C784-7C2E-ACF1-D9C87A116DE4}"/>
              </a:ext>
            </a:extLst>
          </p:cNvPr>
          <p:cNvSpPr/>
          <p:nvPr/>
        </p:nvSpPr>
        <p:spPr>
          <a:xfrm rot="21249972" flipH="1">
            <a:off x="2666006" y="648268"/>
            <a:ext cx="2459994" cy="2084840"/>
          </a:xfrm>
          <a:prstGeom prst="arc">
            <a:avLst>
              <a:gd name="adj1" fmla="val 13656559"/>
              <a:gd name="adj2" fmla="val 19859370"/>
            </a:avLst>
          </a:prstGeom>
          <a:ln w="28575">
            <a:solidFill>
              <a:srgbClr val="8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 name="Arc 4">
            <a:extLst>
              <a:ext uri="{FF2B5EF4-FFF2-40B4-BE49-F238E27FC236}">
                <a16:creationId xmlns:a16="http://schemas.microsoft.com/office/drawing/2014/main" id="{A2D66B15-DA2F-16A0-D970-B1F641D39BDA}"/>
              </a:ext>
            </a:extLst>
          </p:cNvPr>
          <p:cNvSpPr/>
          <p:nvPr/>
        </p:nvSpPr>
        <p:spPr>
          <a:xfrm rot="318248">
            <a:off x="7246568" y="543244"/>
            <a:ext cx="1506346" cy="1662399"/>
          </a:xfrm>
          <a:prstGeom prst="arc">
            <a:avLst>
              <a:gd name="adj1" fmla="val 13656559"/>
              <a:gd name="adj2" fmla="val 19859370"/>
            </a:avLst>
          </a:prstGeom>
          <a:ln w="28575">
            <a:solidFill>
              <a:srgbClr val="8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7" name="Straight Arrow Connector 6">
            <a:extLst>
              <a:ext uri="{FF2B5EF4-FFF2-40B4-BE49-F238E27FC236}">
                <a16:creationId xmlns:a16="http://schemas.microsoft.com/office/drawing/2014/main" id="{35E6A11D-99DB-B7C7-F074-368F2AF9C297}"/>
              </a:ext>
            </a:extLst>
          </p:cNvPr>
          <p:cNvCxnSpPr>
            <a:cxnSpLocks/>
          </p:cNvCxnSpPr>
          <p:nvPr/>
        </p:nvCxnSpPr>
        <p:spPr>
          <a:xfrm>
            <a:off x="5755759" y="1286539"/>
            <a:ext cx="0" cy="723014"/>
          </a:xfrm>
          <a:prstGeom prst="straightConnector1">
            <a:avLst/>
          </a:prstGeom>
          <a:ln w="28575">
            <a:solidFill>
              <a:srgbClr val="800000"/>
            </a:solidFill>
            <a:tailEnd type="triangle"/>
          </a:ln>
        </p:spPr>
        <p:style>
          <a:lnRef idx="1">
            <a:schemeClr val="accent1"/>
          </a:lnRef>
          <a:fillRef idx="0">
            <a:schemeClr val="accent1"/>
          </a:fillRef>
          <a:effectRef idx="0">
            <a:schemeClr val="accent1"/>
          </a:effectRef>
          <a:fontRef idx="minor">
            <a:schemeClr val="tx1"/>
          </a:fontRef>
        </p:style>
      </p:cxnSp>
      <p:sp>
        <p:nvSpPr>
          <p:cNvPr id="9" name="Content Placeholder 2">
            <a:extLst>
              <a:ext uri="{FF2B5EF4-FFF2-40B4-BE49-F238E27FC236}">
                <a16:creationId xmlns:a16="http://schemas.microsoft.com/office/drawing/2014/main" id="{E2A7BEDD-6912-D09F-4DA5-4EEDF57DCFA4}"/>
              </a:ext>
            </a:extLst>
          </p:cNvPr>
          <p:cNvSpPr>
            <a:spLocks noGrp="1"/>
          </p:cNvSpPr>
          <p:nvPr>
            <p:ph idx="1"/>
          </p:nvPr>
        </p:nvSpPr>
        <p:spPr>
          <a:xfrm>
            <a:off x="107507" y="1286539"/>
            <a:ext cx="4115489" cy="3377534"/>
          </a:xfrm>
        </p:spPr>
        <p:txBody>
          <a:bodyPr>
            <a:normAutofit/>
          </a:bodyPr>
          <a:lstStyle/>
          <a:p>
            <a:pPr marL="0" indent="0">
              <a:buNone/>
            </a:pPr>
            <a:r>
              <a:rPr lang="en-GB" sz="2400" b="1" dirty="0">
                <a:solidFill>
                  <a:srgbClr val="800000"/>
                </a:solidFill>
              </a:rPr>
              <a:t>Deepen your knowledge</a:t>
            </a:r>
          </a:p>
          <a:p>
            <a:r>
              <a:rPr lang="en-GB" sz="2400" dirty="0"/>
              <a:t>More complex grammar</a:t>
            </a:r>
          </a:p>
          <a:p>
            <a:r>
              <a:rPr lang="en-GB" sz="2400" dirty="0"/>
              <a:t>Reference tables and exercises</a:t>
            </a:r>
          </a:p>
          <a:p>
            <a:r>
              <a:rPr lang="en-GB" sz="2400" dirty="0"/>
              <a:t>Drills practice</a:t>
            </a:r>
          </a:p>
          <a:p>
            <a:r>
              <a:rPr lang="en-GB" sz="2400" dirty="0"/>
              <a:t>Follow-up courses</a:t>
            </a:r>
            <a:endParaRPr lang="en-US" dirty="0"/>
          </a:p>
        </p:txBody>
      </p:sp>
      <p:sp>
        <p:nvSpPr>
          <p:cNvPr id="10" name="Content Placeholder 2">
            <a:extLst>
              <a:ext uri="{FF2B5EF4-FFF2-40B4-BE49-F238E27FC236}">
                <a16:creationId xmlns:a16="http://schemas.microsoft.com/office/drawing/2014/main" id="{2559E095-EB62-1C66-ADD0-4C55BA62BD64}"/>
              </a:ext>
            </a:extLst>
          </p:cNvPr>
          <p:cNvSpPr txBox="1">
            <a:spLocks/>
          </p:cNvSpPr>
          <p:nvPr/>
        </p:nvSpPr>
        <p:spPr>
          <a:xfrm>
            <a:off x="3616147" y="1941065"/>
            <a:ext cx="4172834" cy="337753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400" b="1" dirty="0">
                <a:solidFill>
                  <a:srgbClr val="800000"/>
                </a:solidFill>
              </a:rPr>
              <a:t>Widen your knowledge</a:t>
            </a:r>
          </a:p>
          <a:p>
            <a:r>
              <a:rPr lang="en-GB" sz="2400" dirty="0"/>
              <a:t>Vocabulary lists and glossaries</a:t>
            </a:r>
          </a:p>
          <a:p>
            <a:r>
              <a:rPr lang="en-GB" sz="2400" dirty="0"/>
              <a:t>Read more various texts from the period that interests you</a:t>
            </a:r>
          </a:p>
          <a:p>
            <a:r>
              <a:rPr lang="en-GB" sz="2400" dirty="0"/>
              <a:t>Browse dictionaries and literature collections (e.g. Latin corpus)</a:t>
            </a:r>
            <a:endParaRPr lang="en-US" sz="2400" dirty="0"/>
          </a:p>
        </p:txBody>
      </p:sp>
      <p:sp>
        <p:nvSpPr>
          <p:cNvPr id="11" name="Content Placeholder 2">
            <a:extLst>
              <a:ext uri="{FF2B5EF4-FFF2-40B4-BE49-F238E27FC236}">
                <a16:creationId xmlns:a16="http://schemas.microsoft.com/office/drawing/2014/main" id="{343E8F75-6941-462A-66A7-02682ADF389C}"/>
              </a:ext>
            </a:extLst>
          </p:cNvPr>
          <p:cNvSpPr txBox="1">
            <a:spLocks/>
          </p:cNvSpPr>
          <p:nvPr/>
        </p:nvSpPr>
        <p:spPr>
          <a:xfrm>
            <a:off x="7986600" y="1076951"/>
            <a:ext cx="4172834" cy="337753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400" b="1" dirty="0">
                <a:solidFill>
                  <a:srgbClr val="800000"/>
                </a:solidFill>
              </a:rPr>
              <a:t>Apply your knowledge</a:t>
            </a:r>
          </a:p>
          <a:p>
            <a:r>
              <a:rPr lang="en-GB" sz="2400" dirty="0"/>
              <a:t>Try and translate your own texts</a:t>
            </a:r>
          </a:p>
          <a:p>
            <a:r>
              <a:rPr lang="en-GB" sz="2400" dirty="0"/>
              <a:t>Explore other materials that were previously inaccessible to you</a:t>
            </a:r>
          </a:p>
          <a:p>
            <a:r>
              <a:rPr lang="en-GB" sz="2400" dirty="0"/>
              <a:t>Use all possible tools to ease your work process</a:t>
            </a:r>
          </a:p>
        </p:txBody>
      </p:sp>
      <p:pic>
        <p:nvPicPr>
          <p:cNvPr id="15" name="Picture 10">
            <a:extLst>
              <a:ext uri="{FF2B5EF4-FFF2-40B4-BE49-F238E27FC236}">
                <a16:creationId xmlns:a16="http://schemas.microsoft.com/office/drawing/2014/main" id="{C930EE44-8A92-C583-077D-7BF1772104D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398" t="1352" r="5361" b="1173"/>
          <a:stretch/>
        </p:blipFill>
        <p:spPr bwMode="auto">
          <a:xfrm rot="20288660">
            <a:off x="469083" y="4308893"/>
            <a:ext cx="1154811" cy="1841812"/>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2" descr="Get Started In Latin: Teach Yourself by D A Sharpley, G">
            <a:extLst>
              <a:ext uri="{FF2B5EF4-FFF2-40B4-BE49-F238E27FC236}">
                <a16:creationId xmlns:a16="http://schemas.microsoft.com/office/drawing/2014/main" id="{C36C593C-9FFE-B038-6D90-6888373291C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61709">
            <a:off x="1296962" y="4051290"/>
            <a:ext cx="1204433" cy="1852974"/>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descr="Allen and Greenough's New Latin Grammar : Greenough, James B., Allen, J.  H., Kittredge, G. L.: Amazon.co.uk: Books">
            <a:extLst>
              <a:ext uri="{FF2B5EF4-FFF2-40B4-BE49-F238E27FC236}">
                <a16:creationId xmlns:a16="http://schemas.microsoft.com/office/drawing/2014/main" id="{7671CD04-133D-91E1-5F9E-3ECBF3A7BB0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708306">
            <a:off x="2013286" y="4548336"/>
            <a:ext cx="1273266" cy="1909236"/>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a:extLst>
              <a:ext uri="{FF2B5EF4-FFF2-40B4-BE49-F238E27FC236}">
                <a16:creationId xmlns:a16="http://schemas.microsoft.com/office/drawing/2014/main" id="{EB1FF344-DBF0-FB43-3F7B-09B101352386}"/>
              </a:ext>
            </a:extLst>
          </p:cNvPr>
          <p:cNvPicPr>
            <a:picLocks noChangeAspect="1"/>
          </p:cNvPicPr>
          <p:nvPr/>
        </p:nvPicPr>
        <p:blipFill rotWithShape="1">
          <a:blip r:embed="rId5">
            <a:alphaModFix/>
            <a:extLst>
              <a:ext uri="{BEBA8EAE-BF5A-486C-A8C5-ECC9F3942E4B}">
                <a14:imgProps xmlns:a14="http://schemas.microsoft.com/office/drawing/2010/main">
                  <a14:imgLayer r:embed="rId6">
                    <a14:imgEffect>
                      <a14:brightnessContrast contrast="-40000"/>
                    </a14:imgEffect>
                  </a14:imgLayer>
                </a14:imgProps>
              </a:ext>
            </a:extLst>
          </a:blip>
          <a:srcRect r="45119"/>
          <a:stretch/>
        </p:blipFill>
        <p:spPr>
          <a:xfrm rot="20577450">
            <a:off x="4316521" y="4919857"/>
            <a:ext cx="1987602" cy="1577443"/>
          </a:xfrm>
          <a:prstGeom prst="rect">
            <a:avLst/>
          </a:prstGeom>
        </p:spPr>
      </p:pic>
      <p:pic>
        <p:nvPicPr>
          <p:cNvPr id="1026" name="Picture 2" descr="Essential Latin Vocabulary: The 1,425 Most Common Words Occurring in the  Actual Writings of over 200 Latin Authors : Williams, Mark A. E.:  Amazon.co.uk: Books">
            <a:extLst>
              <a:ext uri="{FF2B5EF4-FFF2-40B4-BE49-F238E27FC236}">
                <a16:creationId xmlns:a16="http://schemas.microsoft.com/office/drawing/2014/main" id="{3DEBB6F4-6D20-934D-9CEB-352366E0279D}"/>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t="6831" b="14726"/>
          <a:stretch/>
        </p:blipFill>
        <p:spPr bwMode="auto">
          <a:xfrm rot="336160">
            <a:off x="6121304" y="4664073"/>
            <a:ext cx="1653572" cy="1945015"/>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9">
            <a:extLst>
              <a:ext uri="{FF2B5EF4-FFF2-40B4-BE49-F238E27FC236}">
                <a16:creationId xmlns:a16="http://schemas.microsoft.com/office/drawing/2014/main" id="{A97B01F6-C183-CB3A-1A58-35D4F47D8E21}"/>
              </a:ext>
            </a:extLst>
          </p:cNvPr>
          <p:cNvPicPr>
            <a:picLocks noChangeAspect="1"/>
          </p:cNvPicPr>
          <p:nvPr/>
        </p:nvPicPr>
        <p:blipFill rotWithShape="1">
          <a:blip r:embed="rId8"/>
          <a:srcRect r="49720" b="66360"/>
          <a:stretch/>
        </p:blipFill>
        <p:spPr>
          <a:xfrm>
            <a:off x="4468160" y="5419116"/>
            <a:ext cx="3208665" cy="527575"/>
          </a:xfrm>
          <a:prstGeom prst="rect">
            <a:avLst/>
          </a:prstGeom>
        </p:spPr>
      </p:pic>
      <p:pic>
        <p:nvPicPr>
          <p:cNvPr id="24" name="Picture 23">
            <a:extLst>
              <a:ext uri="{FF2B5EF4-FFF2-40B4-BE49-F238E27FC236}">
                <a16:creationId xmlns:a16="http://schemas.microsoft.com/office/drawing/2014/main" id="{18B5BAC9-E0D6-BD0E-0DE3-23AAA4A99749}"/>
              </a:ext>
            </a:extLst>
          </p:cNvPr>
          <p:cNvPicPr>
            <a:picLocks noChangeAspect="1"/>
          </p:cNvPicPr>
          <p:nvPr/>
        </p:nvPicPr>
        <p:blipFill>
          <a:blip r:embed="rId9"/>
          <a:stretch>
            <a:fillRect/>
          </a:stretch>
        </p:blipFill>
        <p:spPr>
          <a:xfrm rot="20994988">
            <a:off x="8299378" y="4513371"/>
            <a:ext cx="2025806" cy="1584523"/>
          </a:xfrm>
          <a:prstGeom prst="rect">
            <a:avLst/>
          </a:prstGeom>
        </p:spPr>
      </p:pic>
      <p:pic>
        <p:nvPicPr>
          <p:cNvPr id="30" name="Picture 29">
            <a:extLst>
              <a:ext uri="{FF2B5EF4-FFF2-40B4-BE49-F238E27FC236}">
                <a16:creationId xmlns:a16="http://schemas.microsoft.com/office/drawing/2014/main" id="{22EF411B-73DB-6A97-F55C-6B6D24CECFB6}"/>
              </a:ext>
            </a:extLst>
          </p:cNvPr>
          <p:cNvPicPr>
            <a:picLocks noChangeAspect="1"/>
          </p:cNvPicPr>
          <p:nvPr/>
        </p:nvPicPr>
        <p:blipFill>
          <a:blip r:embed="rId10"/>
          <a:stretch>
            <a:fillRect/>
          </a:stretch>
        </p:blipFill>
        <p:spPr>
          <a:xfrm rot="20820936">
            <a:off x="9175199" y="4478502"/>
            <a:ext cx="2894973" cy="2129433"/>
          </a:xfrm>
          <a:prstGeom prst="rect">
            <a:avLst/>
          </a:prstGeom>
        </p:spPr>
      </p:pic>
      <p:pic>
        <p:nvPicPr>
          <p:cNvPr id="26" name="Picture 25">
            <a:extLst>
              <a:ext uri="{FF2B5EF4-FFF2-40B4-BE49-F238E27FC236}">
                <a16:creationId xmlns:a16="http://schemas.microsoft.com/office/drawing/2014/main" id="{A9236928-956A-1696-93CB-CBD363F3AD46}"/>
              </a:ext>
            </a:extLst>
          </p:cNvPr>
          <p:cNvPicPr>
            <a:picLocks noChangeAspect="1"/>
          </p:cNvPicPr>
          <p:nvPr/>
        </p:nvPicPr>
        <p:blipFill>
          <a:blip r:embed="rId11"/>
          <a:stretch>
            <a:fillRect/>
          </a:stretch>
        </p:blipFill>
        <p:spPr>
          <a:xfrm rot="398477">
            <a:off x="10050124" y="4326286"/>
            <a:ext cx="1733772" cy="2185660"/>
          </a:xfrm>
          <a:prstGeom prst="rect">
            <a:avLst/>
          </a:prstGeom>
        </p:spPr>
      </p:pic>
    </p:spTree>
    <p:extLst>
      <p:ext uri="{BB962C8B-B14F-4D97-AF65-F5344CB8AC3E}">
        <p14:creationId xmlns:p14="http://schemas.microsoft.com/office/powerpoint/2010/main" val="40760359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fb9d6c99-3694-42bd-96cb-ee82f142d5f1"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F7369426BB66445AE5E1BCAA6B25D48" ma:contentTypeVersion="13" ma:contentTypeDescription="Create a new document." ma:contentTypeScope="" ma:versionID="89d5ed09abfe864375d5d312df806945">
  <xsd:schema xmlns:xsd="http://www.w3.org/2001/XMLSchema" xmlns:xs="http://www.w3.org/2001/XMLSchema" xmlns:p="http://schemas.microsoft.com/office/2006/metadata/properties" xmlns:ns3="fb9d6c99-3694-42bd-96cb-ee82f142d5f1" xmlns:ns4="cd032496-98b8-4843-a188-ee53f6a5ba7e" targetNamespace="http://schemas.microsoft.com/office/2006/metadata/properties" ma:root="true" ma:fieldsID="9f8b6508694ba8c745f508d707bd3fc7" ns3:_="" ns4:_="">
    <xsd:import namespace="fb9d6c99-3694-42bd-96cb-ee82f142d5f1"/>
    <xsd:import namespace="cd032496-98b8-4843-a188-ee53f6a5ba7e"/>
    <xsd:element name="properties">
      <xsd:complexType>
        <xsd:sequence>
          <xsd:element name="documentManagement">
            <xsd:complexType>
              <xsd:all>
                <xsd:element ref="ns3:MediaServiceMetadata" minOccurs="0"/>
                <xsd:element ref="ns3:MediaServiceFastMetadata" minOccurs="0"/>
                <xsd:element ref="ns3:_activity" minOccurs="0"/>
                <xsd:element ref="ns4:SharedWithUsers" minOccurs="0"/>
                <xsd:element ref="ns4:SharedWithDetails" minOccurs="0"/>
                <xsd:element ref="ns4:SharingHintHash" minOccurs="0"/>
                <xsd:element ref="ns3:MediaServiceAutoTags" minOccurs="0"/>
                <xsd:element ref="ns3:MediaServiceOCR" minOccurs="0"/>
                <xsd:element ref="ns3:MediaServiceGenerationTime" minOccurs="0"/>
                <xsd:element ref="ns3:MediaServiceEventHashCode" minOccurs="0"/>
                <xsd:element ref="ns3:MediaServiceObjectDetectorVersions" minOccurs="0"/>
                <xsd:element ref="ns3:MediaServiceDateTaken" minOccurs="0"/>
                <xsd:element ref="ns3: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b9d6c99-3694-42bd-96cb-ee82f142d5f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_activity" ma:index="10" nillable="true" ma:displayName="_activity" ma:hidden="true" ma:internalName="_activity">
      <xsd:simpleType>
        <xsd:restriction base="dms:Note"/>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ServiceSystemTags" ma:index="20" nillable="true" ma:displayName="MediaServiceSystemTags" ma:hidden="true" ma:internalName="MediaServiceSystem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d032496-98b8-4843-a188-ee53f6a5ba7e"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SharingHintHash" ma:index="13"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476EE36-7785-4C4B-9272-9F41851BC154}">
  <ds:schemaRefs>
    <ds:schemaRef ds:uri="fb9d6c99-3694-42bd-96cb-ee82f142d5f1"/>
    <ds:schemaRef ds:uri="http://schemas.microsoft.com/office/2006/metadata/properties"/>
    <ds:schemaRef ds:uri="http://purl.org/dc/terms/"/>
    <ds:schemaRef ds:uri="http://schemas.microsoft.com/office/2006/documentManagement/types"/>
    <ds:schemaRef ds:uri="http://schemas.openxmlformats.org/package/2006/metadata/core-properties"/>
    <ds:schemaRef ds:uri="http://schemas.microsoft.com/office/infopath/2007/PartnerControls"/>
    <ds:schemaRef ds:uri="http://purl.org/dc/elements/1.1/"/>
    <ds:schemaRef ds:uri="cd032496-98b8-4843-a188-ee53f6a5ba7e"/>
    <ds:schemaRef ds:uri="http://www.w3.org/XML/1998/namespace"/>
    <ds:schemaRef ds:uri="http://purl.org/dc/dcmitype/"/>
  </ds:schemaRefs>
</ds:datastoreItem>
</file>

<file path=customXml/itemProps2.xml><?xml version="1.0" encoding="utf-8"?>
<ds:datastoreItem xmlns:ds="http://schemas.openxmlformats.org/officeDocument/2006/customXml" ds:itemID="{5FC022BA-C59C-4C81-8CBB-A5F927D95285}">
  <ds:schemaRefs>
    <ds:schemaRef ds:uri="http://schemas.microsoft.com/sharepoint/v3/contenttype/forms"/>
  </ds:schemaRefs>
</ds:datastoreItem>
</file>

<file path=customXml/itemProps3.xml><?xml version="1.0" encoding="utf-8"?>
<ds:datastoreItem xmlns:ds="http://schemas.openxmlformats.org/officeDocument/2006/customXml" ds:itemID="{982D97C8-93B4-48D4-B184-D9FEF7170C5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b9d6c99-3694-42bd-96cb-ee82f142d5f1"/>
    <ds:schemaRef ds:uri="cd032496-98b8-4843-a188-ee53f6a5ba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473</TotalTime>
  <Words>1221</Words>
  <Application>Microsoft Office PowerPoint</Application>
  <PresentationFormat>Widescreen</PresentationFormat>
  <Paragraphs>68</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Calibri Light</vt:lpstr>
      <vt:lpstr>Times New Roman</vt:lpstr>
      <vt:lpstr>Office Theme</vt:lpstr>
      <vt:lpstr>Beginners’ Latin</vt:lpstr>
      <vt:lpstr>Participles</vt:lpstr>
      <vt:lpstr>Use of Participles</vt:lpstr>
      <vt:lpstr>Symbolum Nicaenum</vt:lpstr>
      <vt:lpstr>Absolute Ablative</vt:lpstr>
      <vt:lpstr>PowerPoint Presentation</vt:lpstr>
      <vt:lpstr>What Now?</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AKHAPKINA, DARIA (PGR)</dc:creator>
  <cp:lastModifiedBy>AKHAPKINA, DARIA (PGR)</cp:lastModifiedBy>
  <cp:revision>4</cp:revision>
  <dcterms:created xsi:type="dcterms:W3CDTF">2024-01-10T09:29:46Z</dcterms:created>
  <dcterms:modified xsi:type="dcterms:W3CDTF">2024-01-12T16:54:22Z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0x010100FF7369426BB66445AE5E1BCAA6B25D48</vt:lpwstr>
  </property>
</Properties>
</file>