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1" r:id="rId3"/>
    <p:sldId id="262" r:id="rId4"/>
    <p:sldId id="257" r:id="rId5"/>
    <p:sldId id="258" r:id="rId6"/>
    <p:sldId id="260" r:id="rId7"/>
    <p:sldId id="263" r:id="rId8"/>
    <p:sldId id="264" r:id="rId9"/>
    <p:sldId id="265" r:id="rId10"/>
    <p:sldId id="266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115" d="100"/>
          <a:sy n="115" d="100"/>
        </p:scale>
        <p:origin x="-125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2E02A7-C9BE-DB06-9480-DC9111FABE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381BCC4-E2D9-040A-2B85-FE99FCB64C1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DCC51B-206F-A778-CCD2-BF62794BA1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23822-5EDC-48C9-86DB-AF759DE046AD}" type="datetimeFigureOut">
              <a:rPr lang="en-GB" smtClean="0"/>
              <a:t>23/10/2023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C449F8-6653-2383-9501-CD7F5AC37A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A66B5A-EF15-136F-F503-A608EEC35D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5AF1E-8983-4B84-8C82-705688EAAC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84720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B7F06A-5472-8400-BD57-03C09D363A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548661D-5A36-B9E8-A6D0-31BDB923A6A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B1BFC2-5AF3-390B-51CC-7BD8EC7D09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23822-5EDC-48C9-86DB-AF759DE046AD}" type="datetimeFigureOut">
              <a:rPr lang="en-GB" smtClean="0"/>
              <a:t>23/10/2023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A2F17B-C989-ACE6-E885-0676C51023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8C3B61-E3AD-58A0-3938-DC032DD53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5AF1E-8983-4B84-8C82-705688EAAC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68428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6B4EC34-0BA2-CD4B-1F72-F3185AC3814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87BB870-61C8-247D-123D-3AD93169545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2A7159-F2BB-5176-62CD-B33F8FDA87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23822-5EDC-48C9-86DB-AF759DE046AD}" type="datetimeFigureOut">
              <a:rPr lang="en-GB" smtClean="0"/>
              <a:t>23/10/2023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659830-A878-04F5-D35C-FEC8382617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C3194E-5B1C-5B97-A9B3-D26D15F50E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5AF1E-8983-4B84-8C82-705688EAAC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4500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DBFD31-E5B0-FACA-DA9D-CB063AE09C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DD857C-F7BB-5E2F-F5C8-66147E766A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FB7FB5-5609-FFD7-4356-1A4BBB4692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23822-5EDC-48C9-86DB-AF759DE046AD}" type="datetimeFigureOut">
              <a:rPr lang="en-GB" smtClean="0"/>
              <a:t>23/10/2023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F35059-302E-1E0D-BCDE-DEBE5273A5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B93EED-6268-67F0-E76A-DB56DAF0D5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5AF1E-8983-4B84-8C82-705688EAAC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62179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002096-59DD-ED37-B30B-D5A5D64FE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918B88-8D8A-4B79-5B16-A9B7F9EA02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5F281B-3FA4-14CE-984E-8CBF4FB9D4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23822-5EDC-48C9-86DB-AF759DE046AD}" type="datetimeFigureOut">
              <a:rPr lang="en-GB" smtClean="0"/>
              <a:t>23/10/2023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28C230-6D70-EB1D-48B7-507720394E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1A276E-63F7-4548-EB37-845105E4DC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5AF1E-8983-4B84-8C82-705688EAAC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02720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E83933-DFDA-51F2-54AE-562D39479B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5C22AE-376C-15EC-41A4-6E7818903DD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0508535-3A82-DDBF-10DB-F9E43DC858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3E14AD1-CB13-9256-B9B4-6FF0022BE2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23822-5EDC-48C9-86DB-AF759DE046AD}" type="datetimeFigureOut">
              <a:rPr lang="en-GB" smtClean="0"/>
              <a:t>23/10/2023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6B3BCFF-BC21-D4C4-9924-C5C5538A0A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EF7DD6-52EB-3EF0-2737-A8BD69502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5AF1E-8983-4B84-8C82-705688EAAC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52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7AD2C3-049D-6726-5AD6-59E43A156E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CE346C-BE3D-0A96-F465-A020E123C3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D7E87E-39BE-F5AE-8438-CDB33252A5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4BC9015-21A1-ECD1-269D-DDA3EB7A30F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620A9AB-CF10-4411-A29B-62AA8016611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2F25896-47E5-7414-E5BB-005B86E3A1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23822-5EDC-48C9-86DB-AF759DE046AD}" type="datetimeFigureOut">
              <a:rPr lang="en-GB" smtClean="0"/>
              <a:t>23/10/2023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4A6183A-B15D-B684-56A6-090C2DA291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B69BB49-EB45-4395-742C-FC07EDA87A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5AF1E-8983-4B84-8C82-705688EAAC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1027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0B7E47-C81E-650D-D85C-DE47F52DDD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55C8B6F-77A3-6097-9292-F3AB864351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23822-5EDC-48C9-86DB-AF759DE046AD}" type="datetimeFigureOut">
              <a:rPr lang="en-GB" smtClean="0"/>
              <a:t>23/10/2023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0C654A-D905-F78F-E950-161A0413CB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E549543-0566-FE09-C6FF-C5F6C701CA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5AF1E-8983-4B84-8C82-705688EAAC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7461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9CBDEC5-51B3-9B1F-6D5B-5D0BB1F9F8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23822-5EDC-48C9-86DB-AF759DE046AD}" type="datetimeFigureOut">
              <a:rPr lang="en-GB" smtClean="0"/>
              <a:t>23/10/2023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EE1839C-525B-AF8D-4169-E8E946E4AD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A71571-22EB-26D2-9375-F11E8F4BFC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5AF1E-8983-4B84-8C82-705688EAAC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19588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D1AA45-85CE-2AAD-9FBD-575C2E8E58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F9E016-0D05-353C-03BE-19A7813BDC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37986D-A3C9-6AE5-B394-98F0EDD744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E54007-C005-F402-6A51-D8D0506E0B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23822-5EDC-48C9-86DB-AF759DE046AD}" type="datetimeFigureOut">
              <a:rPr lang="en-GB" smtClean="0"/>
              <a:t>23/10/2023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D3BFE3-C98C-DC93-C5B7-FDBD8C7D30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17971BC-53FB-B5D1-D075-320F9C650B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5AF1E-8983-4B84-8C82-705688EAAC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20704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D18085-2805-D8FE-C3BC-F7CA658EA1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FFDEDA0-38F6-48B6-1205-805894AE517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472CEEA-7D92-71F7-65BD-4784F74DFE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F03EC5-F9E5-4694-56BB-74F99455F1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23822-5EDC-48C9-86DB-AF759DE046AD}" type="datetimeFigureOut">
              <a:rPr lang="en-GB" smtClean="0"/>
              <a:t>23/10/2023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DA9D2B7-1F3B-CF3A-EA66-4A9AC696D9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CF31E8-1556-3DA1-C3B4-70C119219E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5AF1E-8983-4B84-8C82-705688EAAC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23365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2ECB83E-5D2B-3C87-7C3A-5740EA65FF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E91512-715C-D830-3D9D-43499B756F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6130D8-42A7-2D52-297E-1A90869CDED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823822-5EDC-48C9-86DB-AF759DE046AD}" type="datetimeFigureOut">
              <a:rPr lang="en-GB" smtClean="0"/>
              <a:t>23/10/2023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97D66D-4376-90D1-7CC9-1335DEDB1E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48C33E-BE45-2A86-BF8A-9A62911962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E5AF1E-8983-4B84-8C82-705688EAAC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4325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doi.org/10.4324/9781315243597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D93BC9-1813-6EAA-227A-753C7F6B08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 of session 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52A4A7-CB92-B9AE-9CE0-607AD258AF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Check last session</a:t>
            </a:r>
          </a:p>
          <a:p>
            <a:pPr lvl="1"/>
            <a:r>
              <a:rPr lang="en-GB" dirty="0"/>
              <a:t>Answers to questions: conditional clauses</a:t>
            </a:r>
          </a:p>
          <a:p>
            <a:pPr lvl="1"/>
            <a:r>
              <a:rPr lang="en-GB" dirty="0"/>
              <a:t>how did you consolidate?</a:t>
            </a:r>
          </a:p>
          <a:p>
            <a:pPr lvl="1"/>
            <a:r>
              <a:rPr lang="en-GB" dirty="0"/>
              <a:t>Read through last week’s scene</a:t>
            </a:r>
          </a:p>
          <a:p>
            <a:r>
              <a:rPr lang="en-GB" dirty="0" err="1"/>
              <a:t>Castellio</a:t>
            </a:r>
            <a:r>
              <a:rPr lang="en-GB" dirty="0"/>
              <a:t> – Joseph’s dream – using on-line dictionary</a:t>
            </a:r>
          </a:p>
          <a:p>
            <a:r>
              <a:rPr lang="en-GB" dirty="0"/>
              <a:t>Revise formation of indicative of verbs</a:t>
            </a:r>
          </a:p>
          <a:p>
            <a:r>
              <a:rPr lang="en-GB" dirty="0"/>
              <a:t>For session 4</a:t>
            </a:r>
          </a:p>
          <a:p>
            <a:pPr lvl="1"/>
            <a:r>
              <a:rPr lang="en-GB" dirty="0"/>
              <a:t>? Transcribe passage</a:t>
            </a:r>
          </a:p>
          <a:p>
            <a:pPr lvl="1"/>
            <a:r>
              <a:rPr lang="en-GB" dirty="0"/>
              <a:t>Learn vocabulary</a:t>
            </a:r>
          </a:p>
          <a:p>
            <a:pPr lvl="1"/>
            <a:r>
              <a:rPr lang="en-GB" dirty="0"/>
              <a:t>Grammar – as your notes today suggest is necessary!</a:t>
            </a:r>
          </a:p>
          <a:p>
            <a:pPr lvl="1"/>
            <a:r>
              <a:rPr lang="en-GB" dirty="0"/>
              <a:t>Read out</a:t>
            </a:r>
          </a:p>
        </p:txBody>
      </p:sp>
    </p:spTree>
    <p:extLst>
      <p:ext uri="{BB962C8B-B14F-4D97-AF65-F5344CB8AC3E}">
        <p14:creationId xmlns:p14="http://schemas.microsoft.com/office/powerpoint/2010/main" val="7385533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D0F869-86BF-4614-2990-AB49F4D4E5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8C5849-59C1-6106-B52A-DA0339B67B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89878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A06DE7C7-B934-30F8-4D95-975F98623548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-125896" y="-1391478"/>
            <a:ext cx="5869297" cy="5432425"/>
          </a:xfrm>
        </p:spPr>
      </p:pic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04581105-F09C-BB50-C2BB-85B6378E0D6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3"/>
          <a:srcRect b="40818"/>
          <a:stretch/>
        </p:blipFill>
        <p:spPr>
          <a:xfrm>
            <a:off x="6712760" y="-59410"/>
            <a:ext cx="5253914" cy="4733700"/>
          </a:xfrm>
        </p:spPr>
      </p:pic>
    </p:spTree>
    <p:extLst>
      <p:ext uri="{BB962C8B-B14F-4D97-AF65-F5344CB8AC3E}">
        <p14:creationId xmlns:p14="http://schemas.microsoft.com/office/powerpoint/2010/main" val="6256150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FC0EF91-DE43-87A2-1FCC-3BA53E6290C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93179" y="333375"/>
            <a:ext cx="5805642" cy="5843588"/>
          </a:xfrm>
        </p:spPr>
      </p:pic>
    </p:spTree>
    <p:extLst>
      <p:ext uri="{BB962C8B-B14F-4D97-AF65-F5344CB8AC3E}">
        <p14:creationId xmlns:p14="http://schemas.microsoft.com/office/powerpoint/2010/main" val="26262628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90BAB0-FC89-A055-857E-D20B397F3A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1800" dirty="0"/>
              <a:t>Sebastian </a:t>
            </a:r>
            <a:r>
              <a:rPr lang="en-GB" sz="1800" dirty="0" err="1"/>
              <a:t>Castellio</a:t>
            </a:r>
            <a:r>
              <a:rPr lang="en-GB" sz="1800" dirty="0"/>
              <a:t>, 1515-1563</a:t>
            </a:r>
            <a:br>
              <a:rPr lang="en-GB" sz="1800" dirty="0"/>
            </a:br>
            <a:r>
              <a:rPr lang="en-GB" sz="1800" dirty="0"/>
              <a:t>Humanist and Defender of Religious Toleration in a Confessional Age</a:t>
            </a:r>
            <a:br>
              <a:rPr lang="en-GB" sz="1800" dirty="0"/>
            </a:br>
            <a:r>
              <a:rPr lang="en-GB" sz="1800" dirty="0"/>
              <a:t>By Hans R. Guggisberg, Bruce Gordon</a:t>
            </a:r>
            <a:br>
              <a:rPr lang="en-GB" sz="1800" dirty="0"/>
            </a:br>
            <a:br>
              <a:rPr lang="en-GB" sz="1800" dirty="0"/>
            </a:br>
            <a:r>
              <a:rPr lang="en-GB" sz="900" b="0" i="0" u="sng" dirty="0">
                <a:solidFill>
                  <a:srgbClr val="007A96"/>
                </a:solidFill>
                <a:effectLst/>
                <a:latin typeface="Open Sans" panose="020B0606030504020204" pitchFamily="34" charset="0"/>
                <a:hlinkClick r:id="rId2"/>
              </a:rPr>
              <a:t>https://doi.org/10.4324/9781315243597</a:t>
            </a:r>
            <a:endParaRPr lang="en-GB" sz="1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D2401D-5CFB-53B9-122C-655D32D9B0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58B23C9-8309-54C4-40AD-DB748D06CED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178" t="25037" r="41719" b="33377"/>
          <a:stretch/>
        </p:blipFill>
        <p:spPr>
          <a:xfrm>
            <a:off x="838199" y="1623526"/>
            <a:ext cx="10308323" cy="4627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76969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5511E5-0064-72A3-678D-2E07C03243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Pdf scan page 14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FE0959-C42B-4648-6A71-D54A60D41B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Argumentum (Summary)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Josephus </a:t>
            </a:r>
            <a:r>
              <a:rPr lang="en-GB" dirty="0" err="1"/>
              <a:t>interpretatur</a:t>
            </a:r>
            <a:r>
              <a:rPr lang="en-GB" dirty="0"/>
              <a:t> </a:t>
            </a:r>
            <a:r>
              <a:rPr lang="en-GB" dirty="0" err="1"/>
              <a:t>Pharaoni</a:t>
            </a:r>
            <a:r>
              <a:rPr lang="en-GB" dirty="0"/>
              <a:t> duo </a:t>
            </a:r>
            <a:r>
              <a:rPr lang="en-GB" dirty="0" err="1"/>
              <a:t>somnia</a:t>
            </a:r>
            <a:r>
              <a:rPr lang="en-GB" dirty="0"/>
              <a:t>, </a:t>
            </a:r>
          </a:p>
          <a:p>
            <a:pPr marL="0" indent="0">
              <a:buNone/>
            </a:pPr>
            <a:r>
              <a:rPr lang="en-GB" dirty="0" err="1"/>
              <a:t>ob</a:t>
            </a:r>
            <a:r>
              <a:rPr lang="en-GB" dirty="0"/>
              <a:t> </a:t>
            </a:r>
            <a:r>
              <a:rPr lang="en-GB" dirty="0" err="1"/>
              <a:t>eamque</a:t>
            </a:r>
            <a:r>
              <a:rPr lang="en-GB" dirty="0"/>
              <a:t> </a:t>
            </a:r>
            <a:r>
              <a:rPr lang="en-GB" dirty="0" err="1"/>
              <a:t>causam</a:t>
            </a:r>
            <a:r>
              <a:rPr lang="en-GB" dirty="0"/>
              <a:t> (= propter)</a:t>
            </a:r>
          </a:p>
          <a:p>
            <a:pPr marL="0" indent="0">
              <a:buNone/>
            </a:pPr>
            <a:r>
              <a:rPr lang="en-GB" dirty="0" err="1"/>
              <a:t>Pharao</a:t>
            </a:r>
            <a:r>
              <a:rPr lang="en-GB" dirty="0"/>
              <a:t> </a:t>
            </a:r>
            <a:r>
              <a:rPr lang="en-GB" dirty="0" err="1"/>
              <a:t>praeficit</a:t>
            </a:r>
            <a:r>
              <a:rPr lang="en-GB" dirty="0"/>
              <a:t> </a:t>
            </a:r>
            <a:r>
              <a:rPr lang="en-GB" dirty="0" err="1"/>
              <a:t>eum</a:t>
            </a:r>
            <a:r>
              <a:rPr lang="en-GB" dirty="0"/>
              <a:t> </a:t>
            </a:r>
            <a:r>
              <a:rPr lang="en-GB" dirty="0" err="1"/>
              <a:t>toti</a:t>
            </a:r>
            <a:r>
              <a:rPr lang="en-GB" dirty="0"/>
              <a:t> </a:t>
            </a:r>
            <a:r>
              <a:rPr lang="en-GB" dirty="0" err="1"/>
              <a:t>Aegypto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92934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D0F869-86BF-4614-2990-AB49F4D4E5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Conditional sentences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8C5849-59C1-6106-B52A-DA0339B67B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en-GB" sz="1800" kern="100" dirty="0">
                <a:effectLst/>
                <a:latin typeface="Aptos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[</a:t>
            </a:r>
            <a:r>
              <a:rPr lang="en-GB" sz="1800" i="1" kern="100" dirty="0">
                <a:effectLst/>
                <a:latin typeface="Aptos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 </a:t>
            </a:r>
            <a:r>
              <a:rPr lang="en-GB" sz="1800" i="1" kern="100" dirty="0" err="1">
                <a:effectLst/>
                <a:latin typeface="Aptos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vocasses</a:t>
            </a:r>
            <a:r>
              <a:rPr lang="en-GB" sz="1800" i="1" kern="100" dirty="0">
                <a:effectLst/>
                <a:latin typeface="Aptos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1800" i="1" kern="100" dirty="0" err="1">
                <a:effectLst/>
                <a:latin typeface="Aptos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audirem</a:t>
            </a:r>
            <a:r>
              <a:rPr lang="en-GB" sz="1800" kern="100" dirty="0">
                <a:effectLst/>
                <a:latin typeface="Aptos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give other subjunctive tenses possible for this conditional sentence and translate into English]</a:t>
            </a:r>
            <a:endParaRPr lang="en-GB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3020" indent="457200">
              <a:lnSpc>
                <a:spcPct val="107000"/>
              </a:lnSpc>
              <a:spcAft>
                <a:spcPts val="800"/>
              </a:spcAft>
            </a:pPr>
            <a:r>
              <a:rPr lang="en-GB" sz="1800" kern="100" dirty="0">
                <a:solidFill>
                  <a:srgbClr val="FF0000"/>
                </a:solidFill>
                <a:effectLst/>
                <a:latin typeface="Aptos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Three tenses of subjunctive possible – not the perfect	</a:t>
            </a:r>
            <a:endParaRPr lang="en-GB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3020" indent="457200">
              <a:lnSpc>
                <a:spcPct val="107000"/>
              </a:lnSpc>
              <a:spcAft>
                <a:spcPts val="800"/>
              </a:spcAft>
            </a:pPr>
            <a:r>
              <a:rPr lang="en-GB" sz="1800" kern="100" dirty="0">
                <a:solidFill>
                  <a:srgbClr val="FF0000"/>
                </a:solidFill>
                <a:effectLst/>
                <a:latin typeface="Aptos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Present subjunctive refers to future time</a:t>
            </a:r>
            <a:endParaRPr lang="en-GB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90220">
              <a:lnSpc>
                <a:spcPct val="107000"/>
              </a:lnSpc>
            </a:pPr>
            <a:r>
              <a:rPr lang="en-GB" sz="1800" kern="100" dirty="0">
                <a:solidFill>
                  <a:srgbClr val="FF0000"/>
                </a:solidFill>
                <a:effectLst/>
                <a:latin typeface="Aptos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Imperfect subjunctive refers to current time</a:t>
            </a:r>
            <a:endParaRPr lang="en-GB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90220">
              <a:lnSpc>
                <a:spcPct val="107000"/>
              </a:lnSpc>
              <a:spcAft>
                <a:spcPts val="800"/>
              </a:spcAft>
            </a:pPr>
            <a:r>
              <a:rPr lang="en-GB" sz="1800" kern="100" dirty="0">
                <a:solidFill>
                  <a:srgbClr val="FF0000"/>
                </a:solidFill>
                <a:effectLst/>
                <a:latin typeface="Aptos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Pluperfect subjunctive refers to past time</a:t>
            </a:r>
            <a:endParaRPr lang="en-GB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7995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D93BC9-1813-6EAA-227A-753C7F6B08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For session 4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52A4A7-CB92-B9AE-9CE0-607AD258AF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? Transcribe passage</a:t>
            </a:r>
          </a:p>
          <a:p>
            <a:r>
              <a:rPr lang="en-GB" dirty="0"/>
              <a:t>Learn vocabulary</a:t>
            </a:r>
          </a:p>
          <a:p>
            <a:r>
              <a:rPr lang="en-GB" dirty="0"/>
              <a:t>Grammar – as your notes today suggest is necessary!</a:t>
            </a:r>
          </a:p>
          <a:p>
            <a:r>
              <a:rPr lang="en-GB" dirty="0"/>
              <a:t>Read out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14575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D0F869-86BF-4614-2990-AB49F4D4E5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8C5849-59C1-6106-B52A-DA0339B67B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93224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D93BC9-1813-6EAA-227A-753C7F6B08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52A4A7-CB92-B9AE-9CE0-607AD258AF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21600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186</Words>
  <Application>Microsoft Office PowerPoint</Application>
  <PresentationFormat>Widescreen</PresentationFormat>
  <Paragraphs>30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Aptos</vt:lpstr>
      <vt:lpstr>Arial</vt:lpstr>
      <vt:lpstr>Calibri</vt:lpstr>
      <vt:lpstr>Calibri Light</vt:lpstr>
      <vt:lpstr>Open Sans</vt:lpstr>
      <vt:lpstr>Office Theme</vt:lpstr>
      <vt:lpstr>Outline of session 3</vt:lpstr>
      <vt:lpstr>PowerPoint Presentation</vt:lpstr>
      <vt:lpstr>PowerPoint Presentation</vt:lpstr>
      <vt:lpstr>Sebastian Castellio, 1515-1563 Humanist and Defender of Religious Toleration in a Confessional Age By Hans R. Guggisberg, Bruce Gordon  https://doi.org/10.4324/9781315243597</vt:lpstr>
      <vt:lpstr>Pdf scan page 14</vt:lpstr>
      <vt:lpstr>Conditional sentences</vt:lpstr>
      <vt:lpstr>For session 4 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LETCHFORD, CLIVE (PGR)</dc:creator>
  <cp:lastModifiedBy>LETCHFORD, CLIVE (PGR)</cp:lastModifiedBy>
  <cp:revision>5</cp:revision>
  <dcterms:created xsi:type="dcterms:W3CDTF">2023-10-23T14:07:16Z</dcterms:created>
  <dcterms:modified xsi:type="dcterms:W3CDTF">2023-10-23T17:33:20Z</dcterms:modified>
</cp:coreProperties>
</file>