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5" r:id="rId2"/>
    <p:sldId id="258" r:id="rId3"/>
    <p:sldId id="268" r:id="rId4"/>
    <p:sldId id="257" r:id="rId5"/>
    <p:sldId id="267" r:id="rId6"/>
    <p:sldId id="269" r:id="rId7"/>
    <p:sldId id="264" r:id="rId8"/>
    <p:sldId id="270" r:id="rId9"/>
    <p:sldId id="271" r:id="rId10"/>
    <p:sldId id="272" r:id="rId11"/>
    <p:sldId id="260" r:id="rId12"/>
    <p:sldId id="266" r:id="rId13"/>
    <p:sldId id="261" r:id="rId14"/>
    <p:sldId id="262" r:id="rId15"/>
    <p:sldId id="273" r:id="rId16"/>
    <p:sldId id="263" r:id="rId17"/>
    <p:sldId id="274"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6" d="100"/>
          <a:sy n="66" d="100"/>
        </p:scale>
        <p:origin x="-112" y="-7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iorgiolizzul:Downloads:Secondary%20Market%20Venetian%20Bond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Venetian Secondary Market Value of Prestiti </a:t>
            </a:r>
          </a:p>
        </c:rich>
      </c:tx>
      <c:layout/>
      <c:overlay val="0"/>
    </c:title>
    <c:autoTitleDeleted val="0"/>
    <c:plotArea>
      <c:layout/>
      <c:scatterChart>
        <c:scatterStyle val="lineMarker"/>
        <c:varyColors val="0"/>
        <c:ser>
          <c:idx val="3"/>
          <c:order val="0"/>
          <c:tx>
            <c:strRef>
              <c:f>Sheet1!$F$3:$F$4</c:f>
              <c:strCache>
                <c:ptCount val="1"/>
                <c:pt idx="0">
                  <c:v>Market Value of Prestitii 42</c:v>
                </c:pt>
              </c:strCache>
            </c:strRef>
          </c:tx>
          <c:trendline>
            <c:trendlineType val="linear"/>
            <c:dispRSqr val="0"/>
            <c:dispEq val="0"/>
          </c:trendline>
          <c:xVal>
            <c:numRef>
              <c:f>Sheet1!$B$5:$B$82</c:f>
              <c:numCache>
                <c:formatCode>General</c:formatCode>
                <c:ptCount val="78"/>
                <c:pt idx="0">
                  <c:v>1391.0</c:v>
                </c:pt>
                <c:pt idx="1">
                  <c:v>1392.0</c:v>
                </c:pt>
                <c:pt idx="2">
                  <c:v>1393.0</c:v>
                </c:pt>
                <c:pt idx="3">
                  <c:v>1394.0</c:v>
                </c:pt>
                <c:pt idx="4">
                  <c:v>1395.0</c:v>
                </c:pt>
                <c:pt idx="5">
                  <c:v>1396.0</c:v>
                </c:pt>
                <c:pt idx="6">
                  <c:v>1397.0</c:v>
                </c:pt>
                <c:pt idx="7">
                  <c:v>1398.0</c:v>
                </c:pt>
                <c:pt idx="8">
                  <c:v>1399.0</c:v>
                </c:pt>
                <c:pt idx="9">
                  <c:v>1400.0</c:v>
                </c:pt>
                <c:pt idx="10">
                  <c:v>1401.0</c:v>
                </c:pt>
                <c:pt idx="11">
                  <c:v>1402.0</c:v>
                </c:pt>
                <c:pt idx="12">
                  <c:v>1403.0</c:v>
                </c:pt>
                <c:pt idx="13">
                  <c:v>1404.0</c:v>
                </c:pt>
                <c:pt idx="14">
                  <c:v>1405.0</c:v>
                </c:pt>
                <c:pt idx="15">
                  <c:v>1406.0</c:v>
                </c:pt>
                <c:pt idx="16">
                  <c:v>1407.0</c:v>
                </c:pt>
                <c:pt idx="17">
                  <c:v>1408.0</c:v>
                </c:pt>
                <c:pt idx="18">
                  <c:v>1409.0</c:v>
                </c:pt>
                <c:pt idx="19">
                  <c:v>1410.0</c:v>
                </c:pt>
                <c:pt idx="20">
                  <c:v>1411.0</c:v>
                </c:pt>
                <c:pt idx="21">
                  <c:v>1412.0</c:v>
                </c:pt>
                <c:pt idx="22">
                  <c:v>1413.0</c:v>
                </c:pt>
                <c:pt idx="23">
                  <c:v>1414.0</c:v>
                </c:pt>
                <c:pt idx="24">
                  <c:v>1415.0</c:v>
                </c:pt>
                <c:pt idx="25">
                  <c:v>1416.0</c:v>
                </c:pt>
                <c:pt idx="26">
                  <c:v>1417.0</c:v>
                </c:pt>
                <c:pt idx="27">
                  <c:v>1418.0</c:v>
                </c:pt>
                <c:pt idx="28">
                  <c:v>1419.0</c:v>
                </c:pt>
                <c:pt idx="29">
                  <c:v>1420.0</c:v>
                </c:pt>
                <c:pt idx="30">
                  <c:v>1421.0</c:v>
                </c:pt>
                <c:pt idx="31">
                  <c:v>1422.0</c:v>
                </c:pt>
                <c:pt idx="32">
                  <c:v>1423.0</c:v>
                </c:pt>
                <c:pt idx="33">
                  <c:v>1424.0</c:v>
                </c:pt>
                <c:pt idx="34">
                  <c:v>1425.0</c:v>
                </c:pt>
                <c:pt idx="35">
                  <c:v>1426.0</c:v>
                </c:pt>
                <c:pt idx="36">
                  <c:v>1427.0</c:v>
                </c:pt>
                <c:pt idx="37">
                  <c:v>1428.0</c:v>
                </c:pt>
                <c:pt idx="38">
                  <c:v>1429.0</c:v>
                </c:pt>
                <c:pt idx="39">
                  <c:v>1430.0</c:v>
                </c:pt>
                <c:pt idx="40">
                  <c:v>1431.0</c:v>
                </c:pt>
                <c:pt idx="41">
                  <c:v>1432.0</c:v>
                </c:pt>
                <c:pt idx="42">
                  <c:v>1433.0</c:v>
                </c:pt>
                <c:pt idx="43">
                  <c:v>1434.0</c:v>
                </c:pt>
                <c:pt idx="44">
                  <c:v>1435.0</c:v>
                </c:pt>
                <c:pt idx="45">
                  <c:v>1436.0</c:v>
                </c:pt>
                <c:pt idx="46">
                  <c:v>1437.0</c:v>
                </c:pt>
                <c:pt idx="47">
                  <c:v>1438.0</c:v>
                </c:pt>
                <c:pt idx="48">
                  <c:v>1439.0</c:v>
                </c:pt>
                <c:pt idx="49">
                  <c:v>1440.0</c:v>
                </c:pt>
                <c:pt idx="50">
                  <c:v>1441.0</c:v>
                </c:pt>
                <c:pt idx="51">
                  <c:v>1442.0</c:v>
                </c:pt>
                <c:pt idx="52">
                  <c:v>1443.0</c:v>
                </c:pt>
                <c:pt idx="53">
                  <c:v>1444.0</c:v>
                </c:pt>
                <c:pt idx="54">
                  <c:v>1445.0</c:v>
                </c:pt>
                <c:pt idx="55">
                  <c:v>1446.0</c:v>
                </c:pt>
                <c:pt idx="56">
                  <c:v>1447.0</c:v>
                </c:pt>
                <c:pt idx="57">
                  <c:v>1448.0</c:v>
                </c:pt>
                <c:pt idx="58">
                  <c:v>1449.0</c:v>
                </c:pt>
                <c:pt idx="59">
                  <c:v>1450.0</c:v>
                </c:pt>
                <c:pt idx="60">
                  <c:v>1451.0</c:v>
                </c:pt>
                <c:pt idx="61">
                  <c:v>1452.0</c:v>
                </c:pt>
                <c:pt idx="62">
                  <c:v>1453.0</c:v>
                </c:pt>
                <c:pt idx="63">
                  <c:v>1454.0</c:v>
                </c:pt>
              </c:numCache>
            </c:numRef>
          </c:xVal>
          <c:yVal>
            <c:numRef>
              <c:f>Sheet1!$F$5:$F$82</c:f>
              <c:numCache>
                <c:formatCode>General</c:formatCode>
                <c:ptCount val="78"/>
                <c:pt idx="0">
                  <c:v>42.75</c:v>
                </c:pt>
                <c:pt idx="1">
                  <c:v>48.35</c:v>
                </c:pt>
                <c:pt idx="2">
                  <c:v>46.0</c:v>
                </c:pt>
                <c:pt idx="3">
                  <c:v>57.25</c:v>
                </c:pt>
                <c:pt idx="5">
                  <c:v>59.5</c:v>
                </c:pt>
                <c:pt idx="6">
                  <c:v>61.0</c:v>
                </c:pt>
                <c:pt idx="8">
                  <c:v>63.0</c:v>
                </c:pt>
                <c:pt idx="12">
                  <c:v>65.5</c:v>
                </c:pt>
                <c:pt idx="14">
                  <c:v>45.0</c:v>
                </c:pt>
                <c:pt idx="16">
                  <c:v>50.5</c:v>
                </c:pt>
                <c:pt idx="17">
                  <c:v>57.5</c:v>
                </c:pt>
                <c:pt idx="18">
                  <c:v>43.5</c:v>
                </c:pt>
                <c:pt idx="19">
                  <c:v>56.25</c:v>
                </c:pt>
                <c:pt idx="20">
                  <c:v>54.75</c:v>
                </c:pt>
                <c:pt idx="21">
                  <c:v>43.0</c:v>
                </c:pt>
                <c:pt idx="22">
                  <c:v>47.5</c:v>
                </c:pt>
                <c:pt idx="23">
                  <c:v>48.5</c:v>
                </c:pt>
                <c:pt idx="24">
                  <c:v>50.0</c:v>
                </c:pt>
                <c:pt idx="25">
                  <c:v>55.9</c:v>
                </c:pt>
                <c:pt idx="26">
                  <c:v>59.25</c:v>
                </c:pt>
                <c:pt idx="28">
                  <c:v>48.5</c:v>
                </c:pt>
                <c:pt idx="29">
                  <c:v>60.0</c:v>
                </c:pt>
                <c:pt idx="30">
                  <c:v>64.0</c:v>
                </c:pt>
                <c:pt idx="31">
                  <c:v>65.5</c:v>
                </c:pt>
                <c:pt idx="34">
                  <c:v>66.12499999999998</c:v>
                </c:pt>
                <c:pt idx="35">
                  <c:v>58.0</c:v>
                </c:pt>
                <c:pt idx="36">
                  <c:v>55.5</c:v>
                </c:pt>
                <c:pt idx="37">
                  <c:v>58.0</c:v>
                </c:pt>
                <c:pt idx="38">
                  <c:v>58.375</c:v>
                </c:pt>
                <c:pt idx="40">
                  <c:v>42.0</c:v>
                </c:pt>
                <c:pt idx="41">
                  <c:v>43.5</c:v>
                </c:pt>
                <c:pt idx="42">
                  <c:v>43.0</c:v>
                </c:pt>
                <c:pt idx="43">
                  <c:v>36.0</c:v>
                </c:pt>
                <c:pt idx="44">
                  <c:v>33.5</c:v>
                </c:pt>
                <c:pt idx="45">
                  <c:v>36.625</c:v>
                </c:pt>
                <c:pt idx="46">
                  <c:v>35.5</c:v>
                </c:pt>
                <c:pt idx="47">
                  <c:v>31.0</c:v>
                </c:pt>
                <c:pt idx="48">
                  <c:v>20.125</c:v>
                </c:pt>
                <c:pt idx="49">
                  <c:v>20.5</c:v>
                </c:pt>
                <c:pt idx="50">
                  <c:v>20.0</c:v>
                </c:pt>
                <c:pt idx="51">
                  <c:v>23.5</c:v>
                </c:pt>
                <c:pt idx="52">
                  <c:v>25.5</c:v>
                </c:pt>
                <c:pt idx="53">
                  <c:v>24.2</c:v>
                </c:pt>
                <c:pt idx="54">
                  <c:v>29.7</c:v>
                </c:pt>
                <c:pt idx="55">
                  <c:v>26.25</c:v>
                </c:pt>
                <c:pt idx="58">
                  <c:v>27.75</c:v>
                </c:pt>
                <c:pt idx="59">
                  <c:v>28.0</c:v>
                </c:pt>
                <c:pt idx="60">
                  <c:v>24.75</c:v>
                </c:pt>
                <c:pt idx="61">
                  <c:v>24.5</c:v>
                </c:pt>
                <c:pt idx="62">
                  <c:v>19.5</c:v>
                </c:pt>
                <c:pt idx="63">
                  <c:v>24.5</c:v>
                </c:pt>
              </c:numCache>
            </c:numRef>
          </c:yVal>
          <c:smooth val="0"/>
        </c:ser>
        <c:dLbls>
          <c:showLegendKey val="0"/>
          <c:showVal val="0"/>
          <c:showCatName val="0"/>
          <c:showSerName val="0"/>
          <c:showPercent val="0"/>
          <c:showBubbleSize val="0"/>
        </c:dLbls>
        <c:axId val="2139427320"/>
        <c:axId val="2139738152"/>
      </c:scatterChart>
      <c:valAx>
        <c:axId val="2139427320"/>
        <c:scaling>
          <c:orientation val="minMax"/>
        </c:scaling>
        <c:delete val="0"/>
        <c:axPos val="b"/>
        <c:majorGridlines/>
        <c:minorGridlines/>
        <c:title>
          <c:tx>
            <c:rich>
              <a:bodyPr/>
              <a:lstStyle/>
              <a:p>
                <a:pPr>
                  <a:defRPr/>
                </a:pPr>
                <a:r>
                  <a:rPr lang="en-GB"/>
                  <a:t>Year</a:t>
                </a:r>
              </a:p>
            </c:rich>
          </c:tx>
          <c:layout/>
          <c:overlay val="0"/>
        </c:title>
        <c:numFmt formatCode="General" sourceLinked="1"/>
        <c:majorTickMark val="out"/>
        <c:minorTickMark val="none"/>
        <c:tickLblPos val="nextTo"/>
        <c:crossAx val="2139738152"/>
        <c:crosses val="autoZero"/>
        <c:crossBetween val="midCat"/>
      </c:valAx>
      <c:valAx>
        <c:axId val="2139738152"/>
        <c:scaling>
          <c:orientation val="minMax"/>
        </c:scaling>
        <c:delete val="0"/>
        <c:axPos val="l"/>
        <c:majorGridlines/>
        <c:minorGridlines/>
        <c:title>
          <c:tx>
            <c:rich>
              <a:bodyPr rot="-5400000" vert="horz"/>
              <a:lstStyle/>
              <a:p>
                <a:pPr>
                  <a:defRPr/>
                </a:pPr>
                <a:r>
                  <a:rPr lang="en-GB"/>
                  <a:t>price</a:t>
                </a:r>
                <a:r>
                  <a:rPr lang="en-GB" baseline="0"/>
                  <a:t> (% of face value)</a:t>
                </a:r>
                <a:endParaRPr lang="en-GB"/>
              </a:p>
            </c:rich>
          </c:tx>
          <c:layout/>
          <c:overlay val="0"/>
        </c:title>
        <c:numFmt formatCode="General" sourceLinked="1"/>
        <c:majorTickMark val="out"/>
        <c:minorTickMark val="none"/>
        <c:tickLblPos val="nextTo"/>
        <c:crossAx val="2139427320"/>
        <c:crosses val="autoZero"/>
        <c:crossBetween val="midCat"/>
      </c:valAx>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D759220-F44F-BD42-BA47-E5866B0E884A}" type="datetimeFigureOut">
              <a:rPr lang="en-US" smtClean="0"/>
              <a:t>07/02/19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3084749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759220-F44F-BD42-BA47-E5866B0E884A}" type="datetimeFigureOut">
              <a:rPr lang="en-US" smtClean="0"/>
              <a:t>07/02/19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3703121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759220-F44F-BD42-BA47-E5866B0E884A}" type="datetimeFigureOut">
              <a:rPr lang="en-US" smtClean="0"/>
              <a:t>07/02/19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154131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D759220-F44F-BD42-BA47-E5866B0E884A}" type="datetimeFigureOut">
              <a:rPr lang="en-US" smtClean="0"/>
              <a:t>07/02/19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3983338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D759220-F44F-BD42-BA47-E5866B0E884A}" type="datetimeFigureOut">
              <a:rPr lang="en-US" smtClean="0"/>
              <a:t>07/02/19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2916957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D759220-F44F-BD42-BA47-E5866B0E884A}" type="datetimeFigureOut">
              <a:rPr lang="en-US" smtClean="0"/>
              <a:t>07/02/19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1404811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D759220-F44F-BD42-BA47-E5866B0E884A}" type="datetimeFigureOut">
              <a:rPr lang="en-US" smtClean="0"/>
              <a:t>07/02/19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4046527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D759220-F44F-BD42-BA47-E5866B0E884A}" type="datetimeFigureOut">
              <a:rPr lang="en-US" smtClean="0"/>
              <a:t>07/02/19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1074686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759220-F44F-BD42-BA47-E5866B0E884A}" type="datetimeFigureOut">
              <a:rPr lang="en-US" smtClean="0"/>
              <a:t>07/02/19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2703164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D759220-F44F-BD42-BA47-E5866B0E884A}" type="datetimeFigureOut">
              <a:rPr lang="en-US" smtClean="0"/>
              <a:t>07/02/19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424921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D759220-F44F-BD42-BA47-E5866B0E884A}" type="datetimeFigureOut">
              <a:rPr lang="en-US" smtClean="0"/>
              <a:t>07/02/19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E796-04D3-6646-897E-30CCA35B05A8}" type="slidenum">
              <a:rPr lang="en-US" smtClean="0"/>
              <a:t>‹#›</a:t>
            </a:fld>
            <a:endParaRPr lang="en-US"/>
          </a:p>
        </p:txBody>
      </p:sp>
    </p:spTree>
    <p:extLst>
      <p:ext uri="{BB962C8B-B14F-4D97-AF65-F5344CB8AC3E}">
        <p14:creationId xmlns:p14="http://schemas.microsoft.com/office/powerpoint/2010/main" val="35419350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759220-F44F-BD42-BA47-E5866B0E884A}" type="datetimeFigureOut">
              <a:rPr lang="en-US" smtClean="0"/>
              <a:t>07/02/19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8E796-04D3-6646-897E-30CCA35B05A8}" type="slidenum">
              <a:rPr lang="en-US" smtClean="0"/>
              <a:t>‹#›</a:t>
            </a:fld>
            <a:endParaRPr lang="en-US"/>
          </a:p>
        </p:txBody>
      </p:sp>
    </p:spTree>
    <p:extLst>
      <p:ext uri="{BB962C8B-B14F-4D97-AF65-F5344CB8AC3E}">
        <p14:creationId xmlns:p14="http://schemas.microsoft.com/office/powerpoint/2010/main" val="2882904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 Id="rId3"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
            <a:ext cx="8052235" cy="1432650"/>
          </a:xfrm>
        </p:spPr>
        <p:txBody>
          <a:bodyPr>
            <a:normAutofit/>
          </a:bodyPr>
          <a:lstStyle/>
          <a:p>
            <a:r>
              <a:rPr lang="en-US" sz="3600" dirty="0" smtClean="0">
                <a:latin typeface="Cambria"/>
                <a:cs typeface="Cambria"/>
              </a:rPr>
              <a:t>TAXATION IN THE RENAISSANCE</a:t>
            </a:r>
            <a:br>
              <a:rPr lang="en-US" sz="3600" dirty="0" smtClean="0">
                <a:latin typeface="Cambria"/>
                <a:cs typeface="Cambria"/>
              </a:rPr>
            </a:br>
            <a:r>
              <a:rPr lang="en-US" sz="2400" dirty="0" err="1" smtClean="0">
                <a:solidFill>
                  <a:srgbClr val="800000"/>
                </a:solidFill>
                <a:latin typeface="Cambria"/>
                <a:cs typeface="Cambria"/>
              </a:rPr>
              <a:t>Dr</a:t>
            </a:r>
            <a:r>
              <a:rPr lang="en-US" sz="2400" dirty="0" smtClean="0">
                <a:solidFill>
                  <a:srgbClr val="800000"/>
                </a:solidFill>
                <a:latin typeface="Cambria"/>
                <a:cs typeface="Cambria"/>
              </a:rPr>
              <a:t> Giorgio Lizzul (</a:t>
            </a:r>
            <a:r>
              <a:rPr lang="en-US" sz="2400" dirty="0" err="1" smtClean="0">
                <a:solidFill>
                  <a:srgbClr val="800000"/>
                </a:solidFill>
                <a:latin typeface="Cambria"/>
                <a:cs typeface="Cambria"/>
              </a:rPr>
              <a:t>giorgio.lizzul@warwick.ac.uk</a:t>
            </a:r>
            <a:r>
              <a:rPr lang="en-US" sz="2400" dirty="0" smtClean="0">
                <a:solidFill>
                  <a:srgbClr val="800000"/>
                </a:solidFill>
                <a:latin typeface="Cambria"/>
                <a:cs typeface="Cambria"/>
              </a:rPr>
              <a:t>)</a:t>
            </a:r>
            <a:endParaRPr lang="en-US" sz="2400" i="1" dirty="0">
              <a:solidFill>
                <a:srgbClr val="800000"/>
              </a:solidFill>
              <a:latin typeface="Cambria"/>
              <a:cs typeface="Cambria"/>
            </a:endParaRPr>
          </a:p>
        </p:txBody>
      </p:sp>
      <p:sp>
        <p:nvSpPr>
          <p:cNvPr id="3" name="Subtitle 2"/>
          <p:cNvSpPr>
            <a:spLocks noGrp="1"/>
          </p:cNvSpPr>
          <p:nvPr>
            <p:ph type="subTitle" idx="1"/>
          </p:nvPr>
        </p:nvSpPr>
        <p:spPr/>
        <p:txBody>
          <a:bodyPr/>
          <a:lstStyle/>
          <a:p>
            <a:endParaRPr lang="en-US" dirty="0"/>
          </a:p>
        </p:txBody>
      </p:sp>
      <p:pic>
        <p:nvPicPr>
          <p:cNvPr id="4" name="Picture 3" descr="UNADJUSTEDNONRAW_thumb_20f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9484" y="1432650"/>
            <a:ext cx="3873300" cy="5795726"/>
          </a:xfrm>
          <a:prstGeom prst="rect">
            <a:avLst/>
          </a:prstGeom>
        </p:spPr>
      </p:pic>
      <p:sp>
        <p:nvSpPr>
          <p:cNvPr id="5" name="TextBox 4"/>
          <p:cNvSpPr txBox="1"/>
          <p:nvPr/>
        </p:nvSpPr>
        <p:spPr>
          <a:xfrm>
            <a:off x="6806765" y="5177135"/>
            <a:ext cx="1931270" cy="1384995"/>
          </a:xfrm>
          <a:prstGeom prst="rect">
            <a:avLst/>
          </a:prstGeom>
          <a:noFill/>
        </p:spPr>
        <p:txBody>
          <a:bodyPr wrap="square" rtlCol="0">
            <a:spAutoFit/>
          </a:bodyPr>
          <a:lstStyle/>
          <a:p>
            <a:pPr algn="just"/>
            <a:r>
              <a:rPr lang="en-US" sz="1400" i="1" kern="1200" dirty="0" smtClean="0">
                <a:latin typeface="Cambria"/>
                <a:cs typeface="Cambria"/>
              </a:rPr>
              <a:t>Finances of the </a:t>
            </a:r>
            <a:r>
              <a:rPr lang="en-US" sz="1400" kern="1200" dirty="0" err="1" smtClean="0">
                <a:latin typeface="Cambria"/>
                <a:cs typeface="Cambria"/>
              </a:rPr>
              <a:t>Comune</a:t>
            </a:r>
            <a:r>
              <a:rPr lang="en-US" sz="1400" i="1" kern="1200" dirty="0" smtClean="0">
                <a:latin typeface="Cambria"/>
                <a:cs typeface="Cambria"/>
              </a:rPr>
              <a:t> in War and Peace</a:t>
            </a:r>
            <a:r>
              <a:rPr lang="en-US" sz="1400" kern="1200" dirty="0" smtClean="0">
                <a:latin typeface="Cambria"/>
                <a:cs typeface="Cambria"/>
              </a:rPr>
              <a:t>, </a:t>
            </a:r>
            <a:r>
              <a:rPr lang="en-US" sz="1400" kern="1200" dirty="0" err="1" smtClean="0">
                <a:latin typeface="Cambria"/>
                <a:cs typeface="Cambria"/>
              </a:rPr>
              <a:t>Benvenuto</a:t>
            </a:r>
            <a:r>
              <a:rPr lang="en-US" sz="1400" kern="1200" dirty="0" smtClean="0">
                <a:latin typeface="Cambria"/>
                <a:cs typeface="Cambria"/>
              </a:rPr>
              <a:t> di Giovanni, 1468, </a:t>
            </a:r>
            <a:r>
              <a:rPr lang="en-US" sz="1400" i="1" kern="1200" dirty="0" smtClean="0">
                <a:latin typeface="Cambria"/>
                <a:cs typeface="Cambria"/>
              </a:rPr>
              <a:t> </a:t>
            </a:r>
            <a:r>
              <a:rPr lang="en-US" sz="1400" i="1" kern="1200" dirty="0" err="1" smtClean="0">
                <a:latin typeface="Cambria"/>
                <a:cs typeface="Cambria"/>
              </a:rPr>
              <a:t>Tavolette</a:t>
            </a:r>
            <a:r>
              <a:rPr lang="en-US" sz="1400" i="1" kern="1200" dirty="0" smtClean="0">
                <a:latin typeface="Cambria"/>
                <a:cs typeface="Cambria"/>
              </a:rPr>
              <a:t> di </a:t>
            </a:r>
            <a:r>
              <a:rPr lang="en-US" sz="1400" i="1" kern="1200" dirty="0" err="1" smtClean="0">
                <a:latin typeface="Cambria"/>
                <a:cs typeface="Cambria"/>
              </a:rPr>
              <a:t>Biccherna</a:t>
            </a:r>
            <a:r>
              <a:rPr lang="en-US" sz="1400" kern="1200" dirty="0" smtClean="0">
                <a:latin typeface="Cambria"/>
                <a:cs typeface="Cambria"/>
              </a:rPr>
              <a:t>, State Archive Siena.</a:t>
            </a:r>
            <a:endParaRPr lang="en-US" sz="1400" i="1" kern="1200" dirty="0">
              <a:latin typeface="Cambria"/>
              <a:cs typeface="Cambria"/>
            </a:endParaRPr>
          </a:p>
        </p:txBody>
      </p:sp>
    </p:spTree>
    <p:extLst>
      <p:ext uri="{BB962C8B-B14F-4D97-AF65-F5344CB8AC3E}">
        <p14:creationId xmlns:p14="http://schemas.microsoft.com/office/powerpoint/2010/main" val="7731184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2267"/>
            <a:ext cx="7772400" cy="1470025"/>
          </a:xfrm>
        </p:spPr>
        <p:txBody>
          <a:bodyPr/>
          <a:lstStyle/>
          <a:p>
            <a:r>
              <a:rPr lang="en-US" dirty="0" smtClean="0"/>
              <a:t>Consolidated Public Debt </a:t>
            </a:r>
            <a:endParaRPr lang="en-US" dirty="0"/>
          </a:p>
        </p:txBody>
      </p:sp>
      <p:sp>
        <p:nvSpPr>
          <p:cNvPr id="3" name="Subtitle 2"/>
          <p:cNvSpPr>
            <a:spLocks noGrp="1"/>
          </p:cNvSpPr>
          <p:nvPr>
            <p:ph type="subTitle" idx="1"/>
          </p:nvPr>
        </p:nvSpPr>
        <p:spPr>
          <a:xfrm>
            <a:off x="685800" y="1772291"/>
            <a:ext cx="7772400" cy="4655129"/>
          </a:xfrm>
        </p:spPr>
        <p:txBody>
          <a:bodyPr/>
          <a:lstStyle/>
          <a:p>
            <a:pPr marL="457200" indent="-457200" algn="l">
              <a:buFont typeface="Arial"/>
              <a:buChar char="•"/>
            </a:pPr>
            <a:r>
              <a:rPr lang="en-US" dirty="0"/>
              <a:t>Funded Public Debt </a:t>
            </a:r>
            <a:r>
              <a:rPr lang="mr-IN" dirty="0"/>
              <a:t>–</a:t>
            </a:r>
            <a:r>
              <a:rPr lang="en-US" dirty="0"/>
              <a:t> Debt Consolidation </a:t>
            </a:r>
            <a:r>
              <a:rPr lang="en-US" dirty="0" smtClean="0"/>
              <a:t>hypothecation </a:t>
            </a:r>
            <a:r>
              <a:rPr lang="en-US" dirty="0"/>
              <a:t>of income </a:t>
            </a:r>
            <a:r>
              <a:rPr lang="en-US" dirty="0" smtClean="0"/>
              <a:t>streams</a:t>
            </a:r>
          </a:p>
          <a:p>
            <a:pPr marL="457200" indent="-457200" algn="l">
              <a:buFont typeface="Arial"/>
              <a:buChar char="•"/>
            </a:pPr>
            <a:r>
              <a:rPr lang="en-US" dirty="0" smtClean="0"/>
              <a:t>Venice: Camera </a:t>
            </a:r>
            <a:r>
              <a:rPr lang="en-US" dirty="0" err="1" smtClean="0"/>
              <a:t>degli</a:t>
            </a:r>
            <a:r>
              <a:rPr lang="en-US" dirty="0" smtClean="0"/>
              <a:t> </a:t>
            </a:r>
            <a:r>
              <a:rPr lang="en-US" dirty="0" err="1" smtClean="0"/>
              <a:t>imprestiti</a:t>
            </a:r>
            <a:endParaRPr lang="en-US" dirty="0" smtClean="0"/>
          </a:p>
          <a:p>
            <a:pPr marL="457200" indent="-457200" algn="l">
              <a:buFont typeface="Arial"/>
              <a:buChar char="•"/>
            </a:pPr>
            <a:r>
              <a:rPr lang="en-US" dirty="0" smtClean="0"/>
              <a:t>Genoa: </a:t>
            </a:r>
            <a:r>
              <a:rPr lang="en-US" i="1" dirty="0" err="1" smtClean="0"/>
              <a:t>Luoghi</a:t>
            </a:r>
            <a:r>
              <a:rPr lang="en-US" i="1" dirty="0" smtClean="0"/>
              <a:t> </a:t>
            </a:r>
            <a:r>
              <a:rPr lang="en-US" dirty="0" smtClean="0"/>
              <a:t>and the Casa di S. Giorgio </a:t>
            </a:r>
          </a:p>
          <a:p>
            <a:pPr marL="457200" indent="-457200" algn="l">
              <a:buFont typeface="Arial"/>
              <a:buChar char="•"/>
            </a:pPr>
            <a:r>
              <a:rPr lang="en-US" dirty="0" smtClean="0"/>
              <a:t>Florence: </a:t>
            </a:r>
            <a:r>
              <a:rPr lang="en-US" i="1" dirty="0" smtClean="0"/>
              <a:t>Monte </a:t>
            </a:r>
            <a:r>
              <a:rPr lang="en-US" i="1" dirty="0" err="1" smtClean="0"/>
              <a:t>comune</a:t>
            </a:r>
            <a:r>
              <a:rPr lang="en-US" i="1" dirty="0" smtClean="0"/>
              <a:t> </a:t>
            </a:r>
            <a:r>
              <a:rPr lang="en-US" dirty="0" smtClean="0"/>
              <a:t>  </a:t>
            </a:r>
            <a:endParaRPr lang="en-US" dirty="0"/>
          </a:p>
          <a:p>
            <a:pPr marL="457200" indent="-457200">
              <a:buFont typeface="Arial"/>
              <a:buChar char="•"/>
            </a:pPr>
            <a:endParaRPr lang="en-US" dirty="0"/>
          </a:p>
        </p:txBody>
      </p:sp>
    </p:spTree>
    <p:extLst>
      <p:ext uri="{BB962C8B-B14F-4D97-AF65-F5344CB8AC3E}">
        <p14:creationId xmlns:p14="http://schemas.microsoft.com/office/powerpoint/2010/main" val="674768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5"/>
          <p:cNvSpPr>
            <a:spLocks noGrp="1"/>
          </p:cNvSpPr>
          <p:nvPr>
            <p:ph type="title"/>
          </p:nvPr>
        </p:nvSpPr>
        <p:spPr/>
        <p:txBody>
          <a:bodyPr/>
          <a:lstStyle/>
          <a:p>
            <a:pPr eaLnBrk="1" hangingPunct="1"/>
            <a:r>
              <a:rPr lang="en-US" sz="4000">
                <a:latin typeface="Garamond" charset="0"/>
              </a:rPr>
              <a:t>Public Debt: Genoa</a:t>
            </a:r>
          </a:p>
        </p:txBody>
      </p:sp>
      <p:pic>
        <p:nvPicPr>
          <p:cNvPr id="24578" name="Content Placeholder 7" descr="Korner on Genoa's debt.tiff"/>
          <p:cNvPicPr>
            <a:picLocks noGrp="1" noChangeAspect="1"/>
          </p:cNvPicPr>
          <p:nvPr>
            <p:ph idx="1"/>
          </p:nvPr>
        </p:nvPicPr>
        <p:blipFill>
          <a:blip r:embed="rId2">
            <a:extLst>
              <a:ext uri="{28A0092B-C50C-407E-A947-70E740481C1C}">
                <a14:useLocalDpi xmlns:a14="http://schemas.microsoft.com/office/drawing/2010/main" val="0"/>
              </a:ext>
            </a:extLst>
          </a:blip>
          <a:srcRect t="502" b="502"/>
          <a:stretch>
            <a:fillRect/>
          </a:stretch>
        </p:blipFill>
        <p:spPr>
          <a:xfrm>
            <a:off x="328613" y="2084388"/>
            <a:ext cx="8467725" cy="4370387"/>
          </a:xfrm>
        </p:spPr>
      </p:pic>
    </p:spTree>
    <p:extLst>
      <p:ext uri="{BB962C8B-B14F-4D97-AF65-F5344CB8AC3E}">
        <p14:creationId xmlns:p14="http://schemas.microsoft.com/office/powerpoint/2010/main" val="98237560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4028260170"/>
              </p:ext>
            </p:extLst>
          </p:nvPr>
        </p:nvGraphicFramePr>
        <p:xfrm>
          <a:off x="1" y="185496"/>
          <a:ext cx="9144000" cy="61641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92802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5"/>
          <p:cNvSpPr>
            <a:spLocks noGrp="1"/>
          </p:cNvSpPr>
          <p:nvPr>
            <p:ph type="title"/>
          </p:nvPr>
        </p:nvSpPr>
        <p:spPr/>
        <p:txBody>
          <a:bodyPr>
            <a:normAutofit fontScale="90000"/>
          </a:bodyPr>
          <a:lstStyle/>
          <a:p>
            <a:pPr eaLnBrk="1" hangingPunct="1"/>
            <a:r>
              <a:rPr lang="en-US" sz="4000">
                <a:latin typeface="Garamond" charset="0"/>
              </a:rPr>
              <a:t>State Expenditure</a:t>
            </a:r>
            <a:br>
              <a:rPr lang="en-US" sz="4000">
                <a:latin typeface="Garamond" charset="0"/>
              </a:rPr>
            </a:br>
            <a:r>
              <a:rPr lang="en-US" sz="4000">
                <a:latin typeface="Garamond" charset="0"/>
              </a:rPr>
              <a:t>1360-1504</a:t>
            </a:r>
          </a:p>
        </p:txBody>
      </p:sp>
      <p:pic>
        <p:nvPicPr>
          <p:cNvPr id="25602" name="Content Placeholder 7" descr="Korner expenditure 1.tiff"/>
          <p:cNvPicPr>
            <a:picLocks noGrp="1" noChangeAspect="1"/>
          </p:cNvPicPr>
          <p:nvPr>
            <p:ph idx="1"/>
          </p:nvPr>
        </p:nvPicPr>
        <p:blipFill>
          <a:blip r:embed="rId2">
            <a:extLst>
              <a:ext uri="{28A0092B-C50C-407E-A947-70E740481C1C}">
                <a14:useLocalDpi xmlns:a14="http://schemas.microsoft.com/office/drawing/2010/main" val="0"/>
              </a:ext>
            </a:extLst>
          </a:blip>
          <a:srcRect l="-5994" r="-5994"/>
          <a:stretch>
            <a:fillRect/>
          </a:stretch>
        </p:blipFill>
        <p:spPr>
          <a:xfrm>
            <a:off x="328613" y="2084388"/>
            <a:ext cx="8431212" cy="4241800"/>
          </a:xfrm>
        </p:spPr>
      </p:pic>
    </p:spTree>
    <p:extLst>
      <p:ext uri="{BB962C8B-B14F-4D97-AF65-F5344CB8AC3E}">
        <p14:creationId xmlns:p14="http://schemas.microsoft.com/office/powerpoint/2010/main" val="6607545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normAutofit fontScale="90000"/>
          </a:bodyPr>
          <a:lstStyle/>
          <a:p>
            <a:pPr eaLnBrk="1" hangingPunct="1"/>
            <a:r>
              <a:rPr lang="en-US" sz="4000">
                <a:latin typeface="Garamond" charset="0"/>
              </a:rPr>
              <a:t>State Expenditure</a:t>
            </a:r>
            <a:br>
              <a:rPr lang="en-US" sz="4000">
                <a:latin typeface="Garamond" charset="0"/>
              </a:rPr>
            </a:br>
            <a:r>
              <a:rPr lang="en-US" sz="4000">
                <a:latin typeface="Garamond" charset="0"/>
              </a:rPr>
              <a:t>1500-1600</a:t>
            </a:r>
          </a:p>
        </p:txBody>
      </p:sp>
      <p:pic>
        <p:nvPicPr>
          <p:cNvPr id="26626" name="Content Placeholder 3" descr="korner expenditure 2.tiff"/>
          <p:cNvPicPr>
            <a:picLocks noGrp="1" noChangeAspect="1"/>
          </p:cNvPicPr>
          <p:nvPr>
            <p:ph idx="1"/>
          </p:nvPr>
        </p:nvPicPr>
        <p:blipFill>
          <a:blip r:embed="rId2">
            <a:extLst>
              <a:ext uri="{28A0092B-C50C-407E-A947-70E740481C1C}">
                <a14:useLocalDpi xmlns:a14="http://schemas.microsoft.com/office/drawing/2010/main" val="0"/>
              </a:ext>
            </a:extLst>
          </a:blip>
          <a:srcRect l="-5045" r="-5045"/>
          <a:stretch>
            <a:fillRect/>
          </a:stretch>
        </p:blipFill>
        <p:spPr>
          <a:xfrm>
            <a:off x="341313" y="2084388"/>
            <a:ext cx="8442325" cy="4370387"/>
          </a:xfrm>
        </p:spPr>
      </p:pic>
    </p:spTree>
    <p:extLst>
      <p:ext uri="{BB962C8B-B14F-4D97-AF65-F5344CB8AC3E}">
        <p14:creationId xmlns:p14="http://schemas.microsoft.com/office/powerpoint/2010/main" val="31640243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6216"/>
            <a:ext cx="7772400" cy="1470025"/>
          </a:xfrm>
        </p:spPr>
        <p:txBody>
          <a:bodyPr/>
          <a:lstStyle/>
          <a:p>
            <a:r>
              <a:rPr lang="en-US" dirty="0" smtClean="0"/>
              <a:t>Fiscal Thought </a:t>
            </a:r>
            <a:endParaRPr lang="en-US" dirty="0"/>
          </a:p>
        </p:txBody>
      </p:sp>
      <p:sp>
        <p:nvSpPr>
          <p:cNvPr id="3" name="Subtitle 2"/>
          <p:cNvSpPr>
            <a:spLocks noGrp="1"/>
          </p:cNvSpPr>
          <p:nvPr>
            <p:ph type="subTitle" idx="1"/>
          </p:nvPr>
        </p:nvSpPr>
        <p:spPr>
          <a:xfrm>
            <a:off x="685799" y="1751183"/>
            <a:ext cx="7933899" cy="4637750"/>
          </a:xfrm>
        </p:spPr>
        <p:txBody>
          <a:bodyPr/>
          <a:lstStyle/>
          <a:p>
            <a:pPr marL="457200" indent="-457200" algn="l">
              <a:buFont typeface="Arial"/>
              <a:buChar char="•"/>
            </a:pPr>
            <a:r>
              <a:rPr lang="en-US" dirty="0" smtClean="0"/>
              <a:t>Theologians/Jurists and casuistry.</a:t>
            </a:r>
          </a:p>
          <a:p>
            <a:pPr marL="457200" indent="-457200" algn="l">
              <a:buFont typeface="Arial"/>
              <a:buChar char="•"/>
            </a:pPr>
            <a:r>
              <a:rPr lang="en-US" dirty="0" smtClean="0"/>
              <a:t>Public Debt and Usury - </a:t>
            </a:r>
            <a:r>
              <a:rPr lang="en-GB" b="1" dirty="0"/>
              <a:t>Luke: ‘lend, expecting nothing in return’ (</a:t>
            </a:r>
            <a:r>
              <a:rPr lang="en-GB" b="1" dirty="0" err="1"/>
              <a:t>Lc</a:t>
            </a:r>
            <a:r>
              <a:rPr lang="en-GB" b="1" dirty="0"/>
              <a:t>. 6.35)</a:t>
            </a:r>
            <a:r>
              <a:rPr lang="en-GB" dirty="0"/>
              <a:t> </a:t>
            </a:r>
            <a:r>
              <a:rPr lang="en-US" dirty="0" smtClean="0"/>
              <a:t>. </a:t>
            </a:r>
          </a:p>
          <a:p>
            <a:pPr marL="457200" indent="-457200" algn="l">
              <a:buFont typeface="Arial"/>
              <a:buChar char="•"/>
            </a:pPr>
            <a:r>
              <a:rPr lang="en-US" dirty="0" smtClean="0"/>
              <a:t>Humanists </a:t>
            </a:r>
            <a:r>
              <a:rPr lang="mr-IN" dirty="0" smtClean="0"/>
              <a:t>–</a:t>
            </a:r>
            <a:r>
              <a:rPr lang="en-US" dirty="0" smtClean="0"/>
              <a:t> Creditors’ liberality; civic militia </a:t>
            </a:r>
            <a:r>
              <a:rPr lang="en-US" dirty="0" err="1" smtClean="0"/>
              <a:t>vs</a:t>
            </a:r>
            <a:r>
              <a:rPr lang="en-US" dirty="0" smtClean="0"/>
              <a:t> mercenaries; moral philosophy and tax justice.</a:t>
            </a:r>
            <a:endParaRPr lang="en-US" dirty="0"/>
          </a:p>
        </p:txBody>
      </p:sp>
    </p:spTree>
    <p:extLst>
      <p:ext uri="{BB962C8B-B14F-4D97-AF65-F5344CB8AC3E}">
        <p14:creationId xmlns:p14="http://schemas.microsoft.com/office/powerpoint/2010/main" val="2374236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6"/>
          <p:cNvSpPr>
            <a:spLocks noGrp="1"/>
          </p:cNvSpPr>
          <p:nvPr>
            <p:ph type="title"/>
          </p:nvPr>
        </p:nvSpPr>
        <p:spPr/>
        <p:txBody>
          <a:bodyPr>
            <a:normAutofit fontScale="90000"/>
          </a:bodyPr>
          <a:lstStyle/>
          <a:p>
            <a:r>
              <a:rPr lang="en-US" sz="4000">
                <a:latin typeface="Garamond" charset="0"/>
              </a:rPr>
              <a:t>The Florentine Catasto of 1427</a:t>
            </a:r>
            <a:br>
              <a:rPr lang="en-US" sz="4000">
                <a:latin typeface="Garamond" charset="0"/>
              </a:rPr>
            </a:br>
            <a:endParaRPr lang="en-US" sz="4000">
              <a:latin typeface="Garamond" charset="0"/>
            </a:endParaRPr>
          </a:p>
        </p:txBody>
      </p:sp>
      <p:pic>
        <p:nvPicPr>
          <p:cNvPr id="27650" name="Content Placeholder 11" descr="1598Ridotta.jpg"/>
          <p:cNvPicPr>
            <a:picLocks noGrp="1" noChangeAspect="1"/>
          </p:cNvPicPr>
          <p:nvPr>
            <p:ph sz="half" idx="2"/>
          </p:nvPr>
        </p:nvPicPr>
        <p:blipFill>
          <a:blip r:embed="rId2">
            <a:extLst>
              <a:ext uri="{28A0092B-C50C-407E-A947-70E740481C1C}">
                <a14:useLocalDpi xmlns:a14="http://schemas.microsoft.com/office/drawing/2010/main" val="0"/>
              </a:ext>
            </a:extLst>
          </a:blip>
          <a:srcRect l="5315" r="5315"/>
          <a:stretch>
            <a:fillRect/>
          </a:stretch>
        </p:blipFill>
        <p:spPr>
          <a:xfrm>
            <a:off x="4926013" y="2084388"/>
            <a:ext cx="3429000" cy="3638550"/>
          </a:xfrm>
        </p:spPr>
      </p:pic>
      <p:pic>
        <p:nvPicPr>
          <p:cNvPr id="27651" name="Content Placeholder 12" descr="percorso4_immagine1_big.jpg"/>
          <p:cNvPicPr>
            <a:picLocks noGrp="1" noChangeAspect="1"/>
          </p:cNvPicPr>
          <p:nvPr>
            <p:ph sz="half" idx="1"/>
          </p:nvPr>
        </p:nvPicPr>
        <p:blipFill>
          <a:blip r:embed="rId3">
            <a:extLst>
              <a:ext uri="{28A0092B-C50C-407E-A947-70E740481C1C}">
                <a14:useLocalDpi xmlns:a14="http://schemas.microsoft.com/office/drawing/2010/main" val="0"/>
              </a:ext>
            </a:extLst>
          </a:blip>
          <a:srcRect l="-12982" r="-12982"/>
          <a:stretch>
            <a:fillRect/>
          </a:stretch>
        </p:blipFill>
        <p:spPr>
          <a:xfrm>
            <a:off x="838200" y="2084388"/>
            <a:ext cx="3429000" cy="3638550"/>
          </a:xfrm>
        </p:spPr>
      </p:pic>
    </p:spTree>
    <p:extLst>
      <p:ext uri="{BB962C8B-B14F-4D97-AF65-F5344CB8AC3E}">
        <p14:creationId xmlns:p14="http://schemas.microsoft.com/office/powerpoint/2010/main" val="2817120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4755"/>
            <a:ext cx="7772400" cy="1470025"/>
          </a:xfrm>
        </p:spPr>
        <p:txBody>
          <a:bodyPr/>
          <a:lstStyle/>
          <a:p>
            <a:r>
              <a:rPr lang="en-US" dirty="0" smtClean="0">
                <a:latin typeface="Cambria"/>
                <a:cs typeface="Cambria"/>
              </a:rPr>
              <a:t>Leonardo </a:t>
            </a:r>
            <a:r>
              <a:rPr lang="en-US" dirty="0" err="1" smtClean="0">
                <a:latin typeface="Cambria"/>
                <a:cs typeface="Cambria"/>
              </a:rPr>
              <a:t>Bruni</a:t>
            </a:r>
            <a:r>
              <a:rPr lang="en-US" dirty="0" smtClean="0">
                <a:latin typeface="Cambria"/>
                <a:cs typeface="Cambria"/>
              </a:rPr>
              <a:t> and the </a:t>
            </a:r>
            <a:r>
              <a:rPr lang="en-US" i="1" dirty="0" err="1" smtClean="0">
                <a:latin typeface="Cambria"/>
                <a:cs typeface="Cambria"/>
              </a:rPr>
              <a:t>Oeconomica</a:t>
            </a:r>
            <a:r>
              <a:rPr lang="en-US" i="1" dirty="0" smtClean="0">
                <a:latin typeface="Cambria"/>
                <a:cs typeface="Cambria"/>
              </a:rPr>
              <a:t> </a:t>
            </a:r>
            <a:r>
              <a:rPr lang="en-US" dirty="0" smtClean="0">
                <a:latin typeface="Cambria"/>
                <a:cs typeface="Cambria"/>
              </a:rPr>
              <a:t>1420</a:t>
            </a:r>
            <a:endParaRPr lang="en-US" i="1" dirty="0">
              <a:latin typeface="Cambria"/>
              <a:cs typeface="Cambria"/>
            </a:endParaRPr>
          </a:p>
        </p:txBody>
      </p:sp>
      <p:sp>
        <p:nvSpPr>
          <p:cNvPr id="3" name="Subtitle 2"/>
          <p:cNvSpPr>
            <a:spLocks noGrp="1"/>
          </p:cNvSpPr>
          <p:nvPr>
            <p:ph type="subTitle" idx="1"/>
          </p:nvPr>
        </p:nvSpPr>
        <p:spPr>
          <a:xfrm>
            <a:off x="257707" y="1704780"/>
            <a:ext cx="4785989" cy="5153220"/>
          </a:xfrm>
        </p:spPr>
        <p:txBody>
          <a:bodyPr>
            <a:normAutofit fontScale="85000" lnSpcReduction="20000"/>
          </a:bodyPr>
          <a:lstStyle/>
          <a:p>
            <a:pPr marL="457200" indent="-457200" algn="l">
              <a:buFont typeface="Arial"/>
              <a:buChar char="•"/>
            </a:pPr>
            <a:r>
              <a:rPr lang="en-US" sz="2400" dirty="0" smtClean="0">
                <a:latin typeface="Cambria"/>
                <a:cs typeface="Cambria"/>
              </a:rPr>
              <a:t>Dedication to </a:t>
            </a:r>
            <a:r>
              <a:rPr lang="en-US" sz="2400" dirty="0" err="1" smtClean="0">
                <a:latin typeface="Cambria"/>
                <a:cs typeface="Cambria"/>
              </a:rPr>
              <a:t>Cosimo</a:t>
            </a:r>
            <a:r>
              <a:rPr lang="en-US" sz="2400" dirty="0" smtClean="0">
                <a:latin typeface="Cambria"/>
                <a:cs typeface="Cambria"/>
              </a:rPr>
              <a:t> de’ Medici: </a:t>
            </a:r>
          </a:p>
          <a:p>
            <a:pPr marL="342900" indent="-342900" algn="just">
              <a:buFont typeface="Arial"/>
              <a:buChar char="•"/>
            </a:pPr>
            <a:r>
              <a:rPr lang="en-GB" sz="2400" dirty="0">
                <a:latin typeface="Cambria"/>
                <a:cs typeface="Cambria"/>
              </a:rPr>
              <a:t>‘</a:t>
            </a:r>
            <a:r>
              <a:rPr lang="en-GB" sz="2400" dirty="0" smtClean="0">
                <a:latin typeface="Cambria"/>
                <a:cs typeface="Cambria"/>
              </a:rPr>
              <a:t>Wealth is </a:t>
            </a:r>
            <a:r>
              <a:rPr lang="en-GB" sz="2400" dirty="0">
                <a:latin typeface="Cambria"/>
                <a:cs typeface="Cambria"/>
              </a:rPr>
              <a:t>indeed useful (</a:t>
            </a:r>
            <a:r>
              <a:rPr lang="en-GB" sz="2400" i="1" dirty="0" err="1">
                <a:latin typeface="Cambria"/>
                <a:cs typeface="Cambria"/>
              </a:rPr>
              <a:t>utiles</a:t>
            </a:r>
            <a:r>
              <a:rPr lang="en-GB" sz="2400" dirty="0">
                <a:latin typeface="Cambria"/>
                <a:cs typeface="Cambria"/>
              </a:rPr>
              <a:t>), since it is both an embellishment (</a:t>
            </a:r>
            <a:r>
              <a:rPr lang="en-GB" sz="2400" i="1" dirty="0" err="1">
                <a:latin typeface="Cambria"/>
                <a:cs typeface="Cambria"/>
              </a:rPr>
              <a:t>ornamentum</a:t>
            </a:r>
            <a:r>
              <a:rPr lang="en-GB" sz="2400" dirty="0">
                <a:latin typeface="Cambria"/>
                <a:cs typeface="Cambria"/>
              </a:rPr>
              <a:t>) for those who possess it, and the means by which they may exercise their virtue.</a:t>
            </a:r>
            <a:r>
              <a:rPr lang="en-GB" sz="2400" dirty="0" smtClean="0">
                <a:latin typeface="Cambria"/>
                <a:cs typeface="Cambria"/>
              </a:rPr>
              <a:t>’</a:t>
            </a:r>
            <a:r>
              <a:rPr lang="en-GB" sz="2400" i="1" dirty="0">
                <a:latin typeface="Cambria"/>
                <a:cs typeface="Cambria"/>
              </a:rPr>
              <a:t> </a:t>
            </a:r>
            <a:r>
              <a:rPr lang="en-GB" sz="2400" i="1" dirty="0" err="1">
                <a:latin typeface="Cambria"/>
                <a:cs typeface="Cambria"/>
              </a:rPr>
              <a:t>Oeconomica</a:t>
            </a:r>
            <a:r>
              <a:rPr lang="en-GB" sz="2400" dirty="0">
                <a:latin typeface="Cambria"/>
                <a:cs typeface="Cambria"/>
              </a:rPr>
              <a:t>, </a:t>
            </a:r>
            <a:r>
              <a:rPr lang="en-GB" sz="2400" dirty="0" smtClean="0">
                <a:latin typeface="Cambria"/>
                <a:cs typeface="Cambria"/>
              </a:rPr>
              <a:t>Preface.</a:t>
            </a:r>
          </a:p>
          <a:p>
            <a:pPr marL="342900" indent="-342900" algn="just">
              <a:buFont typeface="Arial"/>
              <a:buChar char="•"/>
            </a:pPr>
            <a:r>
              <a:rPr lang="en-GB" sz="2400" dirty="0" smtClean="0">
                <a:latin typeface="Cambria"/>
                <a:cs typeface="Cambria"/>
              </a:rPr>
              <a:t>Thus </a:t>
            </a:r>
            <a:r>
              <a:rPr lang="en-GB" sz="2400" dirty="0">
                <a:latin typeface="Cambria"/>
                <a:cs typeface="Cambria"/>
              </a:rPr>
              <a:t>for our own sake and even more for the love of our children, we ought to strive as far as we honourably can to increase our wealth, since it is included by the philosophers among the things that are good (</a:t>
            </a:r>
            <a:r>
              <a:rPr lang="en-GB" sz="2400" i="1" dirty="0" err="1">
                <a:latin typeface="Cambria"/>
                <a:cs typeface="Cambria"/>
              </a:rPr>
              <a:t>bonum</a:t>
            </a:r>
            <a:r>
              <a:rPr lang="en-GB" sz="2400" dirty="0">
                <a:latin typeface="Cambria"/>
                <a:cs typeface="Cambria"/>
              </a:rPr>
              <a:t>), and considered to be related to happiness (</a:t>
            </a:r>
            <a:r>
              <a:rPr lang="en-GB" sz="2400" i="1" dirty="0" err="1">
                <a:latin typeface="Cambria"/>
                <a:cs typeface="Cambria"/>
              </a:rPr>
              <a:t>felicitas</a:t>
            </a:r>
            <a:r>
              <a:rPr lang="en-GB" sz="2400" dirty="0">
                <a:latin typeface="Cambria"/>
                <a:cs typeface="Cambria"/>
              </a:rPr>
              <a:t>).’ </a:t>
            </a:r>
            <a:r>
              <a:rPr lang="en-GB" sz="2400" dirty="0" smtClean="0">
                <a:latin typeface="Cambria"/>
                <a:cs typeface="Cambria"/>
              </a:rPr>
              <a:t>Ibid.</a:t>
            </a:r>
          </a:p>
          <a:p>
            <a:pPr marL="342900" indent="-342900" algn="just">
              <a:buFont typeface="Arial"/>
              <a:buChar char="•"/>
            </a:pPr>
            <a:r>
              <a:rPr lang="en-GB" sz="2400" dirty="0" smtClean="0">
                <a:latin typeface="Cambria"/>
                <a:cs typeface="Cambria"/>
              </a:rPr>
              <a:t>‘Money was </a:t>
            </a:r>
            <a:r>
              <a:rPr lang="en-GB" sz="2400" dirty="0">
                <a:latin typeface="Cambria"/>
                <a:cs typeface="Cambria"/>
              </a:rPr>
              <a:t>invented to give aid, it is a necessary thing for holding the </a:t>
            </a:r>
            <a:r>
              <a:rPr lang="en-GB" sz="2400" i="1" dirty="0" err="1">
                <a:latin typeface="Cambria"/>
                <a:cs typeface="Cambria"/>
              </a:rPr>
              <a:t>civitas</a:t>
            </a:r>
            <a:r>
              <a:rPr lang="en-GB" sz="2400" i="1" dirty="0">
                <a:latin typeface="Cambria"/>
                <a:cs typeface="Cambria"/>
              </a:rPr>
              <a:t> </a:t>
            </a:r>
            <a:r>
              <a:rPr lang="en-GB" sz="2400" dirty="0">
                <a:latin typeface="Cambria"/>
                <a:cs typeface="Cambria"/>
              </a:rPr>
              <a:t>together and defending the social life</a:t>
            </a:r>
            <a:r>
              <a:rPr lang="en-GB" sz="2400" dirty="0" smtClean="0">
                <a:latin typeface="Cambria"/>
                <a:cs typeface="Cambria"/>
              </a:rPr>
              <a:t>’,</a:t>
            </a:r>
            <a:r>
              <a:rPr lang="en-US" sz="2400" i="1" dirty="0" smtClean="0">
                <a:latin typeface="Cambria"/>
                <a:cs typeface="Cambria"/>
              </a:rPr>
              <a:t> </a:t>
            </a:r>
            <a:r>
              <a:rPr lang="en-US" sz="2400" i="1" dirty="0" err="1">
                <a:latin typeface="Cambria"/>
                <a:cs typeface="Cambria"/>
              </a:rPr>
              <a:t>Oeconomica</a:t>
            </a:r>
            <a:r>
              <a:rPr lang="en-US" sz="2400" dirty="0">
                <a:latin typeface="Cambria"/>
                <a:cs typeface="Cambria"/>
              </a:rPr>
              <a:t>, Commentary on Book </a:t>
            </a:r>
            <a:r>
              <a:rPr lang="en-US" sz="2400" dirty="0" smtClean="0">
                <a:latin typeface="Cambria"/>
                <a:cs typeface="Cambria"/>
              </a:rPr>
              <a:t>I.</a:t>
            </a:r>
            <a:r>
              <a:rPr lang="en-GB" sz="2400" dirty="0" smtClean="0">
                <a:latin typeface="Cambria"/>
                <a:cs typeface="Cambria"/>
              </a:rPr>
              <a:t> </a:t>
            </a:r>
            <a:endParaRPr lang="en-US" sz="2400" dirty="0">
              <a:latin typeface="Cambria"/>
              <a:cs typeface="Cambria"/>
            </a:endParaRPr>
          </a:p>
        </p:txBody>
      </p:sp>
      <p:pic>
        <p:nvPicPr>
          <p:cNvPr id="4" name="Picture 3" descr="r17HVWfoR2GU+XaJPsXeNg_thumb_452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9109" y="1704780"/>
            <a:ext cx="3584889" cy="5153219"/>
          </a:xfrm>
          <a:prstGeom prst="rect">
            <a:avLst/>
          </a:prstGeom>
        </p:spPr>
      </p:pic>
    </p:spTree>
    <p:extLst>
      <p:ext uri="{BB962C8B-B14F-4D97-AF65-F5344CB8AC3E}">
        <p14:creationId xmlns:p14="http://schemas.microsoft.com/office/powerpoint/2010/main" val="18800783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0267"/>
            <a:ext cx="7772400" cy="1470025"/>
          </a:xfrm>
        </p:spPr>
        <p:txBody>
          <a:bodyPr/>
          <a:lstStyle/>
          <a:p>
            <a:r>
              <a:rPr lang="en-US" dirty="0" err="1" smtClean="0">
                <a:latin typeface="Cambria"/>
                <a:cs typeface="Cambria"/>
              </a:rPr>
              <a:t>Poggio</a:t>
            </a:r>
            <a:r>
              <a:rPr lang="en-US" dirty="0" smtClean="0">
                <a:latin typeface="Cambria"/>
                <a:cs typeface="Cambria"/>
              </a:rPr>
              <a:t> </a:t>
            </a:r>
            <a:r>
              <a:rPr lang="en-US" dirty="0" err="1" smtClean="0">
                <a:latin typeface="Cambria"/>
                <a:cs typeface="Cambria"/>
              </a:rPr>
              <a:t>Bracciolini</a:t>
            </a:r>
            <a:r>
              <a:rPr lang="en-US" dirty="0" smtClean="0">
                <a:latin typeface="Cambria"/>
                <a:cs typeface="Cambria"/>
              </a:rPr>
              <a:t>, </a:t>
            </a:r>
            <a:r>
              <a:rPr lang="en-US" i="1" dirty="0" smtClean="0">
                <a:latin typeface="Cambria"/>
                <a:cs typeface="Cambria"/>
              </a:rPr>
              <a:t>De </a:t>
            </a:r>
            <a:r>
              <a:rPr lang="en-US" i="1" dirty="0" err="1">
                <a:latin typeface="Cambria"/>
                <a:cs typeface="Cambria"/>
              </a:rPr>
              <a:t>a</a:t>
            </a:r>
            <a:r>
              <a:rPr lang="en-US" i="1" dirty="0" err="1" smtClean="0">
                <a:latin typeface="Cambria"/>
                <a:cs typeface="Cambria"/>
              </a:rPr>
              <a:t>varitia</a:t>
            </a:r>
            <a:endParaRPr lang="en-US" dirty="0">
              <a:latin typeface="Cambria"/>
              <a:cs typeface="Cambria"/>
            </a:endParaRPr>
          </a:p>
        </p:txBody>
      </p:sp>
      <p:sp>
        <p:nvSpPr>
          <p:cNvPr id="3" name="Subtitle 2"/>
          <p:cNvSpPr>
            <a:spLocks noGrp="1"/>
          </p:cNvSpPr>
          <p:nvPr>
            <p:ph type="subTitle" idx="1"/>
          </p:nvPr>
        </p:nvSpPr>
        <p:spPr>
          <a:xfrm>
            <a:off x="490205" y="1292491"/>
            <a:ext cx="7967995" cy="4947119"/>
          </a:xfrm>
        </p:spPr>
        <p:txBody>
          <a:bodyPr>
            <a:normAutofit fontScale="85000" lnSpcReduction="20000"/>
          </a:bodyPr>
          <a:lstStyle/>
          <a:p>
            <a:pPr algn="just"/>
            <a:r>
              <a:rPr lang="en-US" sz="2400" dirty="0" err="1" smtClean="0">
                <a:latin typeface="Cambria"/>
                <a:cs typeface="Cambria"/>
              </a:rPr>
              <a:t>Loschi</a:t>
            </a:r>
            <a:r>
              <a:rPr lang="en-US" sz="2400" dirty="0" smtClean="0">
                <a:latin typeface="Cambria"/>
                <a:cs typeface="Cambria"/>
              </a:rPr>
              <a:t>: </a:t>
            </a:r>
            <a:r>
              <a:rPr lang="en-GB" sz="2400" dirty="0">
                <a:latin typeface="Cambria"/>
                <a:ea typeface="ＭＳ 明朝"/>
                <a:cs typeface="Cambria"/>
              </a:rPr>
              <a:t>‘avarice is not against nature but instilled in us and imprinted on us by nature itself</a:t>
            </a:r>
            <a:r>
              <a:rPr lang="en-GB" sz="2400" dirty="0" smtClean="0">
                <a:latin typeface="Cambria"/>
                <a:ea typeface="ＭＳ 明朝"/>
                <a:cs typeface="Cambria"/>
              </a:rPr>
              <a:t>.’</a:t>
            </a:r>
            <a:r>
              <a:rPr lang="en-GB" sz="2400" dirty="0" smtClean="0">
                <a:latin typeface="Cambria"/>
                <a:cs typeface="Cambria"/>
              </a:rPr>
              <a:t> </a:t>
            </a:r>
          </a:p>
          <a:p>
            <a:pPr algn="just"/>
            <a:endParaRPr lang="en-GB" sz="2400" dirty="0" smtClean="0">
              <a:latin typeface="Cambria"/>
              <a:cs typeface="Cambria"/>
            </a:endParaRPr>
          </a:p>
          <a:p>
            <a:pPr algn="just"/>
            <a:r>
              <a:rPr lang="en-GB" sz="2400" dirty="0">
                <a:latin typeface="Cambria"/>
                <a:cs typeface="Cambria"/>
              </a:rPr>
              <a:t>‘Everything we undertake is for the sake of money, and we are all led by the desire for gain, and not a small profit either’ </a:t>
            </a:r>
            <a:endParaRPr lang="en-GB" sz="2400" dirty="0" smtClean="0">
              <a:latin typeface="Cambria"/>
              <a:cs typeface="Cambria"/>
            </a:endParaRPr>
          </a:p>
          <a:p>
            <a:pPr algn="just"/>
            <a:endParaRPr lang="en-GB" sz="2400" dirty="0" smtClean="0">
              <a:latin typeface="Cambria"/>
              <a:cs typeface="Cambria"/>
            </a:endParaRPr>
          </a:p>
          <a:p>
            <a:pPr algn="just"/>
            <a:r>
              <a:rPr lang="en-GB" sz="2400" dirty="0">
                <a:latin typeface="Cambria"/>
                <a:cs typeface="Cambria"/>
              </a:rPr>
              <a:t>‘everyone in every age, condition, rank or estate is dominated by the desire for gold, that is, avarice,’ even the most honourable: kings, lawyers, soldiers and philosophers</a:t>
            </a:r>
            <a:r>
              <a:rPr lang="en-GB" sz="2400" dirty="0" smtClean="0">
                <a:latin typeface="Cambria"/>
                <a:cs typeface="Cambria"/>
              </a:rPr>
              <a:t>’</a:t>
            </a:r>
          </a:p>
          <a:p>
            <a:pPr algn="just"/>
            <a:endParaRPr lang="en-GB" sz="2400" dirty="0">
              <a:latin typeface="Cambria"/>
              <a:cs typeface="Cambria"/>
            </a:endParaRPr>
          </a:p>
          <a:p>
            <a:pPr algn="just"/>
            <a:r>
              <a:rPr lang="en-GB" sz="2400" dirty="0">
                <a:latin typeface="Cambria"/>
                <a:cs typeface="Cambria"/>
              </a:rPr>
              <a:t>‘If you were to remove that profit, all business and work would entirely cease’</a:t>
            </a:r>
          </a:p>
          <a:p>
            <a:pPr algn="just"/>
            <a:endParaRPr lang="en-GB" sz="2400" dirty="0">
              <a:latin typeface="Cambria"/>
              <a:cs typeface="Cambria"/>
            </a:endParaRPr>
          </a:p>
          <a:p>
            <a:pPr algn="just"/>
            <a:r>
              <a:rPr lang="en-GB" sz="2400" dirty="0">
                <a:latin typeface="Cambria"/>
                <a:cs typeface="Cambria"/>
              </a:rPr>
              <a:t>‘I think they should be invited into the city as a sustaining support for the people,’ given that their money is advantageous for the common welfare, provides for the poor, and subsidises the city’</a:t>
            </a:r>
          </a:p>
          <a:p>
            <a:pPr algn="l"/>
            <a:endParaRPr lang="en-US" sz="2400" dirty="0"/>
          </a:p>
        </p:txBody>
      </p:sp>
    </p:spTree>
    <p:extLst>
      <p:ext uri="{BB962C8B-B14F-4D97-AF65-F5344CB8AC3E}">
        <p14:creationId xmlns:p14="http://schemas.microsoft.com/office/powerpoint/2010/main" val="34234374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Tilly.tiff"/>
          <p:cNvPicPr>
            <a:picLocks noGrp="1" noChangeAspect="1"/>
          </p:cNvPicPr>
          <p:nvPr/>
        </p:nvPicPr>
        <p:blipFill>
          <a:blip r:embed="rId2">
            <a:extLst>
              <a:ext uri="{28A0092B-C50C-407E-A947-70E740481C1C}">
                <a14:useLocalDpi xmlns:a14="http://schemas.microsoft.com/office/drawing/2010/main" val="0"/>
              </a:ext>
            </a:extLst>
          </a:blip>
          <a:srcRect l="-6950" r="-6950"/>
          <a:stretch>
            <a:fillRect/>
          </a:stretch>
        </p:blipFill>
        <p:spPr bwMode="auto">
          <a:xfrm>
            <a:off x="240982" y="2161862"/>
            <a:ext cx="8289925" cy="432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3" name="TextBox 2"/>
          <p:cNvSpPr txBox="1"/>
          <p:nvPr/>
        </p:nvSpPr>
        <p:spPr>
          <a:xfrm>
            <a:off x="893066" y="496058"/>
            <a:ext cx="7303292" cy="954107"/>
          </a:xfrm>
          <a:prstGeom prst="rect">
            <a:avLst/>
          </a:prstGeom>
          <a:noFill/>
        </p:spPr>
        <p:txBody>
          <a:bodyPr wrap="square" rtlCol="0">
            <a:spAutoFit/>
          </a:bodyPr>
          <a:lstStyle/>
          <a:p>
            <a:pPr algn="ctr"/>
            <a:r>
              <a:rPr lang="en-US" sz="2800" dirty="0" smtClean="0">
                <a:latin typeface="Garamond" charset="0"/>
              </a:rPr>
              <a:t>Coercion and Capital</a:t>
            </a:r>
            <a:br>
              <a:rPr lang="en-US" sz="2800" dirty="0" smtClean="0">
                <a:latin typeface="Garamond" charset="0"/>
              </a:rPr>
            </a:br>
            <a:r>
              <a:rPr lang="en-US" sz="2800" dirty="0" smtClean="0">
                <a:latin typeface="Garamond" charset="0"/>
              </a:rPr>
              <a:t>Source: C. Tilly, </a:t>
            </a:r>
            <a:r>
              <a:rPr lang="en-US" sz="2800" i="1" dirty="0" smtClean="0">
                <a:latin typeface="Garamond" charset="0"/>
              </a:rPr>
              <a:t>Coercion and Capital</a:t>
            </a:r>
            <a:r>
              <a:rPr lang="en-US" sz="2800" dirty="0" smtClean="0">
                <a:latin typeface="Garamond" charset="0"/>
              </a:rPr>
              <a:t>, Fig. 2.7</a:t>
            </a:r>
            <a:endParaRPr lang="en-US" sz="2800" dirty="0"/>
          </a:p>
        </p:txBody>
      </p:sp>
    </p:spTree>
    <p:extLst>
      <p:ext uri="{BB962C8B-B14F-4D97-AF65-F5344CB8AC3E}">
        <p14:creationId xmlns:p14="http://schemas.microsoft.com/office/powerpoint/2010/main" val="15936064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1510"/>
            <a:ext cx="7772400" cy="1470025"/>
          </a:xfrm>
        </p:spPr>
        <p:txBody>
          <a:bodyPr/>
          <a:lstStyle/>
          <a:p>
            <a:r>
              <a:rPr lang="en-US" dirty="0" smtClean="0"/>
              <a:t>Fiscal Pressures on the Italian City- States</a:t>
            </a:r>
            <a:endParaRPr lang="en-US" dirty="0"/>
          </a:p>
        </p:txBody>
      </p:sp>
      <p:sp>
        <p:nvSpPr>
          <p:cNvPr id="3" name="Subtitle 2"/>
          <p:cNvSpPr>
            <a:spLocks noGrp="1"/>
          </p:cNvSpPr>
          <p:nvPr>
            <p:ph type="subTitle" idx="1"/>
          </p:nvPr>
        </p:nvSpPr>
        <p:spPr>
          <a:xfrm>
            <a:off x="685800" y="1982109"/>
            <a:ext cx="7772400" cy="3964217"/>
          </a:xfrm>
        </p:spPr>
        <p:txBody>
          <a:bodyPr/>
          <a:lstStyle/>
          <a:p>
            <a:pPr marL="457200" indent="-457200" algn="l">
              <a:buFont typeface="Arial"/>
              <a:buChar char="•"/>
            </a:pPr>
            <a:r>
              <a:rPr lang="en-US" dirty="0" smtClean="0"/>
              <a:t>Political instability</a:t>
            </a:r>
          </a:p>
          <a:p>
            <a:pPr marL="457200" indent="-457200" algn="l">
              <a:buFont typeface="Arial"/>
              <a:buChar char="•"/>
            </a:pPr>
            <a:r>
              <a:rPr lang="en-US" dirty="0" smtClean="0"/>
              <a:t>Expansion</a:t>
            </a:r>
          </a:p>
          <a:p>
            <a:pPr marL="457200" indent="-457200" algn="l">
              <a:buFont typeface="Arial"/>
              <a:buChar char="•"/>
            </a:pPr>
            <a:r>
              <a:rPr lang="en-US" dirty="0" smtClean="0"/>
              <a:t>Rising Military Costs  </a:t>
            </a:r>
            <a:endParaRPr lang="en-US" dirty="0"/>
          </a:p>
        </p:txBody>
      </p:sp>
    </p:spTree>
    <p:extLst>
      <p:ext uri="{BB962C8B-B14F-4D97-AF65-F5344CB8AC3E}">
        <p14:creationId xmlns:p14="http://schemas.microsoft.com/office/powerpoint/2010/main" val="2077724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0" y="1000125"/>
            <a:ext cx="9144000" cy="5200650"/>
          </a:xfrm>
          <a:prstGeom prst="rect">
            <a:avLst/>
          </a:prstGeom>
        </p:spPr>
      </p:pic>
      <p:sp>
        <p:nvSpPr>
          <p:cNvPr id="5" name="TextBox 4"/>
          <p:cNvSpPr txBox="1"/>
          <p:nvPr/>
        </p:nvSpPr>
        <p:spPr>
          <a:xfrm>
            <a:off x="1205639" y="238108"/>
            <a:ext cx="6566761" cy="646331"/>
          </a:xfrm>
          <a:prstGeom prst="rect">
            <a:avLst/>
          </a:prstGeom>
          <a:noFill/>
        </p:spPr>
        <p:txBody>
          <a:bodyPr wrap="square" rtlCol="0">
            <a:spAutoFit/>
          </a:bodyPr>
          <a:lstStyle/>
          <a:p>
            <a:pPr algn="ctr"/>
            <a:r>
              <a:rPr lang="en-US" sz="3600" dirty="0" smtClean="0">
                <a:latin typeface="Cambria"/>
                <a:cs typeface="Cambria"/>
              </a:rPr>
              <a:t>Mercenaries</a:t>
            </a:r>
            <a:endParaRPr lang="en-US" sz="3600" dirty="0">
              <a:latin typeface="Cambria"/>
              <a:cs typeface="Cambria"/>
            </a:endParaRPr>
          </a:p>
        </p:txBody>
      </p:sp>
      <p:sp>
        <p:nvSpPr>
          <p:cNvPr id="6" name="TextBox 5"/>
          <p:cNvSpPr txBox="1"/>
          <p:nvPr/>
        </p:nvSpPr>
        <p:spPr>
          <a:xfrm>
            <a:off x="436610" y="6200775"/>
            <a:ext cx="8707390" cy="369332"/>
          </a:xfrm>
          <a:prstGeom prst="rect">
            <a:avLst/>
          </a:prstGeom>
          <a:noFill/>
        </p:spPr>
        <p:txBody>
          <a:bodyPr wrap="square" rtlCol="0">
            <a:spAutoFit/>
          </a:bodyPr>
          <a:lstStyle/>
          <a:p>
            <a:pPr algn="ctr"/>
            <a:r>
              <a:rPr lang="en-US" i="1" dirty="0" smtClean="0">
                <a:latin typeface="Cambria"/>
                <a:cs typeface="Cambria"/>
              </a:rPr>
              <a:t>The Battle of San Romano</a:t>
            </a:r>
            <a:r>
              <a:rPr lang="en-US" dirty="0" smtClean="0"/>
              <a:t>, </a:t>
            </a:r>
            <a:r>
              <a:rPr lang="en-US" dirty="0" smtClean="0">
                <a:latin typeface="Cambria"/>
                <a:cs typeface="Cambria"/>
              </a:rPr>
              <a:t>Paolo Uccello, (ca. 1438-40), The National Gallery, London.</a:t>
            </a:r>
            <a:endParaRPr lang="en-US" dirty="0">
              <a:latin typeface="Cambria"/>
              <a:cs typeface="Cambria"/>
            </a:endParaRPr>
          </a:p>
        </p:txBody>
      </p:sp>
    </p:spTree>
    <p:extLst>
      <p:ext uri="{BB962C8B-B14F-4D97-AF65-F5344CB8AC3E}">
        <p14:creationId xmlns:p14="http://schemas.microsoft.com/office/powerpoint/2010/main" val="20427599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804"/>
            <a:ext cx="7772400" cy="1470025"/>
          </a:xfrm>
        </p:spPr>
        <p:txBody>
          <a:bodyPr/>
          <a:lstStyle/>
          <a:p>
            <a:r>
              <a:rPr lang="en-US" dirty="0" smtClean="0"/>
              <a:t>Ancient Roman Model of Taxation</a:t>
            </a:r>
            <a:endParaRPr lang="en-US" dirty="0"/>
          </a:p>
        </p:txBody>
      </p:sp>
      <p:sp>
        <p:nvSpPr>
          <p:cNvPr id="3" name="Subtitle 2"/>
          <p:cNvSpPr>
            <a:spLocks noGrp="1"/>
          </p:cNvSpPr>
          <p:nvPr>
            <p:ph type="subTitle" idx="1"/>
          </p:nvPr>
        </p:nvSpPr>
        <p:spPr>
          <a:xfrm>
            <a:off x="685800" y="2020596"/>
            <a:ext cx="7772400" cy="4137412"/>
          </a:xfrm>
        </p:spPr>
        <p:txBody>
          <a:bodyPr>
            <a:normAutofit/>
          </a:bodyPr>
          <a:lstStyle/>
          <a:p>
            <a:pPr marL="457200" indent="-457200" algn="l">
              <a:buFont typeface="Arial"/>
              <a:buChar char="•"/>
            </a:pPr>
            <a:r>
              <a:rPr lang="en-US" i="1" dirty="0" err="1" smtClean="0"/>
              <a:t>Tributa</a:t>
            </a:r>
            <a:r>
              <a:rPr lang="en-US" dirty="0" smtClean="0"/>
              <a:t> vs. </a:t>
            </a:r>
            <a:r>
              <a:rPr lang="en-US" i="1" dirty="0" err="1" smtClean="0"/>
              <a:t>Vectigalia</a:t>
            </a:r>
            <a:r>
              <a:rPr lang="en-US" dirty="0" smtClean="0"/>
              <a:t> </a:t>
            </a:r>
          </a:p>
          <a:p>
            <a:pPr marL="457200" indent="-457200" algn="l">
              <a:buFont typeface="Arial"/>
              <a:buChar char="•"/>
            </a:pPr>
            <a:r>
              <a:rPr lang="en-US" i="1" dirty="0" err="1" smtClean="0"/>
              <a:t>Immunitas</a:t>
            </a:r>
            <a:r>
              <a:rPr lang="en-US" i="1" dirty="0" smtClean="0"/>
              <a:t> - </a:t>
            </a:r>
            <a:r>
              <a:rPr lang="en-US" dirty="0" smtClean="0"/>
              <a:t>No direct taxation of citizens </a:t>
            </a:r>
            <a:r>
              <a:rPr lang="mr-IN" dirty="0" smtClean="0"/>
              <a:t>–</a:t>
            </a:r>
            <a:r>
              <a:rPr lang="en-US" dirty="0" smtClean="0"/>
              <a:t> Cicero and the definition of the Republic </a:t>
            </a:r>
          </a:p>
          <a:p>
            <a:pPr marL="457200" indent="-457200" algn="l">
              <a:buFont typeface="Arial"/>
              <a:buChar char="•"/>
            </a:pPr>
            <a:r>
              <a:rPr lang="en-US" dirty="0" smtClean="0"/>
              <a:t>Corpus </a:t>
            </a:r>
            <a:r>
              <a:rPr lang="en-US" dirty="0" err="1" smtClean="0"/>
              <a:t>Iuris</a:t>
            </a:r>
            <a:r>
              <a:rPr lang="en-US" dirty="0" smtClean="0"/>
              <a:t> </a:t>
            </a:r>
            <a:r>
              <a:rPr lang="en-US" dirty="0" err="1" smtClean="0"/>
              <a:t>Civilis</a:t>
            </a:r>
            <a:r>
              <a:rPr lang="en-US" dirty="0" smtClean="0"/>
              <a:t>: Higher power retains right to tax </a:t>
            </a:r>
            <a:r>
              <a:rPr lang="mr-IN" dirty="0" smtClean="0"/>
              <a:t>–</a:t>
            </a:r>
            <a:r>
              <a:rPr lang="en-US" dirty="0" smtClean="0"/>
              <a:t> new tax permissible in extraordinary circumstances only with </a:t>
            </a:r>
            <a:r>
              <a:rPr lang="en-US" i="1" dirty="0" err="1" smtClean="0"/>
              <a:t>causa</a:t>
            </a:r>
            <a:r>
              <a:rPr lang="en-US" i="1" dirty="0" smtClean="0"/>
              <a:t> </a:t>
            </a:r>
            <a:r>
              <a:rPr lang="en-US" i="1" dirty="0" err="1" smtClean="0"/>
              <a:t>iusta</a:t>
            </a:r>
            <a:r>
              <a:rPr lang="en-US" i="1" dirty="0" smtClean="0"/>
              <a:t> </a:t>
            </a:r>
            <a:r>
              <a:rPr lang="en-US" dirty="0" smtClean="0">
                <a:sym typeface="Wingdings"/>
              </a:rPr>
              <a:t> </a:t>
            </a:r>
            <a:r>
              <a:rPr lang="en-US" i="1" dirty="0" err="1" smtClean="0">
                <a:sym typeface="Wingdings"/>
              </a:rPr>
              <a:t>Communis</a:t>
            </a:r>
            <a:r>
              <a:rPr lang="en-US" i="1" dirty="0" smtClean="0">
                <a:sym typeface="Wingdings"/>
              </a:rPr>
              <a:t> </a:t>
            </a:r>
            <a:r>
              <a:rPr lang="en-US" i="1" dirty="0" err="1" smtClean="0">
                <a:sym typeface="Wingdings"/>
              </a:rPr>
              <a:t>utilitatis</a:t>
            </a:r>
            <a:endParaRPr lang="en-US" i="1" dirty="0" smtClean="0"/>
          </a:p>
        </p:txBody>
      </p:sp>
    </p:spTree>
    <p:extLst>
      <p:ext uri="{BB962C8B-B14F-4D97-AF65-F5344CB8AC3E}">
        <p14:creationId xmlns:p14="http://schemas.microsoft.com/office/powerpoint/2010/main" val="894154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6216"/>
            <a:ext cx="7772400" cy="1470025"/>
          </a:xfrm>
        </p:spPr>
        <p:txBody>
          <a:bodyPr/>
          <a:lstStyle/>
          <a:p>
            <a:r>
              <a:rPr lang="en-US" dirty="0" smtClean="0"/>
              <a:t>Public Finances of the City-States </a:t>
            </a:r>
            <a:endParaRPr lang="en-US" dirty="0"/>
          </a:p>
        </p:txBody>
      </p:sp>
      <p:sp>
        <p:nvSpPr>
          <p:cNvPr id="3" name="Subtitle 2"/>
          <p:cNvSpPr>
            <a:spLocks noGrp="1"/>
          </p:cNvSpPr>
          <p:nvPr>
            <p:ph type="subTitle" idx="1"/>
          </p:nvPr>
        </p:nvSpPr>
        <p:spPr>
          <a:xfrm>
            <a:off x="685800" y="1926241"/>
            <a:ext cx="7472130" cy="4000841"/>
          </a:xfrm>
        </p:spPr>
        <p:txBody>
          <a:bodyPr>
            <a:normAutofit fontScale="92500"/>
          </a:bodyPr>
          <a:lstStyle/>
          <a:p>
            <a:pPr marL="457200" indent="-457200" algn="l">
              <a:buFont typeface="Arial"/>
              <a:buChar char="•"/>
            </a:pPr>
            <a:r>
              <a:rPr lang="en-US" dirty="0" smtClean="0"/>
              <a:t>Ordinary and extraordinary taxation</a:t>
            </a:r>
          </a:p>
          <a:p>
            <a:pPr marL="457200" indent="-457200" algn="l">
              <a:buFont typeface="Arial"/>
              <a:buChar char="•"/>
            </a:pPr>
            <a:r>
              <a:rPr lang="en-US" dirty="0" smtClean="0"/>
              <a:t>Direct/Indirect Taxes (</a:t>
            </a:r>
            <a:r>
              <a:rPr lang="en-US" i="1" dirty="0" err="1" smtClean="0"/>
              <a:t>Gabelle</a:t>
            </a:r>
            <a:r>
              <a:rPr lang="en-US" dirty="0" smtClean="0"/>
              <a:t>, </a:t>
            </a:r>
            <a:r>
              <a:rPr lang="en-GB" i="1" dirty="0" err="1"/>
              <a:t>dazi</a:t>
            </a:r>
            <a:r>
              <a:rPr lang="en-GB" i="1" dirty="0"/>
              <a:t>/</a:t>
            </a:r>
            <a:r>
              <a:rPr lang="en-GB" i="1" dirty="0" err="1"/>
              <a:t>dacia</a:t>
            </a:r>
            <a:r>
              <a:rPr lang="en-GB" i="1" dirty="0"/>
              <a:t>/</a:t>
            </a:r>
            <a:r>
              <a:rPr lang="en-GB" i="1" dirty="0" err="1"/>
              <a:t>muda</a:t>
            </a:r>
            <a:r>
              <a:rPr lang="en-GB" dirty="0"/>
              <a:t>) </a:t>
            </a:r>
            <a:endParaRPr lang="en-US" dirty="0"/>
          </a:p>
          <a:p>
            <a:pPr marL="457200" indent="-457200" algn="l">
              <a:buFont typeface="Arial"/>
              <a:buChar char="•"/>
            </a:pPr>
            <a:r>
              <a:rPr lang="en-US" dirty="0" smtClean="0"/>
              <a:t>Property taxes extraordinary.</a:t>
            </a:r>
          </a:p>
          <a:p>
            <a:pPr marL="457200" indent="-457200" algn="l">
              <a:buFont typeface="Arial"/>
              <a:buChar char="•"/>
            </a:pPr>
            <a:r>
              <a:rPr lang="en-GB" b="1" dirty="0" err="1" smtClean="0"/>
              <a:t>Bartolus</a:t>
            </a:r>
            <a:r>
              <a:rPr lang="en-GB" b="1" dirty="0" smtClean="0"/>
              <a:t> of </a:t>
            </a:r>
            <a:r>
              <a:rPr lang="en-GB" b="1" dirty="0" err="1" smtClean="0"/>
              <a:t>Saxoferrato</a:t>
            </a:r>
            <a:r>
              <a:rPr lang="en-GB" b="1" dirty="0" smtClean="0"/>
              <a:t> </a:t>
            </a:r>
            <a:r>
              <a:rPr lang="en-GB" i="1" dirty="0" err="1" smtClean="0"/>
              <a:t>civitas</a:t>
            </a:r>
            <a:r>
              <a:rPr lang="en-GB" i="1" dirty="0" smtClean="0"/>
              <a:t> </a:t>
            </a:r>
            <a:r>
              <a:rPr lang="en-GB" i="1" dirty="0" err="1"/>
              <a:t>sibi</a:t>
            </a:r>
            <a:r>
              <a:rPr lang="en-GB" i="1" dirty="0"/>
              <a:t> </a:t>
            </a:r>
            <a:r>
              <a:rPr lang="en-GB" i="1" dirty="0" err="1"/>
              <a:t>princeps</a:t>
            </a:r>
            <a:r>
              <a:rPr lang="en-GB" dirty="0"/>
              <a:t> </a:t>
            </a:r>
            <a:endParaRPr lang="en-GB" dirty="0" smtClean="0"/>
          </a:p>
          <a:p>
            <a:pPr marL="457200" indent="-457200" algn="l">
              <a:buFont typeface="Arial"/>
              <a:buChar char="•"/>
            </a:pPr>
            <a:r>
              <a:rPr lang="en-GB" dirty="0" smtClean="0"/>
              <a:t>Citizen immunity: Venice, Florence, Genoa</a:t>
            </a:r>
          </a:p>
          <a:p>
            <a:pPr marL="457200" indent="-457200" algn="l">
              <a:buFont typeface="Arial"/>
              <a:buChar char="•"/>
            </a:pPr>
            <a:r>
              <a:rPr lang="en-GB" dirty="0" smtClean="0"/>
              <a:t> </a:t>
            </a:r>
            <a:r>
              <a:rPr lang="en-US" dirty="0" smtClean="0"/>
              <a:t>Problem: Revenue shortfall in war</a:t>
            </a:r>
            <a:endParaRPr lang="en-US" dirty="0"/>
          </a:p>
        </p:txBody>
      </p:sp>
    </p:spTree>
    <p:extLst>
      <p:ext uri="{BB962C8B-B14F-4D97-AF65-F5344CB8AC3E}">
        <p14:creationId xmlns:p14="http://schemas.microsoft.com/office/powerpoint/2010/main" val="463185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712396" y="0"/>
            <a:ext cx="5214148" cy="6100276"/>
          </a:xfrm>
          <a:prstGeom prst="rect">
            <a:avLst/>
          </a:prstGeom>
        </p:spPr>
      </p:pic>
      <p:sp>
        <p:nvSpPr>
          <p:cNvPr id="3" name="Rectangle 2"/>
          <p:cNvSpPr/>
          <p:nvPr/>
        </p:nvSpPr>
        <p:spPr>
          <a:xfrm>
            <a:off x="2225922" y="6284850"/>
            <a:ext cx="4700622" cy="369332"/>
          </a:xfrm>
          <a:prstGeom prst="rect">
            <a:avLst/>
          </a:prstGeom>
        </p:spPr>
        <p:txBody>
          <a:bodyPr wrap="square">
            <a:spAutoFit/>
          </a:bodyPr>
          <a:lstStyle/>
          <a:p>
            <a:r>
              <a:rPr lang="en-GB" b="1" i="1" dirty="0"/>
              <a:t>Fig. 1</a:t>
            </a:r>
            <a:r>
              <a:rPr lang="en-GB" dirty="0"/>
              <a:t>. </a:t>
            </a:r>
            <a:r>
              <a:rPr lang="en-GB" i="1" dirty="0" err="1"/>
              <a:t>Pietra</a:t>
            </a:r>
            <a:r>
              <a:rPr lang="en-GB" i="1" dirty="0"/>
              <a:t> di </a:t>
            </a:r>
            <a:r>
              <a:rPr lang="en-GB" i="1" dirty="0" err="1"/>
              <a:t>giustizia</a:t>
            </a:r>
            <a:r>
              <a:rPr lang="en-GB" dirty="0"/>
              <a:t>, 1234, Perugia.</a:t>
            </a:r>
            <a:r>
              <a:rPr lang="en-GB" dirty="0"/>
              <a:t> </a:t>
            </a:r>
            <a:endParaRPr lang="en-US" dirty="0"/>
          </a:p>
        </p:txBody>
      </p:sp>
    </p:spTree>
    <p:extLst>
      <p:ext uri="{BB962C8B-B14F-4D97-AF65-F5344CB8AC3E}">
        <p14:creationId xmlns:p14="http://schemas.microsoft.com/office/powerpoint/2010/main" val="2400404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6216"/>
            <a:ext cx="7772400" cy="1470025"/>
          </a:xfrm>
        </p:spPr>
        <p:txBody>
          <a:bodyPr/>
          <a:lstStyle/>
          <a:p>
            <a:r>
              <a:rPr lang="en-US" dirty="0" smtClean="0"/>
              <a:t>Public Finances of the City-States </a:t>
            </a:r>
            <a:endParaRPr lang="en-US" dirty="0"/>
          </a:p>
        </p:txBody>
      </p:sp>
      <p:sp>
        <p:nvSpPr>
          <p:cNvPr id="3" name="Subtitle 2"/>
          <p:cNvSpPr>
            <a:spLocks noGrp="1"/>
          </p:cNvSpPr>
          <p:nvPr>
            <p:ph type="subTitle" idx="1"/>
          </p:nvPr>
        </p:nvSpPr>
        <p:spPr>
          <a:xfrm>
            <a:off x="685800" y="1926241"/>
            <a:ext cx="7472130" cy="4000841"/>
          </a:xfrm>
        </p:spPr>
        <p:txBody>
          <a:bodyPr>
            <a:normAutofit fontScale="92500"/>
          </a:bodyPr>
          <a:lstStyle/>
          <a:p>
            <a:pPr marL="457200" indent="-457200" algn="l">
              <a:buFont typeface="Arial"/>
              <a:buChar char="•"/>
            </a:pPr>
            <a:r>
              <a:rPr lang="en-US" dirty="0" smtClean="0"/>
              <a:t>Ordinary and extraordinary taxation</a:t>
            </a:r>
          </a:p>
          <a:p>
            <a:pPr marL="457200" indent="-457200" algn="l">
              <a:buFont typeface="Arial"/>
              <a:buChar char="•"/>
            </a:pPr>
            <a:r>
              <a:rPr lang="en-US" dirty="0" smtClean="0"/>
              <a:t>Direct/Indirect Taxes (</a:t>
            </a:r>
            <a:r>
              <a:rPr lang="en-US" i="1" dirty="0" err="1" smtClean="0"/>
              <a:t>Gabelle</a:t>
            </a:r>
            <a:r>
              <a:rPr lang="en-US" dirty="0" smtClean="0"/>
              <a:t>, </a:t>
            </a:r>
            <a:r>
              <a:rPr lang="en-GB" i="1" dirty="0" err="1"/>
              <a:t>dazi</a:t>
            </a:r>
            <a:r>
              <a:rPr lang="en-GB" i="1" dirty="0"/>
              <a:t>/</a:t>
            </a:r>
            <a:r>
              <a:rPr lang="en-GB" i="1" dirty="0" err="1"/>
              <a:t>dacia</a:t>
            </a:r>
            <a:r>
              <a:rPr lang="en-GB" i="1" dirty="0"/>
              <a:t>/</a:t>
            </a:r>
            <a:r>
              <a:rPr lang="en-GB" i="1" dirty="0" err="1"/>
              <a:t>muda</a:t>
            </a:r>
            <a:r>
              <a:rPr lang="en-GB" dirty="0"/>
              <a:t>) </a:t>
            </a:r>
            <a:endParaRPr lang="en-US" dirty="0"/>
          </a:p>
          <a:p>
            <a:pPr marL="457200" indent="-457200" algn="l">
              <a:buFont typeface="Arial"/>
              <a:buChar char="•"/>
            </a:pPr>
            <a:r>
              <a:rPr lang="en-US" dirty="0" smtClean="0"/>
              <a:t>Property taxes extraordinary.</a:t>
            </a:r>
          </a:p>
          <a:p>
            <a:pPr marL="457200" indent="-457200" algn="l">
              <a:buFont typeface="Arial"/>
              <a:buChar char="•"/>
            </a:pPr>
            <a:r>
              <a:rPr lang="en-GB" b="1" dirty="0" err="1" smtClean="0"/>
              <a:t>Bartolus</a:t>
            </a:r>
            <a:r>
              <a:rPr lang="en-GB" b="1" dirty="0" smtClean="0"/>
              <a:t> of </a:t>
            </a:r>
            <a:r>
              <a:rPr lang="en-GB" b="1" dirty="0" err="1" smtClean="0"/>
              <a:t>Saxoferrato</a:t>
            </a:r>
            <a:r>
              <a:rPr lang="en-GB" b="1" dirty="0" smtClean="0"/>
              <a:t> </a:t>
            </a:r>
            <a:r>
              <a:rPr lang="en-GB" i="1" dirty="0" err="1" smtClean="0"/>
              <a:t>civitas</a:t>
            </a:r>
            <a:r>
              <a:rPr lang="en-GB" i="1" dirty="0" smtClean="0"/>
              <a:t> </a:t>
            </a:r>
            <a:r>
              <a:rPr lang="en-GB" i="1" dirty="0" err="1"/>
              <a:t>sibi</a:t>
            </a:r>
            <a:r>
              <a:rPr lang="en-GB" i="1" dirty="0"/>
              <a:t> </a:t>
            </a:r>
            <a:r>
              <a:rPr lang="en-GB" i="1" dirty="0" err="1"/>
              <a:t>princeps</a:t>
            </a:r>
            <a:r>
              <a:rPr lang="en-GB" dirty="0"/>
              <a:t> </a:t>
            </a:r>
            <a:endParaRPr lang="en-GB" dirty="0" smtClean="0"/>
          </a:p>
          <a:p>
            <a:pPr marL="457200" indent="-457200" algn="l">
              <a:buFont typeface="Arial"/>
              <a:buChar char="•"/>
            </a:pPr>
            <a:r>
              <a:rPr lang="en-GB" dirty="0" smtClean="0"/>
              <a:t>Citizen immunity: Venice, Florence, Genoa</a:t>
            </a:r>
          </a:p>
          <a:p>
            <a:pPr marL="457200" indent="-457200" algn="l">
              <a:buFont typeface="Arial"/>
              <a:buChar char="•"/>
            </a:pPr>
            <a:r>
              <a:rPr lang="en-GB" dirty="0" smtClean="0"/>
              <a:t> </a:t>
            </a:r>
            <a:r>
              <a:rPr lang="en-US" dirty="0" smtClean="0"/>
              <a:t>Problem: Revenue shortfall in war</a:t>
            </a:r>
            <a:endParaRPr lang="en-US" dirty="0"/>
          </a:p>
        </p:txBody>
      </p:sp>
    </p:spTree>
    <p:extLst>
      <p:ext uri="{BB962C8B-B14F-4D97-AF65-F5344CB8AC3E}">
        <p14:creationId xmlns:p14="http://schemas.microsoft.com/office/powerpoint/2010/main" val="2246871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5461"/>
            <a:ext cx="7772400" cy="1470025"/>
          </a:xfrm>
        </p:spPr>
        <p:txBody>
          <a:bodyPr/>
          <a:lstStyle/>
          <a:p>
            <a:r>
              <a:rPr lang="en-US" dirty="0" smtClean="0"/>
              <a:t>Credit Solutions?</a:t>
            </a:r>
            <a:endParaRPr lang="en-US" dirty="0"/>
          </a:p>
        </p:txBody>
      </p:sp>
      <p:sp>
        <p:nvSpPr>
          <p:cNvPr id="3" name="Subtitle 2"/>
          <p:cNvSpPr>
            <a:spLocks noGrp="1"/>
          </p:cNvSpPr>
          <p:nvPr>
            <p:ph type="subTitle" idx="1"/>
          </p:nvPr>
        </p:nvSpPr>
        <p:spPr>
          <a:xfrm>
            <a:off x="685800" y="1789671"/>
            <a:ext cx="7772400" cy="4368337"/>
          </a:xfrm>
        </p:spPr>
        <p:txBody>
          <a:bodyPr/>
          <a:lstStyle/>
          <a:p>
            <a:pPr marL="457200" indent="-457200" algn="l">
              <a:buFont typeface="Arial"/>
              <a:buChar char="•"/>
            </a:pPr>
            <a:r>
              <a:rPr lang="en-US" dirty="0" smtClean="0"/>
              <a:t>Debt/Credit</a:t>
            </a:r>
          </a:p>
          <a:p>
            <a:pPr marL="457200" indent="-457200" algn="l">
              <a:buFont typeface="Arial"/>
              <a:buChar char="•"/>
            </a:pPr>
            <a:r>
              <a:rPr lang="en-US" dirty="0" smtClean="0"/>
              <a:t>Forced Loans</a:t>
            </a:r>
          </a:p>
          <a:p>
            <a:pPr marL="457200" indent="-457200" algn="l">
              <a:buFont typeface="Arial"/>
              <a:buChar char="•"/>
            </a:pPr>
            <a:r>
              <a:rPr lang="en-US" dirty="0" smtClean="0"/>
              <a:t>Voluntary Loans </a:t>
            </a:r>
          </a:p>
          <a:p>
            <a:pPr marL="457200" indent="-457200" algn="l">
              <a:buFont typeface="Arial"/>
              <a:buChar char="•"/>
            </a:pPr>
            <a:r>
              <a:rPr lang="en-US" dirty="0" smtClean="0"/>
              <a:t>Differences between Republics and Principalities </a:t>
            </a:r>
          </a:p>
          <a:p>
            <a:pPr marL="457200" indent="-457200" algn="l">
              <a:buFont typeface="Arial"/>
              <a:buChar char="•"/>
            </a:pPr>
            <a:r>
              <a:rPr lang="en-US" dirty="0" smtClean="0"/>
              <a:t>Funded Public Debt </a:t>
            </a:r>
            <a:r>
              <a:rPr lang="mr-IN" dirty="0" smtClean="0"/>
              <a:t>–</a:t>
            </a:r>
            <a:r>
              <a:rPr lang="en-US" dirty="0" smtClean="0"/>
              <a:t> Debt Consolidation </a:t>
            </a:r>
            <a:r>
              <a:rPr lang="mr-IN" dirty="0" smtClean="0"/>
              <a:t>–</a:t>
            </a:r>
            <a:r>
              <a:rPr lang="en-US" dirty="0" smtClean="0"/>
              <a:t> hypothecation of income streams </a:t>
            </a:r>
            <a:endParaRPr lang="en-US" dirty="0"/>
          </a:p>
        </p:txBody>
      </p:sp>
    </p:spTree>
    <p:extLst>
      <p:ext uri="{BB962C8B-B14F-4D97-AF65-F5344CB8AC3E}">
        <p14:creationId xmlns:p14="http://schemas.microsoft.com/office/powerpoint/2010/main" val="2524867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1494</TotalTime>
  <Words>653</Words>
  <Application>Microsoft Macintosh PowerPoint</Application>
  <PresentationFormat>On-screen Show (4:3)</PresentationFormat>
  <Paragraphs>65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TAXATION IN THE RENAISSANCE Dr Giorgio Lizzul (giorgio.lizzul@warwick.ac.uk)</vt:lpstr>
      <vt:lpstr>PowerPoint Presentation</vt:lpstr>
      <vt:lpstr>Fiscal Pressures on the Italian City- States</vt:lpstr>
      <vt:lpstr>PowerPoint Presentation</vt:lpstr>
      <vt:lpstr>Ancient Roman Model of Taxation</vt:lpstr>
      <vt:lpstr>Public Finances of the City-States </vt:lpstr>
      <vt:lpstr>PowerPoint Presentation</vt:lpstr>
      <vt:lpstr>Public Finances of the City-States </vt:lpstr>
      <vt:lpstr>Credit Solutions?</vt:lpstr>
      <vt:lpstr>Consolidated Public Debt </vt:lpstr>
      <vt:lpstr>Public Debt: Genoa</vt:lpstr>
      <vt:lpstr>PowerPoint Presentation</vt:lpstr>
      <vt:lpstr>State Expenditure 1360-1504</vt:lpstr>
      <vt:lpstr>State Expenditure 1500-1600</vt:lpstr>
      <vt:lpstr>Fiscal Thought </vt:lpstr>
      <vt:lpstr>The Florentine Catasto of 1427 </vt:lpstr>
      <vt:lpstr>Leonardo Bruni and the Oeconomica 1420</vt:lpstr>
      <vt:lpstr>Poggio Bracciolini, De avaritia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Giorgio Lizzul</dc:creator>
  <cp:lastModifiedBy>Giorgio Lizzul</cp:lastModifiedBy>
  <cp:revision>17</cp:revision>
  <dcterms:created xsi:type="dcterms:W3CDTF">2019-02-06T20:17:28Z</dcterms:created>
  <dcterms:modified xsi:type="dcterms:W3CDTF">2019-02-08T18:23:19Z</dcterms:modified>
</cp:coreProperties>
</file>